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Livvic" panose="020B0604020202020204" charset="0"/>
      <p:regular r:id="rId27"/>
    </p:embeddedFont>
    <p:embeddedFont>
      <p:font typeface="Bobby Jones"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5" d="100"/>
          <a:sy n="55" d="100"/>
        </p:scale>
        <p:origin x="65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457665" y="2829442"/>
            <a:ext cx="19203330" cy="4628115"/>
            <a:chOff x="0" y="0"/>
            <a:chExt cx="5057667" cy="1218928"/>
          </a:xfrm>
        </p:grpSpPr>
        <p:sp>
          <p:nvSpPr>
            <p:cNvPr id="4" name="Freeform 4"/>
            <p:cNvSpPr/>
            <p:nvPr/>
          </p:nvSpPr>
          <p:spPr>
            <a:xfrm>
              <a:off x="0" y="0"/>
              <a:ext cx="5057667" cy="1218928"/>
            </a:xfrm>
            <a:custGeom>
              <a:avLst/>
              <a:gdLst/>
              <a:ahLst/>
              <a:cxnLst/>
              <a:rect l="l" t="t" r="r" b="b"/>
              <a:pathLst>
                <a:path w="5057667" h="1218928">
                  <a:moveTo>
                    <a:pt x="0" y="0"/>
                  </a:moveTo>
                  <a:lnTo>
                    <a:pt x="5057667" y="0"/>
                  </a:lnTo>
                  <a:lnTo>
                    <a:pt x="5057667" y="1218928"/>
                  </a:lnTo>
                  <a:lnTo>
                    <a:pt x="0" y="1218928"/>
                  </a:lnTo>
                  <a:close/>
                </a:path>
              </a:pathLst>
            </a:custGeom>
            <a:solidFill>
              <a:srgbClr val="093362"/>
            </a:solidFill>
          </p:spPr>
        </p:sp>
        <p:sp>
          <p:nvSpPr>
            <p:cNvPr id="5" name="TextBox 5"/>
            <p:cNvSpPr txBox="1"/>
            <p:nvPr/>
          </p:nvSpPr>
          <p:spPr>
            <a:xfrm>
              <a:off x="0" y="-47625"/>
              <a:ext cx="5057667" cy="126655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036139" y="138348"/>
            <a:ext cx="10010304" cy="1001030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3362"/>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8324435" y="426644"/>
            <a:ext cx="9433712" cy="943371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4E99"/>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2" name="Group 12"/>
          <p:cNvGrpSpPr>
            <a:grpSpLocks noChangeAspect="1"/>
          </p:cNvGrpSpPr>
          <p:nvPr/>
        </p:nvGrpSpPr>
        <p:grpSpPr>
          <a:xfrm>
            <a:off x="8737568" y="839794"/>
            <a:ext cx="8607446" cy="8607411"/>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40667" t="-30332" r="-33108"/>
              </a:stretch>
            </a:blipFill>
          </p:spPr>
        </p:sp>
      </p:grpSp>
      <p:sp>
        <p:nvSpPr>
          <p:cNvPr id="14" name="TextBox 14"/>
          <p:cNvSpPr txBox="1"/>
          <p:nvPr/>
        </p:nvSpPr>
        <p:spPr>
          <a:xfrm>
            <a:off x="-552642" y="3381796"/>
            <a:ext cx="9334500" cy="2693045"/>
          </a:xfrm>
          <a:prstGeom prst="rect">
            <a:avLst/>
          </a:prstGeom>
        </p:spPr>
        <p:txBody>
          <a:bodyPr wrap="square" lIns="0" tIns="0" rIns="0" bIns="0" rtlCol="0" anchor="t">
            <a:spAutoFit/>
          </a:bodyPr>
          <a:lstStyle/>
          <a:p>
            <a:pPr algn="ctr">
              <a:lnSpc>
                <a:spcPts val="10508"/>
              </a:lnSpc>
            </a:pPr>
            <a:r>
              <a:rPr lang="ru-RU" sz="10833" dirty="0" err="1">
                <a:solidFill>
                  <a:srgbClr val="FFFFFF"/>
                </a:solidFill>
                <a:latin typeface="Bobby Jones"/>
                <a:ea typeface="Bobby Jones"/>
                <a:cs typeface="Bobby Jones"/>
                <a:sym typeface="Bobby Jones"/>
              </a:rPr>
              <a:t>Жануарлардың</a:t>
            </a:r>
            <a:r>
              <a:rPr lang="ru-RU" sz="10833" dirty="0">
                <a:solidFill>
                  <a:srgbClr val="FFFFFF"/>
                </a:solidFill>
                <a:latin typeface="Bobby Jones"/>
                <a:ea typeface="Bobby Jones"/>
                <a:cs typeface="Bobby Jones"/>
                <a:sym typeface="Bobby Jones"/>
              </a:rPr>
              <a:t> </a:t>
            </a:r>
            <a:r>
              <a:rPr lang="ru-RU" sz="10833" dirty="0" err="1">
                <a:solidFill>
                  <a:srgbClr val="FFFFFF"/>
                </a:solidFill>
                <a:latin typeface="Bobby Jones"/>
                <a:ea typeface="Bobby Jones"/>
                <a:cs typeface="Bobby Jones"/>
                <a:sym typeface="Bobby Jones"/>
              </a:rPr>
              <a:t>дене</a:t>
            </a:r>
            <a:r>
              <a:rPr lang="ru-RU" sz="10833" dirty="0">
                <a:solidFill>
                  <a:srgbClr val="FFFFFF"/>
                </a:solidFill>
                <a:latin typeface="Bobby Jones"/>
                <a:ea typeface="Bobby Jones"/>
                <a:cs typeface="Bobby Jones"/>
                <a:sym typeface="Bobby Jones"/>
              </a:rPr>
              <a:t> </a:t>
            </a:r>
            <a:r>
              <a:rPr lang="ru-RU" sz="10833" dirty="0" err="1">
                <a:solidFill>
                  <a:srgbClr val="FFFFFF"/>
                </a:solidFill>
                <a:latin typeface="Bobby Jones"/>
                <a:ea typeface="Bobby Jones"/>
                <a:cs typeface="Bobby Jones"/>
                <a:sym typeface="Bobby Jones"/>
              </a:rPr>
              <a:t>бөліктері</a:t>
            </a:r>
            <a:endParaRPr lang="en-US" sz="10833" dirty="0">
              <a:solidFill>
                <a:srgbClr val="FFFFFF"/>
              </a:solidFill>
              <a:latin typeface="Bobby Jones"/>
              <a:ea typeface="Bobby Jones"/>
              <a:cs typeface="Bobby Jones"/>
              <a:sym typeface="Bobby Jones"/>
            </a:endParaRPr>
          </a:p>
        </p:txBody>
      </p:sp>
      <p:sp>
        <p:nvSpPr>
          <p:cNvPr id="15" name="TextBox 15"/>
          <p:cNvSpPr txBox="1"/>
          <p:nvPr/>
        </p:nvSpPr>
        <p:spPr>
          <a:xfrm>
            <a:off x="1028700" y="6218989"/>
            <a:ext cx="6682190" cy="923168"/>
          </a:xfrm>
          <a:prstGeom prst="rect">
            <a:avLst/>
          </a:prstGeom>
        </p:spPr>
        <p:txBody>
          <a:bodyPr lIns="0" tIns="0" rIns="0" bIns="0" rtlCol="0" anchor="t">
            <a:spAutoFit/>
          </a:bodyPr>
          <a:lstStyle/>
          <a:p>
            <a:pPr algn="ctr">
              <a:lnSpc>
                <a:spcPts val="3716"/>
              </a:lnSpc>
            </a:pPr>
            <a:r>
              <a:rPr lang="ru-RU" sz="2654" dirty="0" err="1">
                <a:solidFill>
                  <a:srgbClr val="FFFFFF"/>
                </a:solidFill>
                <a:latin typeface="Livvic"/>
                <a:ea typeface="Livvic"/>
                <a:cs typeface="Livvic"/>
                <a:sym typeface="Livvic"/>
              </a:rPr>
              <a:t>Жануарлардың</a:t>
            </a:r>
            <a:r>
              <a:rPr lang="ru-RU" sz="2654" dirty="0">
                <a:solidFill>
                  <a:srgbClr val="FFFFFF"/>
                </a:solidFill>
                <a:latin typeface="Livvic"/>
                <a:ea typeface="Livvic"/>
                <a:cs typeface="Livvic"/>
                <a:sym typeface="Livvic"/>
              </a:rPr>
              <a:t> </a:t>
            </a:r>
            <a:r>
              <a:rPr lang="ru-RU" sz="2654" dirty="0" err="1">
                <a:solidFill>
                  <a:srgbClr val="FFFFFF"/>
                </a:solidFill>
                <a:latin typeface="Livvic"/>
                <a:ea typeface="Livvic"/>
                <a:cs typeface="Livvic"/>
                <a:sym typeface="Livvic"/>
              </a:rPr>
              <a:t>сыртқы</a:t>
            </a:r>
            <a:r>
              <a:rPr lang="ru-RU" sz="2654" dirty="0">
                <a:solidFill>
                  <a:srgbClr val="FFFFFF"/>
                </a:solidFill>
                <a:latin typeface="Livvic"/>
                <a:ea typeface="Livvic"/>
                <a:cs typeface="Livvic"/>
                <a:sym typeface="Livvic"/>
              </a:rPr>
              <a:t> </a:t>
            </a:r>
            <a:r>
              <a:rPr lang="ru-RU" sz="2654" dirty="0" err="1">
                <a:solidFill>
                  <a:srgbClr val="FFFFFF"/>
                </a:solidFill>
                <a:latin typeface="Livvic"/>
                <a:ea typeface="Livvic"/>
                <a:cs typeface="Livvic"/>
                <a:sym typeface="Livvic"/>
              </a:rPr>
              <a:t>бөліктері</a:t>
            </a:r>
            <a:r>
              <a:rPr lang="ru-RU" sz="2654" dirty="0">
                <a:solidFill>
                  <a:srgbClr val="FFFFFF"/>
                </a:solidFill>
                <a:latin typeface="Livvic"/>
                <a:ea typeface="Livvic"/>
                <a:cs typeface="Livvic"/>
                <a:sym typeface="Livvic"/>
              </a:rPr>
              <a:t>: </a:t>
            </a:r>
            <a:r>
              <a:rPr lang="ru-RU" sz="2654" dirty="0" err="1">
                <a:solidFill>
                  <a:srgbClr val="FFFFFF"/>
                </a:solidFill>
                <a:latin typeface="Livvic"/>
                <a:ea typeface="Livvic"/>
                <a:cs typeface="Livvic"/>
                <a:sym typeface="Livvic"/>
              </a:rPr>
              <a:t>Бейімделу</a:t>
            </a:r>
            <a:r>
              <a:rPr lang="ru-RU" sz="2654" dirty="0">
                <a:solidFill>
                  <a:srgbClr val="FFFFFF"/>
                </a:solidFill>
                <a:latin typeface="Livvic"/>
                <a:ea typeface="Livvic"/>
                <a:cs typeface="Livvic"/>
                <a:sym typeface="Livvic"/>
              </a:rPr>
              <a:t> </a:t>
            </a:r>
            <a:r>
              <a:rPr lang="ru-RU" sz="2654" dirty="0" err="1">
                <a:solidFill>
                  <a:srgbClr val="FFFFFF"/>
                </a:solidFill>
                <a:latin typeface="Livvic"/>
                <a:ea typeface="Livvic"/>
                <a:cs typeface="Livvic"/>
                <a:sym typeface="Livvic"/>
              </a:rPr>
              <a:t>және</a:t>
            </a:r>
            <a:r>
              <a:rPr lang="ru-RU" sz="2654" dirty="0">
                <a:solidFill>
                  <a:srgbClr val="FFFFFF"/>
                </a:solidFill>
                <a:latin typeface="Livvic"/>
                <a:ea typeface="Livvic"/>
                <a:cs typeface="Livvic"/>
                <a:sym typeface="Livvic"/>
              </a:rPr>
              <a:t> </a:t>
            </a:r>
            <a:r>
              <a:rPr lang="ru-RU" sz="2654" dirty="0" err="1">
                <a:solidFill>
                  <a:srgbClr val="FFFFFF"/>
                </a:solidFill>
                <a:latin typeface="Livvic"/>
                <a:ea typeface="Livvic"/>
                <a:cs typeface="Livvic"/>
                <a:sym typeface="Livvic"/>
              </a:rPr>
              <a:t>тіршілік</a:t>
            </a:r>
            <a:r>
              <a:rPr lang="ru-RU" sz="2654" dirty="0">
                <a:solidFill>
                  <a:srgbClr val="FFFFFF"/>
                </a:solidFill>
                <a:latin typeface="Livvic"/>
                <a:ea typeface="Livvic"/>
                <a:cs typeface="Livvic"/>
                <a:sym typeface="Livvic"/>
              </a:rPr>
              <a:t> </a:t>
            </a:r>
            <a:r>
              <a:rPr lang="ru-RU" sz="2654" dirty="0" err="1">
                <a:solidFill>
                  <a:srgbClr val="FFFFFF"/>
                </a:solidFill>
                <a:latin typeface="Livvic"/>
                <a:ea typeface="Livvic"/>
                <a:cs typeface="Livvic"/>
                <a:sym typeface="Livvic"/>
              </a:rPr>
              <a:t>ету</a:t>
            </a:r>
            <a:endParaRPr lang="en-US" sz="2654" dirty="0">
              <a:solidFill>
                <a:srgbClr val="FFFFFF"/>
              </a:solidFill>
              <a:latin typeface="Livvic"/>
              <a:ea typeface="Livvic"/>
              <a:cs typeface="Livvic"/>
              <a:sym typeface="Livv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3938270"/>
            <a:ext cx="7707511" cy="4427220"/>
          </a:xfrm>
          <a:prstGeom prst="rect">
            <a:avLst/>
          </a:prstGeom>
        </p:spPr>
        <p:txBody>
          <a:bodyPr lIns="0" tIns="0" rIns="0" bIns="0" rtlCol="0" anchor="t">
            <a:spAutoFit/>
          </a:bodyPr>
          <a:lstStyle/>
          <a:p>
            <a:pPr marL="0" lvl="1" indent="0" algn="ctr">
              <a:lnSpc>
                <a:spcPts val="5880"/>
              </a:lnSpc>
              <a:spcBef>
                <a:spcPct val="0"/>
              </a:spcBef>
            </a:pPr>
            <a:r>
              <a:rPr lang="en-US" sz="4200">
                <a:solidFill>
                  <a:srgbClr val="093362"/>
                </a:solidFill>
                <a:latin typeface="Livvic"/>
                <a:ea typeface="Livvic"/>
                <a:cs typeface="Livvic"/>
                <a:sym typeface="Livvic"/>
              </a:rPr>
              <a:t>Paws allow animals to walk, run, climb, dig, and grasp objects. Animals with paws can explore their surroundings, find food, build shelters, and defend themselves. </a:t>
            </a:r>
          </a:p>
        </p:txBody>
      </p:sp>
      <p:sp>
        <p:nvSpPr>
          <p:cNvPr id="3" name="TextBox 3"/>
          <p:cNvSpPr txBox="1"/>
          <p:nvPr/>
        </p:nvSpPr>
        <p:spPr>
          <a:xfrm>
            <a:off x="1028700" y="2102485"/>
            <a:ext cx="7707511" cy="1630062"/>
          </a:xfrm>
          <a:prstGeom prst="rect">
            <a:avLst/>
          </a:prstGeom>
        </p:spPr>
        <p:txBody>
          <a:bodyPr lIns="0" tIns="0" rIns="0" bIns="0" rtlCol="0" anchor="t">
            <a:spAutoFit/>
          </a:bodyPr>
          <a:lstStyle/>
          <a:p>
            <a:pPr algn="ctr">
              <a:lnSpc>
                <a:spcPts val="12014"/>
              </a:lnSpc>
            </a:pPr>
            <a:r>
              <a:rPr lang="en-US" sz="11895">
                <a:solidFill>
                  <a:srgbClr val="093362"/>
                </a:solidFill>
                <a:latin typeface="Bobby Jones"/>
                <a:ea typeface="Bobby Jones"/>
                <a:cs typeface="Bobby Jones"/>
                <a:sym typeface="Bobby Jones"/>
              </a:rPr>
              <a:t>PAWS</a:t>
            </a:r>
          </a:p>
        </p:txBody>
      </p:sp>
      <p:grpSp>
        <p:nvGrpSpPr>
          <p:cNvPr id="4" name="Group 4"/>
          <p:cNvGrpSpPr>
            <a:grpSpLocks noChangeAspect="1"/>
          </p:cNvGrpSpPr>
          <p:nvPr/>
        </p:nvGrpSpPr>
        <p:grpSpPr>
          <a:xfrm>
            <a:off x="9889429" y="-669541"/>
            <a:ext cx="8804453" cy="13206680"/>
            <a:chOff x="0" y="0"/>
            <a:chExt cx="6350000" cy="9525000"/>
          </a:xfrm>
        </p:grpSpPr>
        <p:sp>
          <p:nvSpPr>
            <p:cNvPr id="5" name="Freeform 5"/>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t="-31" b="-31"/>
              </a:stretch>
            </a:blipFill>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737029" y="-821941"/>
            <a:ext cx="8804453" cy="13206680"/>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62570" r="-62570"/>
              </a:stretch>
            </a:blipFill>
          </p:spPr>
        </p:sp>
      </p:grpSp>
      <p:sp>
        <p:nvSpPr>
          <p:cNvPr id="4" name="TextBox 4"/>
          <p:cNvSpPr txBox="1"/>
          <p:nvPr/>
        </p:nvSpPr>
        <p:spPr>
          <a:xfrm>
            <a:off x="1028700" y="3596416"/>
            <a:ext cx="7623017" cy="5170169"/>
          </a:xfrm>
          <a:prstGeom prst="rect">
            <a:avLst/>
          </a:prstGeom>
        </p:spPr>
        <p:txBody>
          <a:bodyPr lIns="0" tIns="0" rIns="0" bIns="0" rtlCol="0" anchor="t">
            <a:spAutoFit/>
          </a:bodyPr>
          <a:lstStyle/>
          <a:p>
            <a:pPr marL="0" lvl="1" indent="0" algn="ctr">
              <a:lnSpc>
                <a:spcPts val="5880"/>
              </a:lnSpc>
              <a:spcBef>
                <a:spcPct val="0"/>
              </a:spcBef>
            </a:pPr>
            <a:r>
              <a:rPr lang="en-US" sz="4200">
                <a:solidFill>
                  <a:srgbClr val="FFFFFF"/>
                </a:solidFill>
                <a:latin typeface="Livvic"/>
                <a:ea typeface="Livvic"/>
                <a:cs typeface="Livvic"/>
                <a:sym typeface="Livvic"/>
              </a:rPr>
              <a:t>Wings are specialized limbs that allow animals like birds, bats, and insects to fly. Wings  enable animals to escape from predators, reach distant food sources, migrate long distances, and find suitable habitats. </a:t>
            </a:r>
          </a:p>
        </p:txBody>
      </p:sp>
      <p:sp>
        <p:nvSpPr>
          <p:cNvPr id="5" name="TextBox 5"/>
          <p:cNvSpPr txBox="1"/>
          <p:nvPr/>
        </p:nvSpPr>
        <p:spPr>
          <a:xfrm>
            <a:off x="1028700" y="1701389"/>
            <a:ext cx="7623017" cy="1630062"/>
          </a:xfrm>
          <a:prstGeom prst="rect">
            <a:avLst/>
          </a:prstGeom>
        </p:spPr>
        <p:txBody>
          <a:bodyPr lIns="0" tIns="0" rIns="0" bIns="0" rtlCol="0" anchor="t">
            <a:spAutoFit/>
          </a:bodyPr>
          <a:lstStyle/>
          <a:p>
            <a:pPr algn="ctr">
              <a:lnSpc>
                <a:spcPts val="12014"/>
              </a:lnSpc>
            </a:pPr>
            <a:r>
              <a:rPr lang="en-US" sz="11895">
                <a:solidFill>
                  <a:srgbClr val="FFFFFF"/>
                </a:solidFill>
                <a:latin typeface="Bobby Jones"/>
                <a:ea typeface="Bobby Jones"/>
                <a:cs typeface="Bobby Jones"/>
                <a:sym typeface="Bobby Jones"/>
              </a:rPr>
              <a:t>WINGS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3688081"/>
            <a:ext cx="7707511" cy="4918074"/>
          </a:xfrm>
          <a:prstGeom prst="rect">
            <a:avLst/>
          </a:prstGeom>
        </p:spPr>
        <p:txBody>
          <a:bodyPr lIns="0" tIns="0" rIns="0" bIns="0" rtlCol="0" anchor="t">
            <a:spAutoFit/>
          </a:bodyPr>
          <a:lstStyle/>
          <a:p>
            <a:pPr marL="0" lvl="1" indent="0" algn="ctr">
              <a:lnSpc>
                <a:spcPts val="5600"/>
              </a:lnSpc>
              <a:spcBef>
                <a:spcPct val="0"/>
              </a:spcBef>
            </a:pPr>
            <a:r>
              <a:rPr lang="en-US" sz="4000">
                <a:solidFill>
                  <a:srgbClr val="093362"/>
                </a:solidFill>
                <a:latin typeface="Livvic"/>
                <a:ea typeface="Livvic"/>
                <a:cs typeface="Livvic"/>
                <a:sym typeface="Livvic"/>
              </a:rPr>
              <a:t>Tentacles are elongated, flexible structures found in certain animals like octopuses and jellyfish. They serve various purposes, including capturing prey, exploring the surroundings, and providing sensory input. </a:t>
            </a:r>
          </a:p>
        </p:txBody>
      </p:sp>
      <p:sp>
        <p:nvSpPr>
          <p:cNvPr id="3" name="TextBox 3"/>
          <p:cNvSpPr txBox="1"/>
          <p:nvPr/>
        </p:nvSpPr>
        <p:spPr>
          <a:xfrm>
            <a:off x="1028700" y="1861820"/>
            <a:ext cx="7707511" cy="1630062"/>
          </a:xfrm>
          <a:prstGeom prst="rect">
            <a:avLst/>
          </a:prstGeom>
        </p:spPr>
        <p:txBody>
          <a:bodyPr lIns="0" tIns="0" rIns="0" bIns="0" rtlCol="0" anchor="t">
            <a:spAutoFit/>
          </a:bodyPr>
          <a:lstStyle/>
          <a:p>
            <a:pPr algn="ctr">
              <a:lnSpc>
                <a:spcPts val="12014"/>
              </a:lnSpc>
            </a:pPr>
            <a:r>
              <a:rPr lang="en-US" sz="11895">
                <a:solidFill>
                  <a:srgbClr val="093362"/>
                </a:solidFill>
                <a:latin typeface="Bobby Jones"/>
                <a:ea typeface="Bobby Jones"/>
                <a:cs typeface="Bobby Jones"/>
                <a:sym typeface="Bobby Jones"/>
              </a:rPr>
              <a:t>TENTACLES</a:t>
            </a:r>
          </a:p>
        </p:txBody>
      </p:sp>
      <p:grpSp>
        <p:nvGrpSpPr>
          <p:cNvPr id="4" name="Group 4"/>
          <p:cNvGrpSpPr>
            <a:grpSpLocks noChangeAspect="1"/>
          </p:cNvGrpSpPr>
          <p:nvPr/>
        </p:nvGrpSpPr>
        <p:grpSpPr>
          <a:xfrm>
            <a:off x="9889429" y="-669541"/>
            <a:ext cx="8804453" cy="13206680"/>
            <a:chOff x="0" y="0"/>
            <a:chExt cx="6350000" cy="9525000"/>
          </a:xfrm>
        </p:grpSpPr>
        <p:sp>
          <p:nvSpPr>
            <p:cNvPr id="5" name="Freeform 5"/>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t="-31" b="-31"/>
              </a:stretch>
            </a:blipFill>
          </p:spPr>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737029" y="-821941"/>
            <a:ext cx="8804453" cy="13206680"/>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51867" r="-51867"/>
              </a:stretch>
            </a:blipFill>
          </p:spPr>
        </p:sp>
      </p:grpSp>
      <p:sp>
        <p:nvSpPr>
          <p:cNvPr id="4" name="TextBox 4"/>
          <p:cNvSpPr txBox="1"/>
          <p:nvPr/>
        </p:nvSpPr>
        <p:spPr>
          <a:xfrm>
            <a:off x="1028700" y="3846606"/>
            <a:ext cx="7623017" cy="4660265"/>
          </a:xfrm>
          <a:prstGeom prst="rect">
            <a:avLst/>
          </a:prstGeom>
        </p:spPr>
        <p:txBody>
          <a:bodyPr lIns="0" tIns="0" rIns="0" bIns="0" rtlCol="0" anchor="t">
            <a:spAutoFit/>
          </a:bodyPr>
          <a:lstStyle/>
          <a:p>
            <a:pPr marL="0" lvl="1" indent="0" algn="ctr">
              <a:lnSpc>
                <a:spcPts val="6160"/>
              </a:lnSpc>
              <a:spcBef>
                <a:spcPct val="0"/>
              </a:spcBef>
            </a:pPr>
            <a:r>
              <a:rPr lang="en-US" sz="4400">
                <a:solidFill>
                  <a:srgbClr val="FFFFFF"/>
                </a:solidFill>
                <a:latin typeface="Livvic"/>
                <a:ea typeface="Livvic"/>
                <a:cs typeface="Livvic"/>
                <a:sym typeface="Livvic"/>
              </a:rPr>
              <a:t>Skin serves as a protective barrier for animals. It helps regulate body temperature, prevent water loss, and shield animals from physical injuries, and harmful materials.</a:t>
            </a:r>
          </a:p>
        </p:txBody>
      </p:sp>
      <p:sp>
        <p:nvSpPr>
          <p:cNvPr id="5" name="TextBox 5"/>
          <p:cNvSpPr txBox="1"/>
          <p:nvPr/>
        </p:nvSpPr>
        <p:spPr>
          <a:xfrm>
            <a:off x="1028700" y="1961104"/>
            <a:ext cx="7623017" cy="1630062"/>
          </a:xfrm>
          <a:prstGeom prst="rect">
            <a:avLst/>
          </a:prstGeom>
        </p:spPr>
        <p:txBody>
          <a:bodyPr lIns="0" tIns="0" rIns="0" bIns="0" rtlCol="0" anchor="t">
            <a:spAutoFit/>
          </a:bodyPr>
          <a:lstStyle/>
          <a:p>
            <a:pPr algn="ctr">
              <a:lnSpc>
                <a:spcPts val="12014"/>
              </a:lnSpc>
            </a:pPr>
            <a:r>
              <a:rPr lang="en-US" sz="11895">
                <a:solidFill>
                  <a:srgbClr val="FFFFFF"/>
                </a:solidFill>
                <a:latin typeface="Bobby Jones"/>
                <a:ea typeface="Bobby Jones"/>
                <a:cs typeface="Bobby Jones"/>
                <a:sym typeface="Bobby Jones"/>
              </a:rPr>
              <a:t>SKIN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9737029" y="-821941"/>
            <a:ext cx="8804453" cy="13206680"/>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62570" r="-62570"/>
              </a:stretch>
            </a:blipFill>
          </p:spPr>
        </p:sp>
      </p:grpSp>
      <p:sp>
        <p:nvSpPr>
          <p:cNvPr id="4" name="TextBox 4"/>
          <p:cNvSpPr txBox="1"/>
          <p:nvPr/>
        </p:nvSpPr>
        <p:spPr>
          <a:xfrm>
            <a:off x="1028700" y="3495041"/>
            <a:ext cx="7707511" cy="5313679"/>
          </a:xfrm>
          <a:prstGeom prst="rect">
            <a:avLst/>
          </a:prstGeom>
        </p:spPr>
        <p:txBody>
          <a:bodyPr lIns="0" tIns="0" rIns="0" bIns="0" rtlCol="0" anchor="t">
            <a:spAutoFit/>
          </a:bodyPr>
          <a:lstStyle/>
          <a:p>
            <a:pPr marL="0" lvl="1" indent="0" algn="ctr">
              <a:lnSpc>
                <a:spcPts val="5320"/>
              </a:lnSpc>
              <a:spcBef>
                <a:spcPct val="0"/>
              </a:spcBef>
            </a:pPr>
            <a:r>
              <a:rPr lang="en-US" sz="3800">
                <a:solidFill>
                  <a:srgbClr val="093362"/>
                </a:solidFill>
                <a:latin typeface="Livvic"/>
                <a:ea typeface="Livvic"/>
                <a:cs typeface="Livvic"/>
                <a:sym typeface="Livvic"/>
              </a:rPr>
              <a:t>Fur is a covering of hair found on mammals. It provides insulation and helps animals regulate their body temperature in different climates. Fur also serves as camouflage, helping animals blend into their surroundings and avoid detection by predators or prey. </a:t>
            </a:r>
          </a:p>
        </p:txBody>
      </p:sp>
      <p:sp>
        <p:nvSpPr>
          <p:cNvPr id="5" name="TextBox 5"/>
          <p:cNvSpPr txBox="1"/>
          <p:nvPr/>
        </p:nvSpPr>
        <p:spPr>
          <a:xfrm>
            <a:off x="1028700" y="1659255"/>
            <a:ext cx="7707511" cy="1630062"/>
          </a:xfrm>
          <a:prstGeom prst="rect">
            <a:avLst/>
          </a:prstGeom>
        </p:spPr>
        <p:txBody>
          <a:bodyPr lIns="0" tIns="0" rIns="0" bIns="0" rtlCol="0" anchor="t">
            <a:spAutoFit/>
          </a:bodyPr>
          <a:lstStyle/>
          <a:p>
            <a:pPr algn="ctr">
              <a:lnSpc>
                <a:spcPts val="12014"/>
              </a:lnSpc>
            </a:pPr>
            <a:r>
              <a:rPr lang="en-US" sz="11895">
                <a:solidFill>
                  <a:srgbClr val="093362"/>
                </a:solidFill>
                <a:latin typeface="Bobby Jones"/>
                <a:ea typeface="Bobby Jones"/>
                <a:cs typeface="Bobby Jones"/>
                <a:sym typeface="Bobby Jones"/>
              </a:rPr>
              <a:t>FUR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737029" y="-821941"/>
            <a:ext cx="8804453" cy="13206680"/>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58710" r="-40956"/>
              </a:stretch>
            </a:blipFill>
          </p:spPr>
        </p:sp>
      </p:grpSp>
      <p:sp>
        <p:nvSpPr>
          <p:cNvPr id="4" name="TextBox 4"/>
          <p:cNvSpPr txBox="1"/>
          <p:nvPr/>
        </p:nvSpPr>
        <p:spPr>
          <a:xfrm>
            <a:off x="1028700" y="3299871"/>
            <a:ext cx="7623017" cy="5763259"/>
          </a:xfrm>
          <a:prstGeom prst="rect">
            <a:avLst/>
          </a:prstGeom>
        </p:spPr>
        <p:txBody>
          <a:bodyPr lIns="0" tIns="0" rIns="0" bIns="0" rtlCol="0" anchor="t">
            <a:spAutoFit/>
          </a:bodyPr>
          <a:lstStyle/>
          <a:p>
            <a:pPr marL="0" lvl="1" indent="0" algn="ctr">
              <a:lnSpc>
                <a:spcPts val="5740"/>
              </a:lnSpc>
              <a:spcBef>
                <a:spcPct val="0"/>
              </a:spcBef>
            </a:pPr>
            <a:r>
              <a:rPr lang="en-US" sz="4100">
                <a:solidFill>
                  <a:srgbClr val="FFFFFF"/>
                </a:solidFill>
                <a:latin typeface="Livvic"/>
                <a:ea typeface="Livvic"/>
                <a:cs typeface="Livvic"/>
                <a:sym typeface="Livvic"/>
              </a:rPr>
              <a:t>Scales are protective coverings found on the skin of various animals, including fish and reptiles. Scales provide a physical barrier against predators, reduce water loss, and aid in movement, especially in aquatic environments.</a:t>
            </a:r>
          </a:p>
        </p:txBody>
      </p:sp>
      <p:sp>
        <p:nvSpPr>
          <p:cNvPr id="5" name="TextBox 5"/>
          <p:cNvSpPr txBox="1"/>
          <p:nvPr/>
        </p:nvSpPr>
        <p:spPr>
          <a:xfrm>
            <a:off x="1028700" y="1404844"/>
            <a:ext cx="7623017" cy="1630062"/>
          </a:xfrm>
          <a:prstGeom prst="rect">
            <a:avLst/>
          </a:prstGeom>
        </p:spPr>
        <p:txBody>
          <a:bodyPr lIns="0" tIns="0" rIns="0" bIns="0" rtlCol="0" anchor="t">
            <a:spAutoFit/>
          </a:bodyPr>
          <a:lstStyle/>
          <a:p>
            <a:pPr algn="ctr">
              <a:lnSpc>
                <a:spcPts val="12014"/>
              </a:lnSpc>
            </a:pPr>
            <a:r>
              <a:rPr lang="en-US" sz="11895">
                <a:solidFill>
                  <a:srgbClr val="FFFFFF"/>
                </a:solidFill>
                <a:latin typeface="Bobby Jones"/>
                <a:ea typeface="Bobby Jones"/>
                <a:cs typeface="Bobby Jones"/>
                <a:sym typeface="Bobby Jones"/>
              </a:rPr>
              <a:t>SCALES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9737029" y="-821941"/>
            <a:ext cx="8804453" cy="13206680"/>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62359" r="-62359"/>
              </a:stretch>
            </a:blipFill>
          </p:spPr>
        </p:sp>
      </p:grpSp>
      <p:sp>
        <p:nvSpPr>
          <p:cNvPr id="4" name="TextBox 4"/>
          <p:cNvSpPr txBox="1"/>
          <p:nvPr/>
        </p:nvSpPr>
        <p:spPr>
          <a:xfrm>
            <a:off x="1028700" y="3688081"/>
            <a:ext cx="7707511" cy="4918074"/>
          </a:xfrm>
          <a:prstGeom prst="rect">
            <a:avLst/>
          </a:prstGeom>
        </p:spPr>
        <p:txBody>
          <a:bodyPr lIns="0" tIns="0" rIns="0" bIns="0" rtlCol="0" anchor="t">
            <a:spAutoFit/>
          </a:bodyPr>
          <a:lstStyle/>
          <a:p>
            <a:pPr algn="ctr">
              <a:lnSpc>
                <a:spcPts val="5600"/>
              </a:lnSpc>
            </a:pPr>
            <a:r>
              <a:rPr lang="en-US" sz="4000">
                <a:solidFill>
                  <a:srgbClr val="093362"/>
                </a:solidFill>
                <a:latin typeface="Livvic"/>
                <a:ea typeface="Livvic"/>
                <a:cs typeface="Livvic"/>
                <a:sym typeface="Livvic"/>
              </a:rPr>
              <a:t>Feathers are unique to birds and play crucial roles in their survival. Feathers provide insulation, enabling birds to maintain body temperature. They also offer protection, attract mates, and assist in camouflage.</a:t>
            </a:r>
          </a:p>
        </p:txBody>
      </p:sp>
      <p:sp>
        <p:nvSpPr>
          <p:cNvPr id="5" name="TextBox 5"/>
          <p:cNvSpPr txBox="1"/>
          <p:nvPr/>
        </p:nvSpPr>
        <p:spPr>
          <a:xfrm>
            <a:off x="1028700" y="1861820"/>
            <a:ext cx="7707511" cy="1630062"/>
          </a:xfrm>
          <a:prstGeom prst="rect">
            <a:avLst/>
          </a:prstGeom>
        </p:spPr>
        <p:txBody>
          <a:bodyPr lIns="0" tIns="0" rIns="0" bIns="0" rtlCol="0" anchor="t">
            <a:spAutoFit/>
          </a:bodyPr>
          <a:lstStyle/>
          <a:p>
            <a:pPr algn="ctr">
              <a:lnSpc>
                <a:spcPts val="12014"/>
              </a:lnSpc>
            </a:pPr>
            <a:r>
              <a:rPr lang="en-US" sz="11895">
                <a:solidFill>
                  <a:srgbClr val="093362"/>
                </a:solidFill>
                <a:latin typeface="Bobby Jones"/>
                <a:ea typeface="Bobby Jones"/>
                <a:cs typeface="Bobby Jones"/>
                <a:sym typeface="Bobby Jones"/>
              </a:rPr>
              <a:t>FEATHER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737029" y="-821941"/>
            <a:ext cx="8804453" cy="13206680"/>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11031" r="-11031"/>
              </a:stretch>
            </a:blipFill>
          </p:spPr>
        </p:sp>
      </p:grpSp>
      <p:sp>
        <p:nvSpPr>
          <p:cNvPr id="4" name="TextBox 4"/>
          <p:cNvSpPr txBox="1"/>
          <p:nvPr/>
        </p:nvSpPr>
        <p:spPr>
          <a:xfrm>
            <a:off x="1028700" y="3580800"/>
            <a:ext cx="7623017" cy="4938395"/>
          </a:xfrm>
          <a:prstGeom prst="rect">
            <a:avLst/>
          </a:prstGeom>
        </p:spPr>
        <p:txBody>
          <a:bodyPr lIns="0" tIns="0" rIns="0" bIns="0" rtlCol="0" anchor="t">
            <a:spAutoFit/>
          </a:bodyPr>
          <a:lstStyle/>
          <a:p>
            <a:pPr marL="0" lvl="1" indent="0" algn="ctr">
              <a:lnSpc>
                <a:spcPts val="6580"/>
              </a:lnSpc>
              <a:spcBef>
                <a:spcPct val="0"/>
              </a:spcBef>
            </a:pPr>
            <a:r>
              <a:rPr lang="en-US" sz="4700">
                <a:solidFill>
                  <a:srgbClr val="FFFFFF"/>
                </a:solidFill>
                <a:latin typeface="Livvic"/>
                <a:ea typeface="Livvic"/>
                <a:cs typeface="Livvic"/>
                <a:sym typeface="Livvic"/>
              </a:rPr>
              <a:t>Exoskeletons are hard outer coverings found in insects. These rigid structures provide protection, support, and serve as attachment points for muscles.</a:t>
            </a:r>
          </a:p>
        </p:txBody>
      </p:sp>
      <p:sp>
        <p:nvSpPr>
          <p:cNvPr id="5" name="TextBox 5"/>
          <p:cNvSpPr txBox="1"/>
          <p:nvPr/>
        </p:nvSpPr>
        <p:spPr>
          <a:xfrm>
            <a:off x="1028700" y="1920205"/>
            <a:ext cx="7623017" cy="1262540"/>
          </a:xfrm>
          <a:prstGeom prst="rect">
            <a:avLst/>
          </a:prstGeom>
        </p:spPr>
        <p:txBody>
          <a:bodyPr lIns="0" tIns="0" rIns="0" bIns="0" rtlCol="0" anchor="t">
            <a:spAutoFit/>
          </a:bodyPr>
          <a:lstStyle/>
          <a:p>
            <a:pPr algn="ctr">
              <a:lnSpc>
                <a:spcPts val="9389"/>
              </a:lnSpc>
            </a:pPr>
            <a:r>
              <a:rPr lang="en-US" sz="9296">
                <a:solidFill>
                  <a:srgbClr val="FFFFFF"/>
                </a:solidFill>
                <a:latin typeface="Bobby Jones"/>
                <a:ea typeface="Bobby Jones"/>
                <a:cs typeface="Bobby Jones"/>
                <a:sym typeface="Bobby Jones"/>
              </a:rPr>
              <a:t>EXOSKELETON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9737029" y="-821941"/>
            <a:ext cx="8804453" cy="13206680"/>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57462" r="-57462"/>
              </a:stretch>
            </a:blipFill>
          </p:spPr>
        </p:sp>
      </p:grpSp>
      <p:sp>
        <p:nvSpPr>
          <p:cNvPr id="4" name="TextBox 4"/>
          <p:cNvSpPr txBox="1"/>
          <p:nvPr/>
        </p:nvSpPr>
        <p:spPr>
          <a:xfrm>
            <a:off x="1028700" y="4040506"/>
            <a:ext cx="7707511" cy="4213224"/>
          </a:xfrm>
          <a:prstGeom prst="rect">
            <a:avLst/>
          </a:prstGeom>
        </p:spPr>
        <p:txBody>
          <a:bodyPr lIns="0" tIns="0" rIns="0" bIns="0" rtlCol="0" anchor="t">
            <a:spAutoFit/>
          </a:bodyPr>
          <a:lstStyle/>
          <a:p>
            <a:pPr algn="ctr">
              <a:lnSpc>
                <a:spcPts val="5600"/>
              </a:lnSpc>
            </a:pPr>
            <a:r>
              <a:rPr lang="en-US" sz="4000">
                <a:solidFill>
                  <a:srgbClr val="093362"/>
                </a:solidFill>
                <a:latin typeface="Livvic"/>
                <a:ea typeface="Livvic"/>
                <a:cs typeface="Livvic"/>
                <a:sym typeface="Livvic"/>
              </a:rPr>
              <a:t>Shells are rigid coverings found in animals like turtles, snails, and crustaceans. Shells provide protection for soft body parts, act as a defense against predators, and serve as a structural support.</a:t>
            </a:r>
          </a:p>
        </p:txBody>
      </p:sp>
      <p:sp>
        <p:nvSpPr>
          <p:cNvPr id="5" name="TextBox 5"/>
          <p:cNvSpPr txBox="1"/>
          <p:nvPr/>
        </p:nvSpPr>
        <p:spPr>
          <a:xfrm>
            <a:off x="1028700" y="2214245"/>
            <a:ext cx="7707511" cy="1630062"/>
          </a:xfrm>
          <a:prstGeom prst="rect">
            <a:avLst/>
          </a:prstGeom>
        </p:spPr>
        <p:txBody>
          <a:bodyPr lIns="0" tIns="0" rIns="0" bIns="0" rtlCol="0" anchor="t">
            <a:spAutoFit/>
          </a:bodyPr>
          <a:lstStyle/>
          <a:p>
            <a:pPr algn="ctr">
              <a:lnSpc>
                <a:spcPts val="12014"/>
              </a:lnSpc>
            </a:pPr>
            <a:r>
              <a:rPr lang="en-US" sz="11895">
                <a:solidFill>
                  <a:srgbClr val="093362"/>
                </a:solidFill>
                <a:latin typeface="Bobby Jones"/>
                <a:ea typeface="Bobby Jones"/>
                <a:cs typeface="Bobby Jones"/>
                <a:sym typeface="Bobby Jones"/>
              </a:rPr>
              <a:t>SHELL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737029" y="-821941"/>
            <a:ext cx="8804453" cy="13206680"/>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59596" r="-40403"/>
              </a:stretch>
            </a:blipFill>
          </p:spPr>
        </p:sp>
      </p:grpSp>
      <p:sp>
        <p:nvSpPr>
          <p:cNvPr id="4" name="TextBox 4"/>
          <p:cNvSpPr txBox="1"/>
          <p:nvPr/>
        </p:nvSpPr>
        <p:spPr>
          <a:xfrm>
            <a:off x="1028700" y="1777365"/>
            <a:ext cx="7686388" cy="6656070"/>
          </a:xfrm>
          <a:prstGeom prst="rect">
            <a:avLst/>
          </a:prstGeom>
        </p:spPr>
        <p:txBody>
          <a:bodyPr lIns="0" tIns="0" rIns="0" bIns="0" rtlCol="0" anchor="t">
            <a:spAutoFit/>
          </a:bodyPr>
          <a:lstStyle/>
          <a:p>
            <a:pPr marL="0" lvl="1" indent="0" algn="ctr">
              <a:lnSpc>
                <a:spcPts val="5880"/>
              </a:lnSpc>
              <a:spcBef>
                <a:spcPct val="0"/>
              </a:spcBef>
            </a:pPr>
            <a:r>
              <a:rPr lang="en-US" sz="4200">
                <a:solidFill>
                  <a:srgbClr val="FFFFFF"/>
                </a:solidFill>
                <a:latin typeface="Livvic"/>
                <a:ea typeface="Livvic"/>
                <a:cs typeface="Livvic"/>
                <a:sym typeface="Livvic"/>
              </a:rPr>
              <a:t>By learning about the incredible diversity and functionality of animal body parts, we can gain a deeper understanding of how animals interact with their environments and inspire a sense of wonder for the amazing creatures we share our planet with.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p:nvPr/>
        </p:nvGrpSpPr>
        <p:grpSpPr>
          <a:xfrm>
            <a:off x="314438" y="385116"/>
            <a:ext cx="17659125" cy="9516767"/>
            <a:chOff x="0" y="0"/>
            <a:chExt cx="4650963" cy="2506474"/>
          </a:xfrm>
        </p:grpSpPr>
        <p:sp>
          <p:nvSpPr>
            <p:cNvPr id="3" name="Freeform 3"/>
            <p:cNvSpPr/>
            <p:nvPr/>
          </p:nvSpPr>
          <p:spPr>
            <a:xfrm>
              <a:off x="0" y="0"/>
              <a:ext cx="4650963" cy="2506474"/>
            </a:xfrm>
            <a:custGeom>
              <a:avLst/>
              <a:gdLst/>
              <a:ahLst/>
              <a:cxnLst/>
              <a:rect l="l" t="t" r="r" b="b"/>
              <a:pathLst>
                <a:path w="4650963" h="2506474">
                  <a:moveTo>
                    <a:pt x="0" y="0"/>
                  </a:moveTo>
                  <a:lnTo>
                    <a:pt x="4650963" y="0"/>
                  </a:lnTo>
                  <a:lnTo>
                    <a:pt x="4650963" y="2506474"/>
                  </a:lnTo>
                  <a:lnTo>
                    <a:pt x="0" y="2506474"/>
                  </a:lnTo>
                  <a:close/>
                </a:path>
              </a:pathLst>
            </a:custGeom>
            <a:solidFill>
              <a:srgbClr val="FFFFFF"/>
            </a:solidFill>
          </p:spPr>
        </p:sp>
        <p:sp>
          <p:nvSpPr>
            <p:cNvPr id="4" name="TextBox 4"/>
            <p:cNvSpPr txBox="1"/>
            <p:nvPr/>
          </p:nvSpPr>
          <p:spPr>
            <a:xfrm>
              <a:off x="0" y="-47625"/>
              <a:ext cx="4650963" cy="255409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674419" y="3709543"/>
            <a:ext cx="4975136" cy="5040501"/>
            <a:chOff x="0" y="0"/>
            <a:chExt cx="1404030" cy="1422477"/>
          </a:xfrm>
        </p:grpSpPr>
        <p:sp>
          <p:nvSpPr>
            <p:cNvPr id="6" name="Freeform 6"/>
            <p:cNvSpPr/>
            <p:nvPr/>
          </p:nvSpPr>
          <p:spPr>
            <a:xfrm>
              <a:off x="0" y="0"/>
              <a:ext cx="1404030" cy="1422477"/>
            </a:xfrm>
            <a:custGeom>
              <a:avLst/>
              <a:gdLst/>
              <a:ahLst/>
              <a:cxnLst/>
              <a:rect l="l" t="t" r="r" b="b"/>
              <a:pathLst>
                <a:path w="1404030" h="1422477">
                  <a:moveTo>
                    <a:pt x="0" y="0"/>
                  </a:moveTo>
                  <a:lnTo>
                    <a:pt x="1404030" y="0"/>
                  </a:lnTo>
                  <a:lnTo>
                    <a:pt x="1404030" y="1422477"/>
                  </a:lnTo>
                  <a:lnTo>
                    <a:pt x="0" y="1422477"/>
                  </a:lnTo>
                  <a:close/>
                </a:path>
              </a:pathLst>
            </a:custGeom>
            <a:solidFill>
              <a:srgbClr val="093362"/>
            </a:solidFill>
          </p:spPr>
        </p:sp>
        <p:sp>
          <p:nvSpPr>
            <p:cNvPr id="7" name="TextBox 7"/>
            <p:cNvSpPr txBox="1"/>
            <p:nvPr/>
          </p:nvSpPr>
          <p:spPr>
            <a:xfrm>
              <a:off x="0" y="-47625"/>
              <a:ext cx="1404030" cy="147010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318664" y="3709543"/>
            <a:ext cx="4940636" cy="5040501"/>
            <a:chOff x="0" y="0"/>
            <a:chExt cx="1394294" cy="1422477"/>
          </a:xfrm>
        </p:grpSpPr>
        <p:sp>
          <p:nvSpPr>
            <p:cNvPr id="9" name="Freeform 9"/>
            <p:cNvSpPr/>
            <p:nvPr/>
          </p:nvSpPr>
          <p:spPr>
            <a:xfrm>
              <a:off x="0" y="0"/>
              <a:ext cx="1394294" cy="1422477"/>
            </a:xfrm>
            <a:custGeom>
              <a:avLst/>
              <a:gdLst/>
              <a:ahLst/>
              <a:cxnLst/>
              <a:rect l="l" t="t" r="r" b="b"/>
              <a:pathLst>
                <a:path w="1394294" h="1422477">
                  <a:moveTo>
                    <a:pt x="0" y="0"/>
                  </a:moveTo>
                  <a:lnTo>
                    <a:pt x="1394294" y="0"/>
                  </a:lnTo>
                  <a:lnTo>
                    <a:pt x="1394294" y="1422477"/>
                  </a:lnTo>
                  <a:lnTo>
                    <a:pt x="0" y="1422477"/>
                  </a:lnTo>
                  <a:close/>
                </a:path>
              </a:pathLst>
            </a:custGeom>
            <a:solidFill>
              <a:srgbClr val="093362"/>
            </a:solidFill>
          </p:spPr>
        </p:sp>
        <p:sp>
          <p:nvSpPr>
            <p:cNvPr id="10" name="TextBox 10"/>
            <p:cNvSpPr txBox="1"/>
            <p:nvPr/>
          </p:nvSpPr>
          <p:spPr>
            <a:xfrm>
              <a:off x="0" y="-47625"/>
              <a:ext cx="1394294" cy="1470102"/>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30175" y="3709543"/>
            <a:ext cx="4975136" cy="5040501"/>
            <a:chOff x="0" y="0"/>
            <a:chExt cx="1404030" cy="1422477"/>
          </a:xfrm>
        </p:grpSpPr>
        <p:sp>
          <p:nvSpPr>
            <p:cNvPr id="12" name="Freeform 12"/>
            <p:cNvSpPr/>
            <p:nvPr/>
          </p:nvSpPr>
          <p:spPr>
            <a:xfrm>
              <a:off x="0" y="0"/>
              <a:ext cx="1404030" cy="1422477"/>
            </a:xfrm>
            <a:custGeom>
              <a:avLst/>
              <a:gdLst/>
              <a:ahLst/>
              <a:cxnLst/>
              <a:rect l="l" t="t" r="r" b="b"/>
              <a:pathLst>
                <a:path w="1404030" h="1422477">
                  <a:moveTo>
                    <a:pt x="0" y="0"/>
                  </a:moveTo>
                  <a:lnTo>
                    <a:pt x="1404030" y="0"/>
                  </a:lnTo>
                  <a:lnTo>
                    <a:pt x="1404030" y="1422477"/>
                  </a:lnTo>
                  <a:lnTo>
                    <a:pt x="0" y="1422477"/>
                  </a:lnTo>
                  <a:close/>
                </a:path>
              </a:pathLst>
            </a:custGeom>
            <a:solidFill>
              <a:srgbClr val="093362"/>
            </a:solidFill>
          </p:spPr>
        </p:sp>
        <p:sp>
          <p:nvSpPr>
            <p:cNvPr id="13" name="TextBox 13"/>
            <p:cNvSpPr txBox="1"/>
            <p:nvPr/>
          </p:nvSpPr>
          <p:spPr>
            <a:xfrm>
              <a:off x="0" y="-47625"/>
              <a:ext cx="1404030" cy="1470102"/>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3131743" y="4126748"/>
            <a:ext cx="771999" cy="771999"/>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16" name="Group 16"/>
          <p:cNvGrpSpPr/>
          <p:nvPr/>
        </p:nvGrpSpPr>
        <p:grpSpPr>
          <a:xfrm>
            <a:off x="8777463" y="4126748"/>
            <a:ext cx="771999" cy="771999"/>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18" name="Group 18"/>
          <p:cNvGrpSpPr/>
          <p:nvPr/>
        </p:nvGrpSpPr>
        <p:grpSpPr>
          <a:xfrm>
            <a:off x="14421330" y="4126748"/>
            <a:ext cx="771999" cy="771999"/>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sp>
        <p:nvSpPr>
          <p:cNvPr id="20" name="TextBox 20"/>
          <p:cNvSpPr txBox="1"/>
          <p:nvPr/>
        </p:nvSpPr>
        <p:spPr>
          <a:xfrm>
            <a:off x="1577151" y="4929798"/>
            <a:ext cx="3881182" cy="3721468"/>
          </a:xfrm>
          <a:prstGeom prst="rect">
            <a:avLst/>
          </a:prstGeom>
        </p:spPr>
        <p:txBody>
          <a:bodyPr lIns="0" tIns="0" rIns="0" bIns="0" rtlCol="0" anchor="t">
            <a:spAutoFit/>
          </a:bodyPr>
          <a:lstStyle/>
          <a:p>
            <a:pPr algn="ctr">
              <a:lnSpc>
                <a:spcPts val="5880"/>
              </a:lnSpc>
            </a:pPr>
            <a:r>
              <a:rPr lang="ru-RU" sz="4200" dirty="0" err="1">
                <a:solidFill>
                  <a:srgbClr val="FFFFFF"/>
                </a:solidFill>
                <a:latin typeface="Livvic"/>
                <a:ea typeface="Livvic"/>
                <a:cs typeface="Livvic"/>
                <a:sym typeface="Livvic"/>
              </a:rPr>
              <a:t>Жануарлардың</a:t>
            </a:r>
            <a:r>
              <a:rPr lang="ru-RU" sz="4200" dirty="0">
                <a:solidFill>
                  <a:srgbClr val="FFFFFF"/>
                </a:solidFill>
                <a:latin typeface="Livvic"/>
                <a:ea typeface="Livvic"/>
                <a:cs typeface="Livvic"/>
                <a:sym typeface="Livvic"/>
              </a:rPr>
              <a:t> </a:t>
            </a:r>
            <a:r>
              <a:rPr lang="ru-RU" sz="4200" dirty="0" err="1">
                <a:solidFill>
                  <a:srgbClr val="FFFFFF"/>
                </a:solidFill>
                <a:latin typeface="Livvic"/>
                <a:ea typeface="Livvic"/>
                <a:cs typeface="Livvic"/>
                <a:sym typeface="Livvic"/>
              </a:rPr>
              <a:t>қоршаған</a:t>
            </a:r>
            <a:r>
              <a:rPr lang="ru-RU" sz="4200" dirty="0">
                <a:solidFill>
                  <a:srgbClr val="FFFFFF"/>
                </a:solidFill>
                <a:latin typeface="Livvic"/>
                <a:ea typeface="Livvic"/>
                <a:cs typeface="Livvic"/>
                <a:sym typeface="Livvic"/>
              </a:rPr>
              <a:t> </a:t>
            </a:r>
            <a:r>
              <a:rPr lang="ru-RU" sz="4200" dirty="0" err="1">
                <a:solidFill>
                  <a:srgbClr val="FFFFFF"/>
                </a:solidFill>
                <a:latin typeface="Livvic"/>
                <a:ea typeface="Livvic"/>
                <a:cs typeface="Livvic"/>
                <a:sym typeface="Livvic"/>
              </a:rPr>
              <a:t>ортаны</a:t>
            </a:r>
            <a:r>
              <a:rPr lang="ru-RU" sz="4200" dirty="0">
                <a:solidFill>
                  <a:srgbClr val="FFFFFF"/>
                </a:solidFill>
                <a:latin typeface="Livvic"/>
                <a:ea typeface="Livvic"/>
                <a:cs typeface="Livvic"/>
                <a:sym typeface="Livvic"/>
              </a:rPr>
              <a:t> </a:t>
            </a:r>
            <a:r>
              <a:rPr lang="ru-RU" sz="4200" dirty="0" err="1">
                <a:solidFill>
                  <a:srgbClr val="FFFFFF"/>
                </a:solidFill>
                <a:latin typeface="Livvic"/>
                <a:ea typeface="Livvic"/>
                <a:cs typeface="Livvic"/>
                <a:sym typeface="Livvic"/>
              </a:rPr>
              <a:t>сезуге</a:t>
            </a:r>
            <a:r>
              <a:rPr lang="ru-RU" sz="4200" dirty="0">
                <a:solidFill>
                  <a:srgbClr val="FFFFFF"/>
                </a:solidFill>
                <a:latin typeface="Livvic"/>
                <a:ea typeface="Livvic"/>
                <a:cs typeface="Livvic"/>
                <a:sym typeface="Livvic"/>
              </a:rPr>
              <a:t> </a:t>
            </a:r>
            <a:r>
              <a:rPr lang="ru-RU" sz="4200" dirty="0" err="1">
                <a:solidFill>
                  <a:srgbClr val="FFFFFF"/>
                </a:solidFill>
                <a:latin typeface="Livvic"/>
                <a:ea typeface="Livvic"/>
                <a:cs typeface="Livvic"/>
                <a:sym typeface="Livvic"/>
              </a:rPr>
              <a:t>көмектесетін</a:t>
            </a:r>
            <a:r>
              <a:rPr lang="ru-RU" sz="4200" dirty="0">
                <a:solidFill>
                  <a:srgbClr val="FFFFFF"/>
                </a:solidFill>
                <a:latin typeface="Livvic"/>
                <a:ea typeface="Livvic"/>
                <a:cs typeface="Livvic"/>
                <a:sym typeface="Livvic"/>
              </a:rPr>
              <a:t> </a:t>
            </a:r>
            <a:r>
              <a:rPr lang="ru-RU" sz="4200" dirty="0" err="1">
                <a:solidFill>
                  <a:srgbClr val="FFFFFF"/>
                </a:solidFill>
                <a:latin typeface="Livvic"/>
                <a:ea typeface="Livvic"/>
                <a:cs typeface="Livvic"/>
                <a:sym typeface="Livvic"/>
              </a:rPr>
              <a:t>мүшелері</a:t>
            </a:r>
            <a:endParaRPr lang="en-US" sz="4200" dirty="0">
              <a:solidFill>
                <a:srgbClr val="FFFFFF"/>
              </a:solidFill>
              <a:latin typeface="Livvic"/>
              <a:ea typeface="Livvic"/>
              <a:cs typeface="Livvic"/>
              <a:sym typeface="Livvic"/>
            </a:endParaRPr>
          </a:p>
        </p:txBody>
      </p:sp>
      <p:sp>
        <p:nvSpPr>
          <p:cNvPr id="21" name="TextBox 21"/>
          <p:cNvSpPr txBox="1"/>
          <p:nvPr/>
        </p:nvSpPr>
        <p:spPr>
          <a:xfrm>
            <a:off x="7074648" y="4963661"/>
            <a:ext cx="4138704" cy="3721468"/>
          </a:xfrm>
          <a:prstGeom prst="rect">
            <a:avLst/>
          </a:prstGeom>
        </p:spPr>
        <p:txBody>
          <a:bodyPr lIns="0" tIns="0" rIns="0" bIns="0" rtlCol="0" anchor="t">
            <a:spAutoFit/>
          </a:bodyPr>
          <a:lstStyle/>
          <a:p>
            <a:pPr marL="0" lvl="1" indent="0" algn="ctr">
              <a:lnSpc>
                <a:spcPts val="5880"/>
              </a:lnSpc>
              <a:spcBef>
                <a:spcPct val="0"/>
              </a:spcBef>
            </a:pPr>
            <a:r>
              <a:rPr lang="ru-RU" sz="4200" dirty="0" err="1">
                <a:solidFill>
                  <a:srgbClr val="FFFFFF"/>
                </a:solidFill>
                <a:latin typeface="Livvic"/>
                <a:ea typeface="Livvic"/>
                <a:cs typeface="Livvic"/>
                <a:sym typeface="Livvic"/>
              </a:rPr>
              <a:t>Жануарлардың</a:t>
            </a:r>
            <a:r>
              <a:rPr lang="ru-RU" sz="4200" dirty="0">
                <a:solidFill>
                  <a:srgbClr val="FFFFFF"/>
                </a:solidFill>
                <a:latin typeface="Livvic"/>
                <a:ea typeface="Livvic"/>
                <a:cs typeface="Livvic"/>
                <a:sym typeface="Livvic"/>
              </a:rPr>
              <a:t> </a:t>
            </a:r>
            <a:r>
              <a:rPr lang="ru-RU" sz="4200" dirty="0" err="1">
                <a:solidFill>
                  <a:srgbClr val="FFFFFF"/>
                </a:solidFill>
                <a:latin typeface="Livvic"/>
                <a:ea typeface="Livvic"/>
                <a:cs typeface="Livvic"/>
                <a:sym typeface="Livvic"/>
              </a:rPr>
              <a:t>қозғалуы</a:t>
            </a:r>
            <a:r>
              <a:rPr lang="ru-RU" sz="4200" dirty="0">
                <a:solidFill>
                  <a:srgbClr val="FFFFFF"/>
                </a:solidFill>
                <a:latin typeface="Livvic"/>
                <a:ea typeface="Livvic"/>
                <a:cs typeface="Livvic"/>
                <a:sym typeface="Livvic"/>
              </a:rPr>
              <a:t> </a:t>
            </a:r>
            <a:r>
              <a:rPr lang="ru-RU" sz="4200" dirty="0" err="1">
                <a:solidFill>
                  <a:srgbClr val="FFFFFF"/>
                </a:solidFill>
                <a:latin typeface="Livvic"/>
                <a:ea typeface="Livvic"/>
                <a:cs typeface="Livvic"/>
                <a:sym typeface="Livvic"/>
              </a:rPr>
              <a:t>және</a:t>
            </a:r>
            <a:r>
              <a:rPr lang="ru-RU" sz="4200" dirty="0">
                <a:solidFill>
                  <a:srgbClr val="FFFFFF"/>
                </a:solidFill>
                <a:latin typeface="Livvic"/>
                <a:ea typeface="Livvic"/>
                <a:cs typeface="Livvic"/>
                <a:sym typeface="Livvic"/>
              </a:rPr>
              <a:t> </a:t>
            </a:r>
            <a:r>
              <a:rPr lang="ru-RU" sz="4200" dirty="0" err="1">
                <a:solidFill>
                  <a:srgbClr val="FFFFFF"/>
                </a:solidFill>
                <a:latin typeface="Livvic"/>
                <a:ea typeface="Livvic"/>
                <a:cs typeface="Livvic"/>
                <a:sym typeface="Livvic"/>
              </a:rPr>
              <a:t>азық</a:t>
            </a:r>
            <a:r>
              <a:rPr lang="ru-RU" sz="4200" dirty="0">
                <a:solidFill>
                  <a:srgbClr val="FFFFFF"/>
                </a:solidFill>
                <a:latin typeface="Livvic"/>
                <a:ea typeface="Livvic"/>
                <a:cs typeface="Livvic"/>
                <a:sym typeface="Livvic"/>
              </a:rPr>
              <a:t> </a:t>
            </a:r>
            <a:r>
              <a:rPr lang="ru-RU" sz="4200" dirty="0" err="1">
                <a:solidFill>
                  <a:srgbClr val="FFFFFF"/>
                </a:solidFill>
                <a:latin typeface="Livvic"/>
                <a:ea typeface="Livvic"/>
                <a:cs typeface="Livvic"/>
                <a:sym typeface="Livvic"/>
              </a:rPr>
              <a:t>табуы</a:t>
            </a:r>
            <a:r>
              <a:rPr lang="ru-RU" sz="4200" dirty="0">
                <a:solidFill>
                  <a:srgbClr val="FFFFFF"/>
                </a:solidFill>
                <a:latin typeface="Livvic"/>
                <a:ea typeface="Livvic"/>
                <a:cs typeface="Livvic"/>
                <a:sym typeface="Livvic"/>
              </a:rPr>
              <a:t> </a:t>
            </a:r>
            <a:r>
              <a:rPr lang="ru-RU" sz="4200" dirty="0" err="1">
                <a:solidFill>
                  <a:srgbClr val="FFFFFF"/>
                </a:solidFill>
                <a:latin typeface="Livvic"/>
                <a:ea typeface="Livvic"/>
                <a:cs typeface="Livvic"/>
                <a:sym typeface="Livvic"/>
              </a:rPr>
              <a:t>үшін</a:t>
            </a:r>
            <a:r>
              <a:rPr lang="ru-RU" sz="4200" dirty="0">
                <a:solidFill>
                  <a:srgbClr val="FFFFFF"/>
                </a:solidFill>
                <a:latin typeface="Livvic"/>
                <a:ea typeface="Livvic"/>
                <a:cs typeface="Livvic"/>
                <a:sym typeface="Livvic"/>
              </a:rPr>
              <a:t> </a:t>
            </a:r>
            <a:r>
              <a:rPr lang="ru-RU" sz="4200" dirty="0" err="1">
                <a:solidFill>
                  <a:srgbClr val="FFFFFF"/>
                </a:solidFill>
                <a:latin typeface="Livvic"/>
                <a:ea typeface="Livvic"/>
                <a:cs typeface="Livvic"/>
                <a:sym typeface="Livvic"/>
              </a:rPr>
              <a:t>пайдаланатын</a:t>
            </a:r>
            <a:r>
              <a:rPr lang="ru-RU" sz="4200" dirty="0">
                <a:solidFill>
                  <a:srgbClr val="FFFFFF"/>
                </a:solidFill>
                <a:latin typeface="Livvic"/>
                <a:ea typeface="Livvic"/>
                <a:cs typeface="Livvic"/>
                <a:sym typeface="Livvic"/>
              </a:rPr>
              <a:t> </a:t>
            </a:r>
            <a:r>
              <a:rPr lang="ru-RU" sz="4200" dirty="0" err="1">
                <a:solidFill>
                  <a:srgbClr val="FFFFFF"/>
                </a:solidFill>
                <a:latin typeface="Livvic"/>
                <a:ea typeface="Livvic"/>
                <a:cs typeface="Livvic"/>
                <a:sym typeface="Livvic"/>
              </a:rPr>
              <a:t>дене</a:t>
            </a:r>
            <a:r>
              <a:rPr lang="ru-RU" sz="4200" dirty="0">
                <a:solidFill>
                  <a:srgbClr val="FFFFFF"/>
                </a:solidFill>
                <a:latin typeface="Livvic"/>
                <a:ea typeface="Livvic"/>
                <a:cs typeface="Livvic"/>
                <a:sym typeface="Livvic"/>
              </a:rPr>
              <a:t> </a:t>
            </a:r>
            <a:r>
              <a:rPr lang="ru-RU" sz="4200" dirty="0" err="1">
                <a:solidFill>
                  <a:srgbClr val="FFFFFF"/>
                </a:solidFill>
                <a:latin typeface="Livvic"/>
                <a:ea typeface="Livvic"/>
                <a:cs typeface="Livvic"/>
                <a:sym typeface="Livvic"/>
              </a:rPr>
              <a:t>бөліктері</a:t>
            </a:r>
            <a:r>
              <a:rPr lang="ru-RU" sz="4200" dirty="0">
                <a:solidFill>
                  <a:srgbClr val="FFFFFF"/>
                </a:solidFill>
                <a:latin typeface="Livvic"/>
                <a:ea typeface="Livvic"/>
                <a:cs typeface="Livvic"/>
                <a:sym typeface="Livvic"/>
              </a:rPr>
              <a:t>.</a:t>
            </a:r>
            <a:endParaRPr lang="en-US" sz="4200" u="none" strike="noStrike" dirty="0">
              <a:solidFill>
                <a:srgbClr val="FFFFFF"/>
              </a:solidFill>
              <a:latin typeface="Livvic"/>
              <a:ea typeface="Livvic"/>
              <a:cs typeface="Livvic"/>
              <a:sym typeface="Livvic"/>
            </a:endParaRPr>
          </a:p>
        </p:txBody>
      </p:sp>
      <p:grpSp>
        <p:nvGrpSpPr>
          <p:cNvPr id="22" name="Group 22"/>
          <p:cNvGrpSpPr/>
          <p:nvPr/>
        </p:nvGrpSpPr>
        <p:grpSpPr>
          <a:xfrm>
            <a:off x="-457665" y="872893"/>
            <a:ext cx="19203330" cy="2210102"/>
            <a:chOff x="0" y="0"/>
            <a:chExt cx="5057667" cy="582085"/>
          </a:xfrm>
        </p:grpSpPr>
        <p:sp>
          <p:nvSpPr>
            <p:cNvPr id="23" name="Freeform 23"/>
            <p:cNvSpPr/>
            <p:nvPr/>
          </p:nvSpPr>
          <p:spPr>
            <a:xfrm>
              <a:off x="0" y="0"/>
              <a:ext cx="5057667" cy="582085"/>
            </a:xfrm>
            <a:custGeom>
              <a:avLst/>
              <a:gdLst/>
              <a:ahLst/>
              <a:cxnLst/>
              <a:rect l="l" t="t" r="r" b="b"/>
              <a:pathLst>
                <a:path w="5057667" h="582085">
                  <a:moveTo>
                    <a:pt x="0" y="0"/>
                  </a:moveTo>
                  <a:lnTo>
                    <a:pt x="5057667" y="0"/>
                  </a:lnTo>
                  <a:lnTo>
                    <a:pt x="5057667" y="582085"/>
                  </a:lnTo>
                  <a:lnTo>
                    <a:pt x="0" y="582085"/>
                  </a:lnTo>
                  <a:close/>
                </a:path>
              </a:pathLst>
            </a:custGeom>
            <a:solidFill>
              <a:srgbClr val="093362"/>
            </a:solidFill>
          </p:spPr>
        </p:sp>
        <p:sp>
          <p:nvSpPr>
            <p:cNvPr id="24" name="TextBox 24"/>
            <p:cNvSpPr txBox="1"/>
            <p:nvPr/>
          </p:nvSpPr>
          <p:spPr>
            <a:xfrm>
              <a:off x="0" y="-47625"/>
              <a:ext cx="5057667" cy="629710"/>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3297049" y="1219200"/>
            <a:ext cx="11693902" cy="1621791"/>
          </a:xfrm>
          <a:prstGeom prst="rect">
            <a:avLst/>
          </a:prstGeom>
        </p:spPr>
        <p:txBody>
          <a:bodyPr lIns="0" tIns="0" rIns="0" bIns="0" rtlCol="0" anchor="t">
            <a:spAutoFit/>
          </a:bodyPr>
          <a:lstStyle/>
          <a:p>
            <a:pPr algn="ctr">
              <a:lnSpc>
                <a:spcPts val="12581"/>
              </a:lnSpc>
            </a:pPr>
            <a:r>
              <a:rPr lang="ru-RU" sz="12457" dirty="0" err="1" smtClean="0">
                <a:solidFill>
                  <a:srgbClr val="FFFFFF"/>
                </a:solidFill>
                <a:latin typeface="Bobby Jones"/>
                <a:ea typeface="Bobby Jones"/>
                <a:cs typeface="Bobby Jones"/>
                <a:sym typeface="Bobby Jones"/>
              </a:rPr>
              <a:t>Мақсаттары</a:t>
            </a:r>
            <a:endParaRPr lang="en-US" sz="12457" dirty="0">
              <a:solidFill>
                <a:srgbClr val="FFFFFF"/>
              </a:solidFill>
              <a:latin typeface="Bobby Jones"/>
              <a:ea typeface="Bobby Jones"/>
              <a:cs typeface="Bobby Jones"/>
              <a:sym typeface="Bobby Jones"/>
            </a:endParaRPr>
          </a:p>
        </p:txBody>
      </p:sp>
      <p:sp>
        <p:nvSpPr>
          <p:cNvPr id="26" name="TextBox 26"/>
          <p:cNvSpPr txBox="1"/>
          <p:nvPr/>
        </p:nvSpPr>
        <p:spPr>
          <a:xfrm>
            <a:off x="12582327" y="5092509"/>
            <a:ext cx="4413309" cy="2964851"/>
          </a:xfrm>
          <a:prstGeom prst="rect">
            <a:avLst/>
          </a:prstGeom>
        </p:spPr>
        <p:txBody>
          <a:bodyPr lIns="0" tIns="0" rIns="0" bIns="0" rtlCol="0" anchor="t">
            <a:spAutoFit/>
          </a:bodyPr>
          <a:lstStyle/>
          <a:p>
            <a:pPr marL="0" lvl="1" indent="0" algn="ctr">
              <a:lnSpc>
                <a:spcPts val="5880"/>
              </a:lnSpc>
              <a:spcBef>
                <a:spcPct val="0"/>
              </a:spcBef>
            </a:pPr>
            <a:r>
              <a:rPr lang="ru-RU" sz="4200" dirty="0" err="1">
                <a:solidFill>
                  <a:srgbClr val="FFFFFF"/>
                </a:solidFill>
                <a:latin typeface="Livvic"/>
                <a:ea typeface="Livvic"/>
                <a:cs typeface="Livvic"/>
                <a:sym typeface="Livvic"/>
              </a:rPr>
              <a:t>Жануарлардың</a:t>
            </a:r>
            <a:r>
              <a:rPr lang="ru-RU" sz="4200" dirty="0">
                <a:solidFill>
                  <a:srgbClr val="FFFFFF"/>
                </a:solidFill>
                <a:latin typeface="Livvic"/>
                <a:ea typeface="Livvic"/>
                <a:cs typeface="Livvic"/>
                <a:sym typeface="Livvic"/>
              </a:rPr>
              <a:t> </a:t>
            </a:r>
            <a:r>
              <a:rPr lang="ru-RU" sz="4200" dirty="0" err="1">
                <a:solidFill>
                  <a:srgbClr val="FFFFFF"/>
                </a:solidFill>
                <a:latin typeface="Livvic"/>
                <a:ea typeface="Livvic"/>
                <a:cs typeface="Livvic"/>
                <a:sym typeface="Livvic"/>
              </a:rPr>
              <a:t>қорғаныс</a:t>
            </a:r>
            <a:r>
              <a:rPr lang="ru-RU" sz="4200" dirty="0">
                <a:solidFill>
                  <a:srgbClr val="FFFFFF"/>
                </a:solidFill>
                <a:latin typeface="Livvic"/>
                <a:ea typeface="Livvic"/>
                <a:cs typeface="Livvic"/>
                <a:sym typeface="Livvic"/>
              </a:rPr>
              <a:t> </a:t>
            </a:r>
            <a:r>
              <a:rPr lang="ru-RU" sz="4200" dirty="0" err="1">
                <a:solidFill>
                  <a:srgbClr val="FFFFFF"/>
                </a:solidFill>
                <a:latin typeface="Livvic"/>
                <a:ea typeface="Livvic"/>
                <a:cs typeface="Livvic"/>
                <a:sym typeface="Livvic"/>
              </a:rPr>
              <a:t>үшін</a:t>
            </a:r>
            <a:r>
              <a:rPr lang="ru-RU" sz="4200" dirty="0">
                <a:solidFill>
                  <a:srgbClr val="FFFFFF"/>
                </a:solidFill>
                <a:latin typeface="Livvic"/>
                <a:ea typeface="Livvic"/>
                <a:cs typeface="Livvic"/>
                <a:sym typeface="Livvic"/>
              </a:rPr>
              <a:t> </a:t>
            </a:r>
            <a:r>
              <a:rPr lang="ru-RU" sz="4200" dirty="0" err="1">
                <a:solidFill>
                  <a:srgbClr val="FFFFFF"/>
                </a:solidFill>
                <a:latin typeface="Livvic"/>
                <a:ea typeface="Livvic"/>
                <a:cs typeface="Livvic"/>
                <a:sym typeface="Livvic"/>
              </a:rPr>
              <a:t>пайдаланатын</a:t>
            </a:r>
            <a:r>
              <a:rPr lang="ru-RU" sz="4200" dirty="0">
                <a:solidFill>
                  <a:srgbClr val="FFFFFF"/>
                </a:solidFill>
                <a:latin typeface="Livvic"/>
                <a:ea typeface="Livvic"/>
                <a:cs typeface="Livvic"/>
                <a:sym typeface="Livvic"/>
              </a:rPr>
              <a:t> </a:t>
            </a:r>
            <a:r>
              <a:rPr lang="ru-RU" sz="4200" dirty="0" err="1">
                <a:solidFill>
                  <a:srgbClr val="FFFFFF"/>
                </a:solidFill>
                <a:latin typeface="Livvic"/>
                <a:ea typeface="Livvic"/>
                <a:cs typeface="Livvic"/>
                <a:sym typeface="Livvic"/>
              </a:rPr>
              <a:t>дене</a:t>
            </a:r>
            <a:r>
              <a:rPr lang="ru-RU" sz="4200" dirty="0">
                <a:solidFill>
                  <a:srgbClr val="FFFFFF"/>
                </a:solidFill>
                <a:latin typeface="Livvic"/>
                <a:ea typeface="Livvic"/>
                <a:cs typeface="Livvic"/>
                <a:sym typeface="Livvic"/>
              </a:rPr>
              <a:t> </a:t>
            </a:r>
            <a:r>
              <a:rPr lang="ru-RU" sz="4200" dirty="0" err="1">
                <a:solidFill>
                  <a:srgbClr val="FFFFFF"/>
                </a:solidFill>
                <a:latin typeface="Livvic"/>
                <a:ea typeface="Livvic"/>
                <a:cs typeface="Livvic"/>
                <a:sym typeface="Livvic"/>
              </a:rPr>
              <a:t>бөліктері</a:t>
            </a:r>
            <a:r>
              <a:rPr lang="ru-RU" sz="4200" dirty="0">
                <a:solidFill>
                  <a:srgbClr val="FFFFFF"/>
                </a:solidFill>
                <a:latin typeface="Livvic"/>
                <a:ea typeface="Livvic"/>
                <a:cs typeface="Livvic"/>
                <a:sym typeface="Livvic"/>
              </a:rPr>
              <a:t>.</a:t>
            </a:r>
            <a:endParaRPr lang="en-US" sz="4200" u="none" strike="noStrike" dirty="0">
              <a:solidFill>
                <a:srgbClr val="FFFFFF"/>
              </a:solidFill>
              <a:latin typeface="Livvic"/>
              <a:ea typeface="Livvic"/>
              <a:cs typeface="Livvic"/>
              <a:sym typeface="Livvic"/>
            </a:endParaRPr>
          </a:p>
        </p:txBody>
      </p:sp>
      <p:sp>
        <p:nvSpPr>
          <p:cNvPr id="27" name="TextBox 27"/>
          <p:cNvSpPr txBox="1"/>
          <p:nvPr/>
        </p:nvSpPr>
        <p:spPr>
          <a:xfrm>
            <a:off x="3245137" y="4125842"/>
            <a:ext cx="545211" cy="659511"/>
          </a:xfrm>
          <a:prstGeom prst="rect">
            <a:avLst/>
          </a:prstGeom>
        </p:spPr>
        <p:txBody>
          <a:bodyPr lIns="0" tIns="0" rIns="0" bIns="0" rtlCol="0" anchor="t">
            <a:spAutoFit/>
          </a:bodyPr>
          <a:lstStyle/>
          <a:p>
            <a:pPr algn="ctr">
              <a:lnSpc>
                <a:spcPts val="5652"/>
              </a:lnSpc>
            </a:pPr>
            <a:r>
              <a:rPr lang="en-US" sz="3600">
                <a:solidFill>
                  <a:srgbClr val="000000"/>
                </a:solidFill>
                <a:latin typeface="Livvic"/>
                <a:ea typeface="Livvic"/>
                <a:cs typeface="Livvic"/>
                <a:sym typeface="Livvic"/>
              </a:rPr>
              <a:t>1</a:t>
            </a:r>
          </a:p>
        </p:txBody>
      </p:sp>
      <p:sp>
        <p:nvSpPr>
          <p:cNvPr id="28" name="TextBox 28"/>
          <p:cNvSpPr txBox="1"/>
          <p:nvPr/>
        </p:nvSpPr>
        <p:spPr>
          <a:xfrm>
            <a:off x="8890857" y="4125842"/>
            <a:ext cx="545211" cy="659511"/>
          </a:xfrm>
          <a:prstGeom prst="rect">
            <a:avLst/>
          </a:prstGeom>
        </p:spPr>
        <p:txBody>
          <a:bodyPr lIns="0" tIns="0" rIns="0" bIns="0" rtlCol="0" anchor="t">
            <a:spAutoFit/>
          </a:bodyPr>
          <a:lstStyle/>
          <a:p>
            <a:pPr algn="ctr">
              <a:lnSpc>
                <a:spcPts val="5652"/>
              </a:lnSpc>
            </a:pPr>
            <a:r>
              <a:rPr lang="en-US" sz="3600">
                <a:solidFill>
                  <a:srgbClr val="000000"/>
                </a:solidFill>
                <a:latin typeface="Livvic"/>
                <a:ea typeface="Livvic"/>
                <a:cs typeface="Livvic"/>
                <a:sym typeface="Livvic"/>
              </a:rPr>
              <a:t>2</a:t>
            </a:r>
          </a:p>
        </p:txBody>
      </p:sp>
      <p:sp>
        <p:nvSpPr>
          <p:cNvPr id="29" name="TextBox 29"/>
          <p:cNvSpPr txBox="1"/>
          <p:nvPr/>
        </p:nvSpPr>
        <p:spPr>
          <a:xfrm>
            <a:off x="14534724" y="4125842"/>
            <a:ext cx="545211" cy="659511"/>
          </a:xfrm>
          <a:prstGeom prst="rect">
            <a:avLst/>
          </a:prstGeom>
        </p:spPr>
        <p:txBody>
          <a:bodyPr lIns="0" tIns="0" rIns="0" bIns="0" rtlCol="0" anchor="t">
            <a:spAutoFit/>
          </a:bodyPr>
          <a:lstStyle/>
          <a:p>
            <a:pPr algn="ctr">
              <a:lnSpc>
                <a:spcPts val="5652"/>
              </a:lnSpc>
            </a:pPr>
            <a:r>
              <a:rPr lang="en-US" sz="3600">
                <a:solidFill>
                  <a:srgbClr val="000000"/>
                </a:solidFill>
                <a:latin typeface="Livvic"/>
                <a:ea typeface="Livvic"/>
                <a:cs typeface="Livvic"/>
                <a:sym typeface="Livvic"/>
              </a:rPr>
              <a:t>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p:nvPr/>
        </p:nvGrpSpPr>
        <p:grpSpPr>
          <a:xfrm>
            <a:off x="314438" y="385116"/>
            <a:ext cx="17659125" cy="9516767"/>
            <a:chOff x="0" y="0"/>
            <a:chExt cx="4650963" cy="2506474"/>
          </a:xfrm>
        </p:grpSpPr>
        <p:sp>
          <p:nvSpPr>
            <p:cNvPr id="3" name="Freeform 3"/>
            <p:cNvSpPr/>
            <p:nvPr/>
          </p:nvSpPr>
          <p:spPr>
            <a:xfrm>
              <a:off x="0" y="0"/>
              <a:ext cx="4650963" cy="2506474"/>
            </a:xfrm>
            <a:custGeom>
              <a:avLst/>
              <a:gdLst/>
              <a:ahLst/>
              <a:cxnLst/>
              <a:rect l="l" t="t" r="r" b="b"/>
              <a:pathLst>
                <a:path w="4650963" h="2506474">
                  <a:moveTo>
                    <a:pt x="0" y="0"/>
                  </a:moveTo>
                  <a:lnTo>
                    <a:pt x="4650963" y="0"/>
                  </a:lnTo>
                  <a:lnTo>
                    <a:pt x="4650963" y="2506474"/>
                  </a:lnTo>
                  <a:lnTo>
                    <a:pt x="0" y="2506474"/>
                  </a:lnTo>
                  <a:close/>
                </a:path>
              </a:pathLst>
            </a:custGeom>
            <a:solidFill>
              <a:srgbClr val="FFFFFF"/>
            </a:solidFill>
          </p:spPr>
        </p:sp>
        <p:sp>
          <p:nvSpPr>
            <p:cNvPr id="4" name="TextBox 4"/>
            <p:cNvSpPr txBox="1"/>
            <p:nvPr/>
          </p:nvSpPr>
          <p:spPr>
            <a:xfrm>
              <a:off x="0" y="-47625"/>
              <a:ext cx="4650963" cy="255409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674419" y="4041575"/>
            <a:ext cx="4975136" cy="5040501"/>
            <a:chOff x="0" y="0"/>
            <a:chExt cx="1404030" cy="1422477"/>
          </a:xfrm>
        </p:grpSpPr>
        <p:sp>
          <p:nvSpPr>
            <p:cNvPr id="6" name="Freeform 6"/>
            <p:cNvSpPr/>
            <p:nvPr/>
          </p:nvSpPr>
          <p:spPr>
            <a:xfrm>
              <a:off x="0" y="0"/>
              <a:ext cx="1404030" cy="1422477"/>
            </a:xfrm>
            <a:custGeom>
              <a:avLst/>
              <a:gdLst/>
              <a:ahLst/>
              <a:cxnLst/>
              <a:rect l="l" t="t" r="r" b="b"/>
              <a:pathLst>
                <a:path w="1404030" h="1422477">
                  <a:moveTo>
                    <a:pt x="0" y="0"/>
                  </a:moveTo>
                  <a:lnTo>
                    <a:pt x="1404030" y="0"/>
                  </a:lnTo>
                  <a:lnTo>
                    <a:pt x="1404030" y="1422477"/>
                  </a:lnTo>
                  <a:lnTo>
                    <a:pt x="0" y="1422477"/>
                  </a:lnTo>
                  <a:close/>
                </a:path>
              </a:pathLst>
            </a:custGeom>
            <a:solidFill>
              <a:srgbClr val="093362"/>
            </a:solidFill>
          </p:spPr>
        </p:sp>
        <p:sp>
          <p:nvSpPr>
            <p:cNvPr id="7" name="TextBox 7"/>
            <p:cNvSpPr txBox="1"/>
            <p:nvPr/>
          </p:nvSpPr>
          <p:spPr>
            <a:xfrm>
              <a:off x="0" y="-47625"/>
              <a:ext cx="1404030" cy="147010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318664" y="4041575"/>
            <a:ext cx="4940636" cy="5040501"/>
            <a:chOff x="0" y="0"/>
            <a:chExt cx="1394294" cy="1422477"/>
          </a:xfrm>
        </p:grpSpPr>
        <p:sp>
          <p:nvSpPr>
            <p:cNvPr id="9" name="Freeform 9"/>
            <p:cNvSpPr/>
            <p:nvPr/>
          </p:nvSpPr>
          <p:spPr>
            <a:xfrm>
              <a:off x="0" y="0"/>
              <a:ext cx="1394294" cy="1422477"/>
            </a:xfrm>
            <a:custGeom>
              <a:avLst/>
              <a:gdLst/>
              <a:ahLst/>
              <a:cxnLst/>
              <a:rect l="l" t="t" r="r" b="b"/>
              <a:pathLst>
                <a:path w="1394294" h="1422477">
                  <a:moveTo>
                    <a:pt x="0" y="0"/>
                  </a:moveTo>
                  <a:lnTo>
                    <a:pt x="1394294" y="0"/>
                  </a:lnTo>
                  <a:lnTo>
                    <a:pt x="1394294" y="1422477"/>
                  </a:lnTo>
                  <a:lnTo>
                    <a:pt x="0" y="1422477"/>
                  </a:lnTo>
                  <a:close/>
                </a:path>
              </a:pathLst>
            </a:custGeom>
            <a:solidFill>
              <a:srgbClr val="093362"/>
            </a:solidFill>
          </p:spPr>
        </p:sp>
        <p:sp>
          <p:nvSpPr>
            <p:cNvPr id="10" name="TextBox 10"/>
            <p:cNvSpPr txBox="1"/>
            <p:nvPr/>
          </p:nvSpPr>
          <p:spPr>
            <a:xfrm>
              <a:off x="0" y="-47625"/>
              <a:ext cx="1394294" cy="1470102"/>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30175" y="4041575"/>
            <a:ext cx="4975136" cy="5040501"/>
            <a:chOff x="0" y="0"/>
            <a:chExt cx="1404030" cy="1422477"/>
          </a:xfrm>
        </p:grpSpPr>
        <p:sp>
          <p:nvSpPr>
            <p:cNvPr id="12" name="Freeform 12"/>
            <p:cNvSpPr/>
            <p:nvPr/>
          </p:nvSpPr>
          <p:spPr>
            <a:xfrm>
              <a:off x="0" y="0"/>
              <a:ext cx="1404030" cy="1422477"/>
            </a:xfrm>
            <a:custGeom>
              <a:avLst/>
              <a:gdLst/>
              <a:ahLst/>
              <a:cxnLst/>
              <a:rect l="l" t="t" r="r" b="b"/>
              <a:pathLst>
                <a:path w="1404030" h="1422477">
                  <a:moveTo>
                    <a:pt x="0" y="0"/>
                  </a:moveTo>
                  <a:lnTo>
                    <a:pt x="1404030" y="0"/>
                  </a:lnTo>
                  <a:lnTo>
                    <a:pt x="1404030" y="1422477"/>
                  </a:lnTo>
                  <a:lnTo>
                    <a:pt x="0" y="1422477"/>
                  </a:lnTo>
                  <a:close/>
                </a:path>
              </a:pathLst>
            </a:custGeom>
            <a:solidFill>
              <a:srgbClr val="093362"/>
            </a:solidFill>
          </p:spPr>
        </p:sp>
        <p:sp>
          <p:nvSpPr>
            <p:cNvPr id="13" name="TextBox 13"/>
            <p:cNvSpPr txBox="1"/>
            <p:nvPr/>
          </p:nvSpPr>
          <p:spPr>
            <a:xfrm>
              <a:off x="0" y="-47625"/>
              <a:ext cx="1404030" cy="1470102"/>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3131743" y="4458779"/>
            <a:ext cx="771999" cy="771999"/>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16" name="Group 16"/>
          <p:cNvGrpSpPr/>
          <p:nvPr/>
        </p:nvGrpSpPr>
        <p:grpSpPr>
          <a:xfrm>
            <a:off x="8777463" y="4458779"/>
            <a:ext cx="771999" cy="771999"/>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18" name="Group 18"/>
          <p:cNvGrpSpPr/>
          <p:nvPr/>
        </p:nvGrpSpPr>
        <p:grpSpPr>
          <a:xfrm>
            <a:off x="14402982" y="4458779"/>
            <a:ext cx="771999" cy="771999"/>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20" name="Group 20"/>
          <p:cNvGrpSpPr/>
          <p:nvPr/>
        </p:nvGrpSpPr>
        <p:grpSpPr>
          <a:xfrm>
            <a:off x="-457665" y="1204924"/>
            <a:ext cx="19203330" cy="2210102"/>
            <a:chOff x="0" y="0"/>
            <a:chExt cx="5057667" cy="582085"/>
          </a:xfrm>
        </p:grpSpPr>
        <p:sp>
          <p:nvSpPr>
            <p:cNvPr id="21" name="Freeform 21"/>
            <p:cNvSpPr/>
            <p:nvPr/>
          </p:nvSpPr>
          <p:spPr>
            <a:xfrm>
              <a:off x="0" y="0"/>
              <a:ext cx="5057667" cy="582085"/>
            </a:xfrm>
            <a:custGeom>
              <a:avLst/>
              <a:gdLst/>
              <a:ahLst/>
              <a:cxnLst/>
              <a:rect l="l" t="t" r="r" b="b"/>
              <a:pathLst>
                <a:path w="5057667" h="582085">
                  <a:moveTo>
                    <a:pt x="0" y="0"/>
                  </a:moveTo>
                  <a:lnTo>
                    <a:pt x="5057667" y="0"/>
                  </a:lnTo>
                  <a:lnTo>
                    <a:pt x="5057667" y="582085"/>
                  </a:lnTo>
                  <a:lnTo>
                    <a:pt x="0" y="582085"/>
                  </a:lnTo>
                  <a:close/>
                </a:path>
              </a:pathLst>
            </a:custGeom>
            <a:solidFill>
              <a:srgbClr val="093362"/>
            </a:solidFill>
          </p:spPr>
        </p:sp>
        <p:sp>
          <p:nvSpPr>
            <p:cNvPr id="22" name="TextBox 22"/>
            <p:cNvSpPr txBox="1"/>
            <p:nvPr/>
          </p:nvSpPr>
          <p:spPr>
            <a:xfrm>
              <a:off x="0" y="-47625"/>
              <a:ext cx="5057667" cy="629710"/>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3245137" y="4457873"/>
            <a:ext cx="545211" cy="659511"/>
          </a:xfrm>
          <a:prstGeom prst="rect">
            <a:avLst/>
          </a:prstGeom>
        </p:spPr>
        <p:txBody>
          <a:bodyPr lIns="0" tIns="0" rIns="0" bIns="0" rtlCol="0" anchor="t">
            <a:spAutoFit/>
          </a:bodyPr>
          <a:lstStyle/>
          <a:p>
            <a:pPr algn="ctr">
              <a:lnSpc>
                <a:spcPts val="5652"/>
              </a:lnSpc>
            </a:pPr>
            <a:r>
              <a:rPr lang="en-US" sz="3600">
                <a:solidFill>
                  <a:srgbClr val="000000"/>
                </a:solidFill>
                <a:latin typeface="Livvic"/>
                <a:ea typeface="Livvic"/>
                <a:cs typeface="Livvic"/>
                <a:sym typeface="Livvic"/>
              </a:rPr>
              <a:t>1</a:t>
            </a:r>
          </a:p>
        </p:txBody>
      </p:sp>
      <p:sp>
        <p:nvSpPr>
          <p:cNvPr id="24" name="TextBox 24"/>
          <p:cNvSpPr txBox="1"/>
          <p:nvPr/>
        </p:nvSpPr>
        <p:spPr>
          <a:xfrm>
            <a:off x="8890857" y="4457873"/>
            <a:ext cx="545211" cy="659511"/>
          </a:xfrm>
          <a:prstGeom prst="rect">
            <a:avLst/>
          </a:prstGeom>
        </p:spPr>
        <p:txBody>
          <a:bodyPr lIns="0" tIns="0" rIns="0" bIns="0" rtlCol="0" anchor="t">
            <a:spAutoFit/>
          </a:bodyPr>
          <a:lstStyle/>
          <a:p>
            <a:pPr algn="ctr">
              <a:lnSpc>
                <a:spcPts val="5652"/>
              </a:lnSpc>
            </a:pPr>
            <a:r>
              <a:rPr lang="en-US" sz="3600">
                <a:solidFill>
                  <a:srgbClr val="000000"/>
                </a:solidFill>
                <a:latin typeface="Livvic"/>
                <a:ea typeface="Livvic"/>
                <a:cs typeface="Livvic"/>
                <a:sym typeface="Livvic"/>
              </a:rPr>
              <a:t>2</a:t>
            </a:r>
          </a:p>
        </p:txBody>
      </p:sp>
      <p:sp>
        <p:nvSpPr>
          <p:cNvPr id="25" name="TextBox 25"/>
          <p:cNvSpPr txBox="1"/>
          <p:nvPr/>
        </p:nvSpPr>
        <p:spPr>
          <a:xfrm>
            <a:off x="14516376" y="4457873"/>
            <a:ext cx="545211" cy="659511"/>
          </a:xfrm>
          <a:prstGeom prst="rect">
            <a:avLst/>
          </a:prstGeom>
        </p:spPr>
        <p:txBody>
          <a:bodyPr lIns="0" tIns="0" rIns="0" bIns="0" rtlCol="0" anchor="t">
            <a:spAutoFit/>
          </a:bodyPr>
          <a:lstStyle/>
          <a:p>
            <a:pPr algn="ctr">
              <a:lnSpc>
                <a:spcPts val="5652"/>
              </a:lnSpc>
            </a:pPr>
            <a:r>
              <a:rPr lang="en-US" sz="3600">
                <a:solidFill>
                  <a:srgbClr val="000000"/>
                </a:solidFill>
                <a:latin typeface="Livvic"/>
                <a:ea typeface="Livvic"/>
                <a:cs typeface="Livvic"/>
                <a:sym typeface="Livvic"/>
              </a:rPr>
              <a:t>3</a:t>
            </a:r>
          </a:p>
        </p:txBody>
      </p:sp>
      <p:sp>
        <p:nvSpPr>
          <p:cNvPr id="26" name="TextBox 26"/>
          <p:cNvSpPr txBox="1"/>
          <p:nvPr/>
        </p:nvSpPr>
        <p:spPr>
          <a:xfrm>
            <a:off x="1295948" y="1634847"/>
            <a:ext cx="15735028" cy="1521707"/>
          </a:xfrm>
          <a:prstGeom prst="rect">
            <a:avLst/>
          </a:prstGeom>
        </p:spPr>
        <p:txBody>
          <a:bodyPr lIns="0" tIns="0" rIns="0" bIns="0" rtlCol="0" anchor="t">
            <a:spAutoFit/>
          </a:bodyPr>
          <a:lstStyle/>
          <a:p>
            <a:pPr algn="ctr">
              <a:lnSpc>
                <a:spcPts val="11228"/>
              </a:lnSpc>
            </a:pPr>
            <a:r>
              <a:rPr lang="en-US" sz="11117">
                <a:solidFill>
                  <a:srgbClr val="FFFFFF"/>
                </a:solidFill>
                <a:latin typeface="Bobby Jones"/>
                <a:ea typeface="Bobby Jones"/>
                <a:cs typeface="Bobby Jones"/>
                <a:sym typeface="Bobby Jones"/>
              </a:rPr>
              <a:t>CHECK FOR UNDERSTANDING</a:t>
            </a:r>
          </a:p>
        </p:txBody>
      </p:sp>
      <p:sp>
        <p:nvSpPr>
          <p:cNvPr id="27" name="TextBox 27"/>
          <p:cNvSpPr txBox="1"/>
          <p:nvPr/>
        </p:nvSpPr>
        <p:spPr>
          <a:xfrm>
            <a:off x="1577152" y="5421781"/>
            <a:ext cx="3881182" cy="2941319"/>
          </a:xfrm>
          <a:prstGeom prst="rect">
            <a:avLst/>
          </a:prstGeom>
        </p:spPr>
        <p:txBody>
          <a:bodyPr lIns="0" tIns="0" rIns="0" bIns="0" rtlCol="0" anchor="t">
            <a:spAutoFit/>
          </a:bodyPr>
          <a:lstStyle/>
          <a:p>
            <a:pPr algn="ctr">
              <a:lnSpc>
                <a:spcPts val="5880"/>
              </a:lnSpc>
            </a:pPr>
            <a:r>
              <a:rPr lang="en-US" sz="4200">
                <a:solidFill>
                  <a:srgbClr val="FFFFFF"/>
                </a:solidFill>
                <a:latin typeface="Livvic"/>
                <a:ea typeface="Livvic"/>
                <a:cs typeface="Livvic"/>
                <a:sym typeface="Livvic"/>
              </a:rPr>
              <a:t>What animal parts are used to sense the surroundings?</a:t>
            </a:r>
          </a:p>
        </p:txBody>
      </p:sp>
      <p:sp>
        <p:nvSpPr>
          <p:cNvPr id="28" name="TextBox 28"/>
          <p:cNvSpPr txBox="1"/>
          <p:nvPr/>
        </p:nvSpPr>
        <p:spPr>
          <a:xfrm>
            <a:off x="7076123" y="5421781"/>
            <a:ext cx="4138704" cy="2941319"/>
          </a:xfrm>
          <a:prstGeom prst="rect">
            <a:avLst/>
          </a:prstGeom>
        </p:spPr>
        <p:txBody>
          <a:bodyPr lIns="0" tIns="0" rIns="0" bIns="0" rtlCol="0" anchor="t">
            <a:spAutoFit/>
          </a:bodyPr>
          <a:lstStyle/>
          <a:p>
            <a:pPr marL="0" lvl="1" indent="0" algn="ctr">
              <a:lnSpc>
                <a:spcPts val="5880"/>
              </a:lnSpc>
              <a:spcBef>
                <a:spcPct val="0"/>
              </a:spcBef>
            </a:pPr>
            <a:r>
              <a:rPr lang="en-US" sz="4200" u="none" strike="noStrike">
                <a:solidFill>
                  <a:srgbClr val="FFFFFF"/>
                </a:solidFill>
                <a:latin typeface="Livvic"/>
                <a:ea typeface="Livvic"/>
                <a:cs typeface="Livvic"/>
                <a:sym typeface="Livvic"/>
              </a:rPr>
              <a:t>What animal parts are used to move around and find food? </a:t>
            </a:r>
          </a:p>
        </p:txBody>
      </p:sp>
      <p:sp>
        <p:nvSpPr>
          <p:cNvPr id="29" name="TextBox 29"/>
          <p:cNvSpPr txBox="1"/>
          <p:nvPr/>
        </p:nvSpPr>
        <p:spPr>
          <a:xfrm>
            <a:off x="12582327" y="5421781"/>
            <a:ext cx="4413309" cy="2198369"/>
          </a:xfrm>
          <a:prstGeom prst="rect">
            <a:avLst/>
          </a:prstGeom>
        </p:spPr>
        <p:txBody>
          <a:bodyPr lIns="0" tIns="0" rIns="0" bIns="0" rtlCol="0" anchor="t">
            <a:spAutoFit/>
          </a:bodyPr>
          <a:lstStyle/>
          <a:p>
            <a:pPr marL="0" lvl="1" indent="0" algn="ctr">
              <a:lnSpc>
                <a:spcPts val="5880"/>
              </a:lnSpc>
              <a:spcBef>
                <a:spcPct val="0"/>
              </a:spcBef>
            </a:pPr>
            <a:r>
              <a:rPr lang="en-US" sz="4200">
                <a:solidFill>
                  <a:srgbClr val="FFFFFF"/>
                </a:solidFill>
                <a:latin typeface="Livvic"/>
                <a:ea typeface="Livvic"/>
                <a:cs typeface="Livvic"/>
                <a:sym typeface="Livvic"/>
              </a:rPr>
              <a:t>What animal parts are used for protection?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grpSp>
        <p:nvGrpSpPr>
          <p:cNvPr id="3" name="Group 3"/>
          <p:cNvGrpSpPr/>
          <p:nvPr/>
        </p:nvGrpSpPr>
        <p:grpSpPr>
          <a:xfrm>
            <a:off x="-457665" y="2829442"/>
            <a:ext cx="19203330" cy="4628115"/>
            <a:chOff x="0" y="0"/>
            <a:chExt cx="5057667" cy="1218928"/>
          </a:xfrm>
        </p:grpSpPr>
        <p:sp>
          <p:nvSpPr>
            <p:cNvPr id="4" name="Freeform 4"/>
            <p:cNvSpPr/>
            <p:nvPr/>
          </p:nvSpPr>
          <p:spPr>
            <a:xfrm>
              <a:off x="0" y="0"/>
              <a:ext cx="5057667" cy="1218928"/>
            </a:xfrm>
            <a:custGeom>
              <a:avLst/>
              <a:gdLst/>
              <a:ahLst/>
              <a:cxnLst/>
              <a:rect l="l" t="t" r="r" b="b"/>
              <a:pathLst>
                <a:path w="5057667" h="1218928">
                  <a:moveTo>
                    <a:pt x="0" y="0"/>
                  </a:moveTo>
                  <a:lnTo>
                    <a:pt x="5057667" y="0"/>
                  </a:lnTo>
                  <a:lnTo>
                    <a:pt x="5057667" y="1218928"/>
                  </a:lnTo>
                  <a:lnTo>
                    <a:pt x="0" y="1218928"/>
                  </a:lnTo>
                  <a:close/>
                </a:path>
              </a:pathLst>
            </a:custGeom>
            <a:solidFill>
              <a:srgbClr val="093362"/>
            </a:solidFill>
          </p:spPr>
        </p:sp>
        <p:sp>
          <p:nvSpPr>
            <p:cNvPr id="5" name="TextBox 5"/>
            <p:cNvSpPr txBox="1"/>
            <p:nvPr/>
          </p:nvSpPr>
          <p:spPr>
            <a:xfrm>
              <a:off x="0" y="-47625"/>
              <a:ext cx="5057667" cy="126655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036139" y="138348"/>
            <a:ext cx="10010304" cy="1001030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3362"/>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8324435" y="426644"/>
            <a:ext cx="9433712" cy="943371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4E99"/>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028700" y="3536160"/>
            <a:ext cx="6829296" cy="3471854"/>
          </a:xfrm>
          <a:prstGeom prst="rect">
            <a:avLst/>
          </a:prstGeom>
        </p:spPr>
        <p:txBody>
          <a:bodyPr lIns="0" tIns="0" rIns="0" bIns="0" rtlCol="0" anchor="t">
            <a:spAutoFit/>
          </a:bodyPr>
          <a:lstStyle/>
          <a:p>
            <a:pPr algn="ctr">
              <a:lnSpc>
                <a:spcPts val="13126"/>
              </a:lnSpc>
            </a:pPr>
            <a:r>
              <a:rPr lang="en-US" sz="13532">
                <a:solidFill>
                  <a:srgbClr val="FFFFFF"/>
                </a:solidFill>
                <a:latin typeface="Bobby Jones"/>
                <a:ea typeface="Bobby Jones"/>
                <a:cs typeface="Bobby Jones"/>
                <a:sym typeface="Bobby Jones"/>
              </a:rPr>
              <a:t>THANK YOU!</a:t>
            </a:r>
          </a:p>
        </p:txBody>
      </p:sp>
      <p:grpSp>
        <p:nvGrpSpPr>
          <p:cNvPr id="13" name="Group 13"/>
          <p:cNvGrpSpPr>
            <a:grpSpLocks noChangeAspect="1"/>
          </p:cNvGrpSpPr>
          <p:nvPr/>
        </p:nvGrpSpPr>
        <p:grpSpPr>
          <a:xfrm>
            <a:off x="8737568" y="839794"/>
            <a:ext cx="8607446" cy="8607411"/>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40667" t="-30332" r="-33108"/>
              </a:stretch>
            </a:blipFill>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737029" y="-821941"/>
            <a:ext cx="8804453" cy="13206680"/>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7375" r="-7375"/>
              </a:stretch>
            </a:blipFill>
          </p:spPr>
        </p:sp>
      </p:grpSp>
      <p:sp>
        <p:nvSpPr>
          <p:cNvPr id="4" name="TextBox 4"/>
          <p:cNvSpPr txBox="1"/>
          <p:nvPr/>
        </p:nvSpPr>
        <p:spPr>
          <a:xfrm>
            <a:off x="990600" y="1866900"/>
            <a:ext cx="7686388" cy="6702156"/>
          </a:xfrm>
          <a:prstGeom prst="rect">
            <a:avLst/>
          </a:prstGeom>
        </p:spPr>
        <p:txBody>
          <a:bodyPr lIns="0" tIns="0" rIns="0" bIns="0" rtlCol="0" anchor="t">
            <a:spAutoFit/>
          </a:bodyPr>
          <a:lstStyle/>
          <a:p>
            <a:pPr marL="0" lvl="1" indent="0" algn="ctr">
              <a:lnSpc>
                <a:spcPts val="6580"/>
              </a:lnSpc>
              <a:spcBef>
                <a:spcPct val="0"/>
              </a:spcBef>
            </a:pPr>
            <a:r>
              <a:rPr lang="ru-RU" sz="4700" dirty="0" err="1">
                <a:solidFill>
                  <a:srgbClr val="FFFFFF"/>
                </a:solidFill>
                <a:latin typeface="Livvic"/>
                <a:ea typeface="Livvic"/>
                <a:cs typeface="Livvic"/>
                <a:sym typeface="Livvic"/>
              </a:rPr>
              <a:t>Жануарлардың</a:t>
            </a:r>
            <a:r>
              <a:rPr lang="ru-RU" sz="4700" dirty="0">
                <a:solidFill>
                  <a:srgbClr val="FFFFFF"/>
                </a:solidFill>
                <a:latin typeface="Livvic"/>
                <a:ea typeface="Livvic"/>
                <a:cs typeface="Livvic"/>
                <a:sym typeface="Livvic"/>
              </a:rPr>
              <a:t> </a:t>
            </a:r>
            <a:r>
              <a:rPr lang="ru-RU" sz="4700" dirty="0" err="1">
                <a:solidFill>
                  <a:srgbClr val="FFFFFF"/>
                </a:solidFill>
                <a:latin typeface="Livvic"/>
                <a:ea typeface="Livvic"/>
                <a:cs typeface="Livvic"/>
                <a:sym typeface="Livvic"/>
              </a:rPr>
              <a:t>дене</a:t>
            </a:r>
            <a:r>
              <a:rPr lang="ru-RU" sz="4700" dirty="0">
                <a:solidFill>
                  <a:srgbClr val="FFFFFF"/>
                </a:solidFill>
                <a:latin typeface="Livvic"/>
                <a:ea typeface="Livvic"/>
                <a:cs typeface="Livvic"/>
                <a:sym typeface="Livvic"/>
              </a:rPr>
              <a:t> </a:t>
            </a:r>
            <a:r>
              <a:rPr lang="ru-RU" sz="4700" dirty="0" err="1">
                <a:solidFill>
                  <a:srgbClr val="FFFFFF"/>
                </a:solidFill>
                <a:latin typeface="Livvic"/>
                <a:ea typeface="Livvic"/>
                <a:cs typeface="Livvic"/>
                <a:sym typeface="Livvic"/>
              </a:rPr>
              <a:t>бөліктері</a:t>
            </a:r>
            <a:r>
              <a:rPr lang="ru-RU" sz="4700" dirty="0">
                <a:solidFill>
                  <a:srgbClr val="FFFFFF"/>
                </a:solidFill>
                <a:latin typeface="Livvic"/>
                <a:ea typeface="Livvic"/>
                <a:cs typeface="Livvic"/>
                <a:sym typeface="Livvic"/>
              </a:rPr>
              <a:t> </a:t>
            </a:r>
            <a:r>
              <a:rPr lang="ru-RU" sz="4700" dirty="0" err="1">
                <a:solidFill>
                  <a:srgbClr val="FFFFFF"/>
                </a:solidFill>
                <a:latin typeface="Livvic"/>
                <a:ea typeface="Livvic"/>
                <a:cs typeface="Livvic"/>
                <a:sym typeface="Livvic"/>
              </a:rPr>
              <a:t>туралы</a:t>
            </a:r>
            <a:r>
              <a:rPr lang="ru-RU" sz="4700" dirty="0">
                <a:solidFill>
                  <a:srgbClr val="FFFFFF"/>
                </a:solidFill>
                <a:latin typeface="Livvic"/>
                <a:ea typeface="Livvic"/>
                <a:cs typeface="Livvic"/>
                <a:sym typeface="Livvic"/>
              </a:rPr>
              <a:t> </a:t>
            </a:r>
            <a:r>
              <a:rPr lang="ru-RU" sz="4700" dirty="0" err="1">
                <a:solidFill>
                  <a:srgbClr val="FFFFFF"/>
                </a:solidFill>
                <a:latin typeface="Livvic"/>
                <a:ea typeface="Livvic"/>
                <a:cs typeface="Livvic"/>
                <a:sym typeface="Livvic"/>
              </a:rPr>
              <a:t>білейік</a:t>
            </a:r>
            <a:r>
              <a:rPr lang="ru-RU" sz="4700" dirty="0">
                <a:solidFill>
                  <a:srgbClr val="FFFFFF"/>
                </a:solidFill>
                <a:latin typeface="Livvic"/>
                <a:ea typeface="Livvic"/>
                <a:cs typeface="Livvic"/>
                <a:sym typeface="Livvic"/>
              </a:rPr>
              <a:t> </a:t>
            </a:r>
            <a:r>
              <a:rPr lang="ru-RU" sz="4700" dirty="0" err="1">
                <a:solidFill>
                  <a:srgbClr val="FFFFFF"/>
                </a:solidFill>
                <a:latin typeface="Livvic"/>
                <a:ea typeface="Livvic"/>
                <a:cs typeface="Livvic"/>
                <a:sym typeface="Livvic"/>
              </a:rPr>
              <a:t>және</a:t>
            </a:r>
            <a:r>
              <a:rPr lang="ru-RU" sz="4700" dirty="0">
                <a:solidFill>
                  <a:srgbClr val="FFFFFF"/>
                </a:solidFill>
                <a:latin typeface="Livvic"/>
                <a:ea typeface="Livvic"/>
                <a:cs typeface="Livvic"/>
                <a:sym typeface="Livvic"/>
              </a:rPr>
              <a:t> </a:t>
            </a:r>
            <a:r>
              <a:rPr lang="ru-RU" sz="4700" dirty="0" err="1">
                <a:solidFill>
                  <a:srgbClr val="FFFFFF"/>
                </a:solidFill>
                <a:latin typeface="Livvic"/>
                <a:ea typeface="Livvic"/>
                <a:cs typeface="Livvic"/>
                <a:sym typeface="Livvic"/>
              </a:rPr>
              <a:t>олардың</a:t>
            </a:r>
            <a:r>
              <a:rPr lang="ru-RU" sz="4700" dirty="0">
                <a:solidFill>
                  <a:srgbClr val="FFFFFF"/>
                </a:solidFill>
                <a:latin typeface="Livvic"/>
                <a:ea typeface="Livvic"/>
                <a:cs typeface="Livvic"/>
                <a:sym typeface="Livvic"/>
              </a:rPr>
              <a:t> </a:t>
            </a:r>
            <a:r>
              <a:rPr lang="ru-RU" sz="4700" dirty="0" err="1">
                <a:solidFill>
                  <a:srgbClr val="FFFFFF"/>
                </a:solidFill>
                <a:latin typeface="Livvic"/>
                <a:ea typeface="Livvic"/>
                <a:cs typeface="Livvic"/>
                <a:sym typeface="Livvic"/>
              </a:rPr>
              <a:t>таңғажайып</a:t>
            </a:r>
            <a:r>
              <a:rPr lang="ru-RU" sz="4700" dirty="0">
                <a:solidFill>
                  <a:srgbClr val="FFFFFF"/>
                </a:solidFill>
                <a:latin typeface="Livvic"/>
                <a:ea typeface="Livvic"/>
                <a:cs typeface="Livvic"/>
                <a:sym typeface="Livvic"/>
              </a:rPr>
              <a:t> </a:t>
            </a:r>
            <a:r>
              <a:rPr lang="ru-RU" sz="4700" dirty="0" err="1">
                <a:solidFill>
                  <a:srgbClr val="FFFFFF"/>
                </a:solidFill>
                <a:latin typeface="Livvic"/>
                <a:ea typeface="Livvic"/>
                <a:cs typeface="Livvic"/>
                <a:sym typeface="Livvic"/>
              </a:rPr>
              <a:t>сыртқы</a:t>
            </a:r>
            <a:r>
              <a:rPr lang="ru-RU" sz="4700" dirty="0">
                <a:solidFill>
                  <a:srgbClr val="FFFFFF"/>
                </a:solidFill>
                <a:latin typeface="Livvic"/>
                <a:ea typeface="Livvic"/>
                <a:cs typeface="Livvic"/>
                <a:sym typeface="Livvic"/>
              </a:rPr>
              <a:t> </a:t>
            </a:r>
            <a:r>
              <a:rPr lang="ru-RU" sz="4700" dirty="0" err="1">
                <a:solidFill>
                  <a:srgbClr val="FFFFFF"/>
                </a:solidFill>
                <a:latin typeface="Livvic"/>
                <a:ea typeface="Livvic"/>
                <a:cs typeface="Livvic"/>
                <a:sym typeface="Livvic"/>
              </a:rPr>
              <a:t>ерекшеліктері</a:t>
            </a:r>
            <a:r>
              <a:rPr lang="ru-RU" sz="4700" dirty="0">
                <a:solidFill>
                  <a:srgbClr val="FFFFFF"/>
                </a:solidFill>
                <a:latin typeface="Livvic"/>
                <a:ea typeface="Livvic"/>
                <a:cs typeface="Livvic"/>
                <a:sym typeface="Livvic"/>
              </a:rPr>
              <a:t> </a:t>
            </a:r>
            <a:r>
              <a:rPr lang="ru-RU" sz="4700" dirty="0" err="1">
                <a:solidFill>
                  <a:srgbClr val="FFFFFF"/>
                </a:solidFill>
                <a:latin typeface="Livvic"/>
                <a:ea typeface="Livvic"/>
                <a:cs typeface="Livvic"/>
                <a:sym typeface="Livvic"/>
              </a:rPr>
              <a:t>жануарларға</a:t>
            </a:r>
            <a:r>
              <a:rPr lang="ru-RU" sz="4700" dirty="0">
                <a:solidFill>
                  <a:srgbClr val="FFFFFF"/>
                </a:solidFill>
                <a:latin typeface="Livvic"/>
                <a:ea typeface="Livvic"/>
                <a:cs typeface="Livvic"/>
                <a:sym typeface="Livvic"/>
              </a:rPr>
              <a:t> </a:t>
            </a:r>
            <a:r>
              <a:rPr lang="ru-RU" sz="4700" dirty="0" err="1">
                <a:solidFill>
                  <a:srgbClr val="FFFFFF"/>
                </a:solidFill>
                <a:latin typeface="Livvic"/>
                <a:ea typeface="Livvic"/>
                <a:cs typeface="Livvic"/>
                <a:sym typeface="Livvic"/>
              </a:rPr>
              <a:t>өз</a:t>
            </a:r>
            <a:r>
              <a:rPr lang="ru-RU" sz="4700" dirty="0">
                <a:solidFill>
                  <a:srgbClr val="FFFFFF"/>
                </a:solidFill>
                <a:latin typeface="Livvic"/>
                <a:ea typeface="Livvic"/>
                <a:cs typeface="Livvic"/>
                <a:sym typeface="Livvic"/>
              </a:rPr>
              <a:t> </a:t>
            </a:r>
            <a:r>
              <a:rPr lang="ru-RU" sz="4700" dirty="0" err="1">
                <a:solidFill>
                  <a:srgbClr val="FFFFFF"/>
                </a:solidFill>
                <a:latin typeface="Livvic"/>
                <a:ea typeface="Livvic"/>
                <a:cs typeface="Livvic"/>
                <a:sym typeface="Livvic"/>
              </a:rPr>
              <a:t>орталарында</a:t>
            </a:r>
            <a:r>
              <a:rPr lang="ru-RU" sz="4700" dirty="0">
                <a:solidFill>
                  <a:srgbClr val="FFFFFF"/>
                </a:solidFill>
                <a:latin typeface="Livvic"/>
                <a:ea typeface="Livvic"/>
                <a:cs typeface="Livvic"/>
                <a:sym typeface="Livvic"/>
              </a:rPr>
              <a:t> </a:t>
            </a:r>
            <a:r>
              <a:rPr lang="ru-RU" sz="4700" dirty="0" err="1">
                <a:solidFill>
                  <a:srgbClr val="FFFFFF"/>
                </a:solidFill>
                <a:latin typeface="Livvic"/>
                <a:ea typeface="Livvic"/>
                <a:cs typeface="Livvic"/>
                <a:sym typeface="Livvic"/>
              </a:rPr>
              <a:t>тіршілік</a:t>
            </a:r>
            <a:r>
              <a:rPr lang="ru-RU" sz="4700" dirty="0">
                <a:solidFill>
                  <a:srgbClr val="FFFFFF"/>
                </a:solidFill>
                <a:latin typeface="Livvic"/>
                <a:ea typeface="Livvic"/>
                <a:cs typeface="Livvic"/>
                <a:sym typeface="Livvic"/>
              </a:rPr>
              <a:t> </a:t>
            </a:r>
            <a:r>
              <a:rPr lang="ru-RU" sz="4700" dirty="0" err="1">
                <a:solidFill>
                  <a:srgbClr val="FFFFFF"/>
                </a:solidFill>
                <a:latin typeface="Livvic"/>
                <a:ea typeface="Livvic"/>
                <a:cs typeface="Livvic"/>
                <a:sym typeface="Livvic"/>
              </a:rPr>
              <a:t>етіп</a:t>
            </a:r>
            <a:r>
              <a:rPr lang="ru-RU" sz="4700" dirty="0">
                <a:solidFill>
                  <a:srgbClr val="FFFFFF"/>
                </a:solidFill>
                <a:latin typeface="Livvic"/>
                <a:ea typeface="Livvic"/>
                <a:cs typeface="Livvic"/>
                <a:sym typeface="Livvic"/>
              </a:rPr>
              <a:t>, </a:t>
            </a:r>
            <a:r>
              <a:rPr lang="ru-RU" sz="4700" dirty="0" err="1">
                <a:solidFill>
                  <a:srgbClr val="FFFFFF"/>
                </a:solidFill>
                <a:latin typeface="Livvic"/>
                <a:ea typeface="Livvic"/>
                <a:cs typeface="Livvic"/>
                <a:sym typeface="Livvic"/>
              </a:rPr>
              <a:t>дамуға</a:t>
            </a:r>
            <a:r>
              <a:rPr lang="ru-RU" sz="4700" dirty="0">
                <a:solidFill>
                  <a:srgbClr val="FFFFFF"/>
                </a:solidFill>
                <a:latin typeface="Livvic"/>
                <a:ea typeface="Livvic"/>
                <a:cs typeface="Livvic"/>
                <a:sym typeface="Livvic"/>
              </a:rPr>
              <a:t> </a:t>
            </a:r>
            <a:r>
              <a:rPr lang="ru-RU" sz="4700" dirty="0" err="1">
                <a:solidFill>
                  <a:srgbClr val="FFFFFF"/>
                </a:solidFill>
                <a:latin typeface="Livvic"/>
                <a:ea typeface="Livvic"/>
                <a:cs typeface="Livvic"/>
                <a:sym typeface="Livvic"/>
              </a:rPr>
              <a:t>қалай</a:t>
            </a:r>
            <a:r>
              <a:rPr lang="ru-RU" sz="4700" dirty="0">
                <a:solidFill>
                  <a:srgbClr val="FFFFFF"/>
                </a:solidFill>
                <a:latin typeface="Livvic"/>
                <a:ea typeface="Livvic"/>
                <a:cs typeface="Livvic"/>
                <a:sym typeface="Livvic"/>
              </a:rPr>
              <a:t> </a:t>
            </a:r>
            <a:r>
              <a:rPr lang="ru-RU" sz="4700" dirty="0" err="1">
                <a:solidFill>
                  <a:srgbClr val="FFFFFF"/>
                </a:solidFill>
                <a:latin typeface="Livvic"/>
                <a:ea typeface="Livvic"/>
                <a:cs typeface="Livvic"/>
                <a:sym typeface="Livvic"/>
              </a:rPr>
              <a:t>көмектесетінін</a:t>
            </a:r>
            <a:r>
              <a:rPr lang="ru-RU" sz="4700" dirty="0">
                <a:solidFill>
                  <a:srgbClr val="FFFFFF"/>
                </a:solidFill>
                <a:latin typeface="Livvic"/>
                <a:ea typeface="Livvic"/>
                <a:cs typeface="Livvic"/>
                <a:sym typeface="Livvic"/>
              </a:rPr>
              <a:t> </a:t>
            </a:r>
            <a:r>
              <a:rPr lang="ru-RU" sz="4700" dirty="0" err="1">
                <a:solidFill>
                  <a:srgbClr val="FFFFFF"/>
                </a:solidFill>
                <a:latin typeface="Livvic"/>
                <a:ea typeface="Livvic"/>
                <a:cs typeface="Livvic"/>
                <a:sym typeface="Livvic"/>
              </a:rPr>
              <a:t>зерттейік</a:t>
            </a:r>
            <a:r>
              <a:rPr lang="ru-RU" sz="4700" dirty="0">
                <a:solidFill>
                  <a:srgbClr val="FFFFFF"/>
                </a:solidFill>
                <a:latin typeface="Livvic"/>
                <a:ea typeface="Livvic"/>
                <a:cs typeface="Livvic"/>
                <a:sym typeface="Livvic"/>
              </a:rPr>
              <a:t>.</a:t>
            </a:r>
            <a:endParaRPr lang="en-US" sz="4700" dirty="0">
              <a:solidFill>
                <a:srgbClr val="FFFFFF"/>
              </a:solidFill>
              <a:latin typeface="Livvic"/>
              <a:ea typeface="Livvic"/>
              <a:cs typeface="Livvic"/>
              <a:sym typeface="Livv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7665" y="2829442"/>
            <a:ext cx="19203330" cy="4628115"/>
            <a:chOff x="0" y="0"/>
            <a:chExt cx="5057667" cy="1218928"/>
          </a:xfrm>
        </p:grpSpPr>
        <p:sp>
          <p:nvSpPr>
            <p:cNvPr id="3" name="Freeform 3"/>
            <p:cNvSpPr/>
            <p:nvPr/>
          </p:nvSpPr>
          <p:spPr>
            <a:xfrm>
              <a:off x="0" y="0"/>
              <a:ext cx="5057667" cy="1218928"/>
            </a:xfrm>
            <a:custGeom>
              <a:avLst/>
              <a:gdLst/>
              <a:ahLst/>
              <a:cxnLst/>
              <a:rect l="l" t="t" r="r" b="b"/>
              <a:pathLst>
                <a:path w="5057667" h="1218928">
                  <a:moveTo>
                    <a:pt x="0" y="0"/>
                  </a:moveTo>
                  <a:lnTo>
                    <a:pt x="5057667" y="0"/>
                  </a:lnTo>
                  <a:lnTo>
                    <a:pt x="5057667" y="1218928"/>
                  </a:lnTo>
                  <a:lnTo>
                    <a:pt x="0" y="1218928"/>
                  </a:lnTo>
                  <a:close/>
                </a:path>
              </a:pathLst>
            </a:custGeom>
            <a:solidFill>
              <a:srgbClr val="093362"/>
            </a:solidFill>
          </p:spPr>
        </p:sp>
        <p:sp>
          <p:nvSpPr>
            <p:cNvPr id="4" name="TextBox 4"/>
            <p:cNvSpPr txBox="1"/>
            <p:nvPr/>
          </p:nvSpPr>
          <p:spPr>
            <a:xfrm>
              <a:off x="0" y="-47625"/>
              <a:ext cx="5057667" cy="126655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036139" y="138348"/>
            <a:ext cx="10010304" cy="1001030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3362"/>
            </a:solidFill>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8324435" y="426644"/>
            <a:ext cx="9433712" cy="943371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4E99"/>
            </a:solidFill>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 name="Group 11"/>
          <p:cNvGrpSpPr>
            <a:grpSpLocks noChangeAspect="1"/>
          </p:cNvGrpSpPr>
          <p:nvPr/>
        </p:nvGrpSpPr>
        <p:grpSpPr>
          <a:xfrm>
            <a:off x="8737568" y="839794"/>
            <a:ext cx="8607446" cy="8607411"/>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4999" r="-24999"/>
              </a:stretch>
            </a:blipFill>
          </p:spPr>
        </p:sp>
      </p:grpSp>
      <p:sp>
        <p:nvSpPr>
          <p:cNvPr id="13" name="TextBox 13"/>
          <p:cNvSpPr txBox="1"/>
          <p:nvPr/>
        </p:nvSpPr>
        <p:spPr>
          <a:xfrm>
            <a:off x="-207680" y="3681560"/>
            <a:ext cx="8801100" cy="2923877"/>
          </a:xfrm>
          <a:prstGeom prst="rect">
            <a:avLst/>
          </a:prstGeom>
        </p:spPr>
        <p:txBody>
          <a:bodyPr wrap="square" lIns="0" tIns="0" rIns="0" bIns="0" rtlCol="0" anchor="t">
            <a:spAutoFit/>
          </a:bodyPr>
          <a:lstStyle/>
          <a:p>
            <a:pPr algn="ctr">
              <a:lnSpc>
                <a:spcPts val="7634"/>
              </a:lnSpc>
            </a:pPr>
            <a:r>
              <a:rPr lang="ru-RU" sz="7870" dirty="0" err="1">
                <a:solidFill>
                  <a:srgbClr val="FFFFFF"/>
                </a:solidFill>
                <a:latin typeface="Bobby Jones"/>
                <a:ea typeface="Bobby Jones"/>
                <a:cs typeface="Bobby Jones"/>
                <a:sym typeface="Bobby Jones"/>
              </a:rPr>
              <a:t>Жануарлардың</a:t>
            </a:r>
            <a:r>
              <a:rPr lang="ru-RU" sz="7870" dirty="0">
                <a:solidFill>
                  <a:srgbClr val="FFFFFF"/>
                </a:solidFill>
                <a:latin typeface="Bobby Jones"/>
                <a:ea typeface="Bobby Jones"/>
                <a:cs typeface="Bobby Jones"/>
                <a:sym typeface="Bobby Jones"/>
              </a:rPr>
              <a:t> </a:t>
            </a:r>
            <a:r>
              <a:rPr lang="ru-RU" sz="7870" dirty="0" err="1">
                <a:solidFill>
                  <a:srgbClr val="FFFFFF"/>
                </a:solidFill>
                <a:latin typeface="Bobby Jones"/>
                <a:ea typeface="Bobby Jones"/>
                <a:cs typeface="Bobby Jones"/>
                <a:sym typeface="Bobby Jones"/>
              </a:rPr>
              <a:t>сыртқы</a:t>
            </a:r>
            <a:r>
              <a:rPr lang="ru-RU" sz="7870" dirty="0">
                <a:solidFill>
                  <a:srgbClr val="FFFFFF"/>
                </a:solidFill>
                <a:latin typeface="Bobby Jones"/>
                <a:ea typeface="Bobby Jones"/>
                <a:cs typeface="Bobby Jones"/>
                <a:sym typeface="Bobby Jones"/>
              </a:rPr>
              <a:t> </a:t>
            </a:r>
            <a:r>
              <a:rPr lang="ru-RU" sz="7870" dirty="0" err="1">
                <a:solidFill>
                  <a:srgbClr val="FFFFFF"/>
                </a:solidFill>
                <a:latin typeface="Bobby Jones"/>
                <a:ea typeface="Bobby Jones"/>
                <a:cs typeface="Bobby Jones"/>
                <a:sym typeface="Bobby Jones"/>
              </a:rPr>
              <a:t>бөліктері</a:t>
            </a:r>
            <a:r>
              <a:rPr lang="ru-RU" sz="7870" dirty="0">
                <a:solidFill>
                  <a:srgbClr val="FFFFFF"/>
                </a:solidFill>
                <a:latin typeface="Bobby Jones"/>
                <a:ea typeface="Bobby Jones"/>
                <a:cs typeface="Bobby Jones"/>
                <a:sym typeface="Bobby Jones"/>
              </a:rPr>
              <a:t> </a:t>
            </a:r>
            <a:r>
              <a:rPr lang="ru-RU" sz="7870" dirty="0" err="1">
                <a:solidFill>
                  <a:srgbClr val="FFFFFF"/>
                </a:solidFill>
                <a:latin typeface="Bobby Jones"/>
                <a:ea typeface="Bobby Jones"/>
                <a:cs typeface="Bobby Jones"/>
                <a:sym typeface="Bobby Jones"/>
              </a:rPr>
              <a:t>қандай</a:t>
            </a:r>
            <a:r>
              <a:rPr lang="ru-RU" sz="7870" dirty="0">
                <a:solidFill>
                  <a:srgbClr val="FFFFFF"/>
                </a:solidFill>
                <a:latin typeface="Bobby Jones"/>
                <a:ea typeface="Bobby Jones"/>
                <a:cs typeface="Bobby Jones"/>
                <a:sym typeface="Bobby Jones"/>
              </a:rPr>
              <a:t>?</a:t>
            </a:r>
            <a:endParaRPr lang="en-US" sz="7870" dirty="0">
              <a:solidFill>
                <a:srgbClr val="FFFFFF"/>
              </a:solidFill>
              <a:latin typeface="Bobby Jones"/>
              <a:ea typeface="Bobby Jones"/>
              <a:cs typeface="Bobby Jones"/>
              <a:sym typeface="Bobby Jone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p:nvPr/>
        </p:nvGrpSpPr>
        <p:grpSpPr>
          <a:xfrm>
            <a:off x="10121586" y="-360206"/>
            <a:ext cx="8976059" cy="11007412"/>
            <a:chOff x="0" y="0"/>
            <a:chExt cx="2364065" cy="2899072"/>
          </a:xfrm>
        </p:grpSpPr>
        <p:sp>
          <p:nvSpPr>
            <p:cNvPr id="3" name="Freeform 3"/>
            <p:cNvSpPr/>
            <p:nvPr/>
          </p:nvSpPr>
          <p:spPr>
            <a:xfrm>
              <a:off x="0" y="0"/>
              <a:ext cx="2364065" cy="2899072"/>
            </a:xfrm>
            <a:custGeom>
              <a:avLst/>
              <a:gdLst/>
              <a:ahLst/>
              <a:cxnLst/>
              <a:rect l="l" t="t" r="r" b="b"/>
              <a:pathLst>
                <a:path w="2364065" h="2899072">
                  <a:moveTo>
                    <a:pt x="0" y="0"/>
                  </a:moveTo>
                  <a:lnTo>
                    <a:pt x="2364065" y="0"/>
                  </a:lnTo>
                  <a:lnTo>
                    <a:pt x="2364065" y="2899072"/>
                  </a:lnTo>
                  <a:lnTo>
                    <a:pt x="0" y="2899072"/>
                  </a:lnTo>
                  <a:close/>
                </a:path>
              </a:pathLst>
            </a:custGeom>
            <a:solidFill>
              <a:srgbClr val="FFFFFF"/>
            </a:solidFill>
          </p:spPr>
        </p:sp>
        <p:sp>
          <p:nvSpPr>
            <p:cNvPr id="4" name="TextBox 4"/>
            <p:cNvSpPr txBox="1"/>
            <p:nvPr/>
          </p:nvSpPr>
          <p:spPr>
            <a:xfrm>
              <a:off x="0" y="-47625"/>
              <a:ext cx="2364065" cy="294669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2796183"/>
            <a:ext cx="7728635" cy="5945410"/>
          </a:xfrm>
          <a:prstGeom prst="rect">
            <a:avLst/>
          </a:prstGeom>
        </p:spPr>
        <p:txBody>
          <a:bodyPr lIns="0" tIns="0" rIns="0" bIns="0" rtlCol="0" anchor="t">
            <a:spAutoFit/>
          </a:bodyPr>
          <a:lstStyle/>
          <a:p>
            <a:pPr algn="ctr">
              <a:lnSpc>
                <a:spcPts val="6719"/>
              </a:lnSpc>
            </a:pPr>
            <a:r>
              <a:rPr lang="ru-RU" sz="4800" dirty="0" err="1">
                <a:solidFill>
                  <a:srgbClr val="FFFFFF"/>
                </a:solidFill>
                <a:latin typeface="Livvic"/>
                <a:ea typeface="Livvic"/>
                <a:cs typeface="Livvic"/>
                <a:sym typeface="Livvic"/>
              </a:rPr>
              <a:t>Көздер</a:t>
            </a:r>
            <a:r>
              <a:rPr lang="ru-RU" sz="4800" dirty="0">
                <a:solidFill>
                  <a:srgbClr val="FFFFFF"/>
                </a:solidFill>
                <a:latin typeface="Livvic"/>
                <a:ea typeface="Livvic"/>
                <a:cs typeface="Livvic"/>
                <a:sym typeface="Livvic"/>
              </a:rPr>
              <a:t> </a:t>
            </a:r>
            <a:r>
              <a:rPr lang="ru-RU" sz="4800" dirty="0" err="1">
                <a:solidFill>
                  <a:srgbClr val="FFFFFF"/>
                </a:solidFill>
                <a:latin typeface="Livvic"/>
                <a:ea typeface="Livvic"/>
                <a:cs typeface="Livvic"/>
                <a:sym typeface="Livvic"/>
              </a:rPr>
              <a:t>жануарларға</a:t>
            </a:r>
            <a:r>
              <a:rPr lang="ru-RU" sz="4800" dirty="0">
                <a:solidFill>
                  <a:srgbClr val="FFFFFF"/>
                </a:solidFill>
                <a:latin typeface="Livvic"/>
                <a:ea typeface="Livvic"/>
                <a:cs typeface="Livvic"/>
                <a:sym typeface="Livvic"/>
              </a:rPr>
              <a:t> </a:t>
            </a:r>
            <a:r>
              <a:rPr lang="ru-RU" sz="4800" dirty="0" err="1">
                <a:solidFill>
                  <a:srgbClr val="FFFFFF"/>
                </a:solidFill>
                <a:latin typeface="Livvic"/>
                <a:ea typeface="Livvic"/>
                <a:cs typeface="Livvic"/>
                <a:sym typeface="Livvic"/>
              </a:rPr>
              <a:t>қоршаған</a:t>
            </a:r>
            <a:r>
              <a:rPr lang="ru-RU" sz="4800" dirty="0">
                <a:solidFill>
                  <a:srgbClr val="FFFFFF"/>
                </a:solidFill>
                <a:latin typeface="Livvic"/>
                <a:ea typeface="Livvic"/>
                <a:cs typeface="Livvic"/>
                <a:sym typeface="Livvic"/>
              </a:rPr>
              <a:t> </a:t>
            </a:r>
            <a:r>
              <a:rPr lang="ru-RU" sz="4800" dirty="0" err="1">
                <a:solidFill>
                  <a:srgbClr val="FFFFFF"/>
                </a:solidFill>
                <a:latin typeface="Livvic"/>
                <a:ea typeface="Livvic"/>
                <a:cs typeface="Livvic"/>
                <a:sym typeface="Livvic"/>
              </a:rPr>
              <a:t>ортасын</a:t>
            </a:r>
            <a:r>
              <a:rPr lang="ru-RU" sz="4800" dirty="0">
                <a:solidFill>
                  <a:srgbClr val="FFFFFF"/>
                </a:solidFill>
                <a:latin typeface="Livvic"/>
                <a:ea typeface="Livvic"/>
                <a:cs typeface="Livvic"/>
                <a:sym typeface="Livvic"/>
              </a:rPr>
              <a:t> </a:t>
            </a:r>
            <a:r>
              <a:rPr lang="ru-RU" sz="4800" dirty="0" err="1">
                <a:solidFill>
                  <a:srgbClr val="FFFFFF"/>
                </a:solidFill>
                <a:latin typeface="Livvic"/>
                <a:ea typeface="Livvic"/>
                <a:cs typeface="Livvic"/>
                <a:sym typeface="Livvic"/>
              </a:rPr>
              <a:t>көруге</a:t>
            </a:r>
            <a:r>
              <a:rPr lang="ru-RU" sz="4800" dirty="0">
                <a:solidFill>
                  <a:srgbClr val="FFFFFF"/>
                </a:solidFill>
                <a:latin typeface="Livvic"/>
                <a:ea typeface="Livvic"/>
                <a:cs typeface="Livvic"/>
                <a:sym typeface="Livvic"/>
              </a:rPr>
              <a:t> </a:t>
            </a:r>
            <a:r>
              <a:rPr lang="ru-RU" sz="4800" dirty="0" err="1">
                <a:solidFill>
                  <a:srgbClr val="FFFFFF"/>
                </a:solidFill>
                <a:latin typeface="Livvic"/>
                <a:ea typeface="Livvic"/>
                <a:cs typeface="Livvic"/>
                <a:sym typeface="Livvic"/>
              </a:rPr>
              <a:t>мүмкіндік</a:t>
            </a:r>
            <a:r>
              <a:rPr lang="ru-RU" sz="4800" dirty="0">
                <a:solidFill>
                  <a:srgbClr val="FFFFFF"/>
                </a:solidFill>
                <a:latin typeface="Livvic"/>
                <a:ea typeface="Livvic"/>
                <a:cs typeface="Livvic"/>
                <a:sym typeface="Livvic"/>
              </a:rPr>
              <a:t> </a:t>
            </a:r>
            <a:r>
              <a:rPr lang="ru-RU" sz="4800" dirty="0" err="1">
                <a:solidFill>
                  <a:srgbClr val="FFFFFF"/>
                </a:solidFill>
                <a:latin typeface="Livvic"/>
                <a:ea typeface="Livvic"/>
                <a:cs typeface="Livvic"/>
                <a:sym typeface="Livvic"/>
              </a:rPr>
              <a:t>береді</a:t>
            </a:r>
            <a:r>
              <a:rPr lang="ru-RU" sz="4800" dirty="0">
                <a:solidFill>
                  <a:srgbClr val="FFFFFF"/>
                </a:solidFill>
                <a:latin typeface="Livvic"/>
                <a:ea typeface="Livvic"/>
                <a:cs typeface="Livvic"/>
                <a:sym typeface="Livvic"/>
              </a:rPr>
              <a:t>, </a:t>
            </a:r>
            <a:r>
              <a:rPr lang="ru-RU" sz="4800" dirty="0" err="1">
                <a:solidFill>
                  <a:srgbClr val="FFFFFF"/>
                </a:solidFill>
                <a:latin typeface="Livvic"/>
                <a:ea typeface="Livvic"/>
                <a:cs typeface="Livvic"/>
                <a:sym typeface="Livvic"/>
              </a:rPr>
              <a:t>олар</a:t>
            </a:r>
            <a:r>
              <a:rPr lang="ru-RU" sz="4800" dirty="0">
                <a:solidFill>
                  <a:srgbClr val="FFFFFF"/>
                </a:solidFill>
                <a:latin typeface="Livvic"/>
                <a:ea typeface="Livvic"/>
                <a:cs typeface="Livvic"/>
                <a:sym typeface="Livvic"/>
              </a:rPr>
              <a:t> </a:t>
            </a:r>
            <a:r>
              <a:rPr lang="ru-RU" sz="4800" dirty="0" err="1">
                <a:solidFill>
                  <a:srgbClr val="FFFFFF"/>
                </a:solidFill>
                <a:latin typeface="Livvic"/>
                <a:ea typeface="Livvic"/>
                <a:cs typeface="Livvic"/>
                <a:sym typeface="Livvic"/>
              </a:rPr>
              <a:t>қауіп-қатерді</a:t>
            </a:r>
            <a:r>
              <a:rPr lang="ru-RU" sz="4800" dirty="0">
                <a:solidFill>
                  <a:srgbClr val="FFFFFF"/>
                </a:solidFill>
                <a:latin typeface="Livvic"/>
                <a:ea typeface="Livvic"/>
                <a:cs typeface="Livvic"/>
                <a:sym typeface="Livvic"/>
              </a:rPr>
              <a:t> </a:t>
            </a:r>
            <a:r>
              <a:rPr lang="ru-RU" sz="4800" dirty="0" err="1">
                <a:solidFill>
                  <a:srgbClr val="FFFFFF"/>
                </a:solidFill>
                <a:latin typeface="Livvic"/>
                <a:ea typeface="Livvic"/>
                <a:cs typeface="Livvic"/>
                <a:sym typeface="Livvic"/>
              </a:rPr>
              <a:t>анықтауға</a:t>
            </a:r>
            <a:r>
              <a:rPr lang="ru-RU" sz="4800" dirty="0">
                <a:solidFill>
                  <a:srgbClr val="FFFFFF"/>
                </a:solidFill>
                <a:latin typeface="Livvic"/>
                <a:ea typeface="Livvic"/>
                <a:cs typeface="Livvic"/>
                <a:sym typeface="Livvic"/>
              </a:rPr>
              <a:t>, </a:t>
            </a:r>
            <a:r>
              <a:rPr lang="ru-RU" sz="4800" dirty="0" err="1">
                <a:solidFill>
                  <a:srgbClr val="FFFFFF"/>
                </a:solidFill>
                <a:latin typeface="Livvic"/>
                <a:ea typeface="Livvic"/>
                <a:cs typeface="Livvic"/>
                <a:sym typeface="Livvic"/>
              </a:rPr>
              <a:t>азық</a:t>
            </a:r>
            <a:r>
              <a:rPr lang="ru-RU" sz="4800" dirty="0">
                <a:solidFill>
                  <a:srgbClr val="FFFFFF"/>
                </a:solidFill>
                <a:latin typeface="Livvic"/>
                <a:ea typeface="Livvic"/>
                <a:cs typeface="Livvic"/>
                <a:sym typeface="Livvic"/>
              </a:rPr>
              <a:t> </a:t>
            </a:r>
            <a:r>
              <a:rPr lang="ru-RU" sz="4800" dirty="0" err="1">
                <a:solidFill>
                  <a:srgbClr val="FFFFFF"/>
                </a:solidFill>
                <a:latin typeface="Livvic"/>
                <a:ea typeface="Livvic"/>
                <a:cs typeface="Livvic"/>
                <a:sym typeface="Livvic"/>
              </a:rPr>
              <a:t>көздерін</a:t>
            </a:r>
            <a:r>
              <a:rPr lang="ru-RU" sz="4800" dirty="0">
                <a:solidFill>
                  <a:srgbClr val="FFFFFF"/>
                </a:solidFill>
                <a:latin typeface="Livvic"/>
                <a:ea typeface="Livvic"/>
                <a:cs typeface="Livvic"/>
                <a:sym typeface="Livvic"/>
              </a:rPr>
              <a:t> </a:t>
            </a:r>
            <a:r>
              <a:rPr lang="ru-RU" sz="4800" dirty="0" err="1">
                <a:solidFill>
                  <a:srgbClr val="FFFFFF"/>
                </a:solidFill>
                <a:latin typeface="Livvic"/>
                <a:ea typeface="Livvic"/>
                <a:cs typeface="Livvic"/>
                <a:sym typeface="Livvic"/>
              </a:rPr>
              <a:t>табуға</a:t>
            </a:r>
            <a:r>
              <a:rPr lang="ru-RU" sz="4800" dirty="0">
                <a:solidFill>
                  <a:srgbClr val="FFFFFF"/>
                </a:solidFill>
                <a:latin typeface="Livvic"/>
                <a:ea typeface="Livvic"/>
                <a:cs typeface="Livvic"/>
                <a:sym typeface="Livvic"/>
              </a:rPr>
              <a:t> </a:t>
            </a:r>
            <a:r>
              <a:rPr lang="ru-RU" sz="4800" dirty="0" err="1">
                <a:solidFill>
                  <a:srgbClr val="FFFFFF"/>
                </a:solidFill>
                <a:latin typeface="Livvic"/>
                <a:ea typeface="Livvic"/>
                <a:cs typeface="Livvic"/>
                <a:sym typeface="Livvic"/>
              </a:rPr>
              <a:t>және</a:t>
            </a:r>
            <a:r>
              <a:rPr lang="ru-RU" sz="4800" dirty="0">
                <a:solidFill>
                  <a:srgbClr val="FFFFFF"/>
                </a:solidFill>
                <a:latin typeface="Livvic"/>
                <a:ea typeface="Livvic"/>
                <a:cs typeface="Livvic"/>
                <a:sym typeface="Livvic"/>
              </a:rPr>
              <a:t> </a:t>
            </a:r>
            <a:r>
              <a:rPr lang="ru-RU" sz="4800" dirty="0" err="1">
                <a:solidFill>
                  <a:srgbClr val="FFFFFF"/>
                </a:solidFill>
                <a:latin typeface="Livvic"/>
                <a:ea typeface="Livvic"/>
                <a:cs typeface="Livvic"/>
                <a:sym typeface="Livvic"/>
              </a:rPr>
              <a:t>өз</a:t>
            </a:r>
            <a:r>
              <a:rPr lang="ru-RU" sz="4800" dirty="0">
                <a:solidFill>
                  <a:srgbClr val="FFFFFF"/>
                </a:solidFill>
                <a:latin typeface="Livvic"/>
                <a:ea typeface="Livvic"/>
                <a:cs typeface="Livvic"/>
                <a:sym typeface="Livvic"/>
              </a:rPr>
              <a:t> </a:t>
            </a:r>
            <a:r>
              <a:rPr lang="ru-RU" sz="4800" dirty="0" err="1">
                <a:solidFill>
                  <a:srgbClr val="FFFFFF"/>
                </a:solidFill>
                <a:latin typeface="Livvic"/>
                <a:ea typeface="Livvic"/>
                <a:cs typeface="Livvic"/>
                <a:sym typeface="Livvic"/>
              </a:rPr>
              <a:t>ортасында</a:t>
            </a:r>
            <a:r>
              <a:rPr lang="ru-RU" sz="4800" dirty="0">
                <a:solidFill>
                  <a:srgbClr val="FFFFFF"/>
                </a:solidFill>
                <a:latin typeface="Livvic"/>
                <a:ea typeface="Livvic"/>
                <a:cs typeface="Livvic"/>
                <a:sym typeface="Livvic"/>
              </a:rPr>
              <a:t> </a:t>
            </a:r>
            <a:r>
              <a:rPr lang="ru-RU" sz="4800" dirty="0" err="1">
                <a:solidFill>
                  <a:srgbClr val="FFFFFF"/>
                </a:solidFill>
                <a:latin typeface="Livvic"/>
                <a:ea typeface="Livvic"/>
                <a:cs typeface="Livvic"/>
                <a:sym typeface="Livvic"/>
              </a:rPr>
              <a:t>бағыт-бағдар</a:t>
            </a:r>
            <a:r>
              <a:rPr lang="ru-RU" sz="4800" dirty="0">
                <a:solidFill>
                  <a:srgbClr val="FFFFFF"/>
                </a:solidFill>
                <a:latin typeface="Livvic"/>
                <a:ea typeface="Livvic"/>
                <a:cs typeface="Livvic"/>
                <a:sym typeface="Livvic"/>
              </a:rPr>
              <a:t> </a:t>
            </a:r>
            <a:r>
              <a:rPr lang="ru-RU" sz="4800" dirty="0" err="1">
                <a:solidFill>
                  <a:srgbClr val="FFFFFF"/>
                </a:solidFill>
                <a:latin typeface="Livvic"/>
                <a:ea typeface="Livvic"/>
                <a:cs typeface="Livvic"/>
                <a:sym typeface="Livvic"/>
              </a:rPr>
              <a:t>алуға</a:t>
            </a:r>
            <a:r>
              <a:rPr lang="ru-RU" sz="4800" dirty="0">
                <a:solidFill>
                  <a:srgbClr val="FFFFFF"/>
                </a:solidFill>
                <a:latin typeface="Livvic"/>
                <a:ea typeface="Livvic"/>
                <a:cs typeface="Livvic"/>
                <a:sym typeface="Livvic"/>
              </a:rPr>
              <a:t> </a:t>
            </a:r>
            <a:r>
              <a:rPr lang="ru-RU" sz="4800" dirty="0" err="1">
                <a:solidFill>
                  <a:srgbClr val="FFFFFF"/>
                </a:solidFill>
                <a:latin typeface="Livvic"/>
                <a:ea typeface="Livvic"/>
                <a:cs typeface="Livvic"/>
                <a:sym typeface="Livvic"/>
              </a:rPr>
              <a:t>көмектеседі</a:t>
            </a:r>
            <a:r>
              <a:rPr lang="ru-RU" sz="4800" dirty="0">
                <a:solidFill>
                  <a:srgbClr val="FFFFFF"/>
                </a:solidFill>
                <a:latin typeface="Livvic"/>
                <a:ea typeface="Livvic"/>
                <a:cs typeface="Livvic"/>
                <a:sym typeface="Livvic"/>
              </a:rPr>
              <a:t>.</a:t>
            </a:r>
            <a:endParaRPr lang="en-US" sz="4800" dirty="0">
              <a:solidFill>
                <a:srgbClr val="FFFFFF"/>
              </a:solidFill>
              <a:latin typeface="Livvic"/>
              <a:ea typeface="Livvic"/>
              <a:cs typeface="Livvic"/>
              <a:sym typeface="Livvic"/>
            </a:endParaRPr>
          </a:p>
        </p:txBody>
      </p:sp>
      <p:sp>
        <p:nvSpPr>
          <p:cNvPr id="6" name="TextBox 6"/>
          <p:cNvSpPr txBox="1"/>
          <p:nvPr/>
        </p:nvSpPr>
        <p:spPr>
          <a:xfrm>
            <a:off x="1028700" y="1257300"/>
            <a:ext cx="7728635" cy="1538883"/>
          </a:xfrm>
          <a:prstGeom prst="rect">
            <a:avLst/>
          </a:prstGeom>
        </p:spPr>
        <p:txBody>
          <a:bodyPr lIns="0" tIns="0" rIns="0" bIns="0" rtlCol="0" anchor="t">
            <a:spAutoFit/>
          </a:bodyPr>
          <a:lstStyle/>
          <a:p>
            <a:pPr algn="ctr">
              <a:lnSpc>
                <a:spcPts val="12014"/>
              </a:lnSpc>
            </a:pPr>
            <a:r>
              <a:rPr lang="kk-KZ" sz="11895" dirty="0" smtClean="0">
                <a:solidFill>
                  <a:srgbClr val="FFFFFF"/>
                </a:solidFill>
                <a:latin typeface="Bobby Jones"/>
                <a:ea typeface="Bobby Jones"/>
                <a:cs typeface="Bobby Jones"/>
                <a:sym typeface="Bobby Jones"/>
              </a:rPr>
              <a:t>КӨЗ</a:t>
            </a:r>
            <a:endParaRPr lang="en-US" sz="11895" dirty="0">
              <a:solidFill>
                <a:srgbClr val="FFFFFF"/>
              </a:solidFill>
              <a:latin typeface="Bobby Jones"/>
              <a:ea typeface="Bobby Jones"/>
              <a:cs typeface="Bobby Jones"/>
              <a:sym typeface="Bobby Jones"/>
            </a:endParaRPr>
          </a:p>
        </p:txBody>
      </p:sp>
      <p:grpSp>
        <p:nvGrpSpPr>
          <p:cNvPr id="7" name="Group 7"/>
          <p:cNvGrpSpPr>
            <a:grpSpLocks noChangeAspect="1"/>
          </p:cNvGrpSpPr>
          <p:nvPr/>
        </p:nvGrpSpPr>
        <p:grpSpPr>
          <a:xfrm>
            <a:off x="9737029" y="-821941"/>
            <a:ext cx="8804453" cy="13206680"/>
            <a:chOff x="0" y="0"/>
            <a:chExt cx="6350000" cy="9525000"/>
          </a:xfrm>
        </p:grpSpPr>
        <p:sp>
          <p:nvSpPr>
            <p:cNvPr id="8" name="Freeform 8"/>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t="-314" b="-314"/>
              </a:stretch>
            </a:blip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19200" y="2543143"/>
            <a:ext cx="7580770" cy="6863161"/>
          </a:xfrm>
          <a:prstGeom prst="rect">
            <a:avLst/>
          </a:prstGeom>
        </p:spPr>
        <p:txBody>
          <a:bodyPr lIns="0" tIns="0" rIns="0" bIns="0" rtlCol="0" anchor="t">
            <a:spAutoFit/>
          </a:bodyPr>
          <a:lstStyle/>
          <a:p>
            <a:pPr algn="ctr">
              <a:lnSpc>
                <a:spcPts val="6020"/>
              </a:lnSpc>
            </a:pPr>
            <a:r>
              <a:rPr lang="ru-RU" sz="4300" dirty="0" err="1">
                <a:solidFill>
                  <a:srgbClr val="093362"/>
                </a:solidFill>
                <a:latin typeface="Livvic"/>
                <a:ea typeface="Livvic"/>
                <a:cs typeface="Livvic"/>
                <a:sym typeface="Livvic"/>
              </a:rPr>
              <a:t>Құлақтар</a:t>
            </a:r>
            <a:r>
              <a:rPr lang="ru-RU" sz="4300" dirty="0">
                <a:solidFill>
                  <a:srgbClr val="093362"/>
                </a:solidFill>
                <a:latin typeface="Livvic"/>
                <a:ea typeface="Livvic"/>
                <a:cs typeface="Livvic"/>
                <a:sym typeface="Livvic"/>
              </a:rPr>
              <a:t> </a:t>
            </a:r>
            <a:r>
              <a:rPr lang="ru-RU" sz="4300" dirty="0" err="1">
                <a:solidFill>
                  <a:srgbClr val="093362"/>
                </a:solidFill>
                <a:latin typeface="Livvic"/>
                <a:ea typeface="Livvic"/>
                <a:cs typeface="Livvic"/>
                <a:sym typeface="Livvic"/>
              </a:rPr>
              <a:t>жануарларға</a:t>
            </a:r>
            <a:r>
              <a:rPr lang="ru-RU" sz="4300" dirty="0">
                <a:solidFill>
                  <a:srgbClr val="093362"/>
                </a:solidFill>
                <a:latin typeface="Livvic"/>
                <a:ea typeface="Livvic"/>
                <a:cs typeface="Livvic"/>
                <a:sym typeface="Livvic"/>
              </a:rPr>
              <a:t> </a:t>
            </a:r>
            <a:r>
              <a:rPr lang="ru-RU" sz="4300" dirty="0" err="1">
                <a:solidFill>
                  <a:srgbClr val="093362"/>
                </a:solidFill>
                <a:latin typeface="Livvic"/>
                <a:ea typeface="Livvic"/>
                <a:cs typeface="Livvic"/>
                <a:sym typeface="Livvic"/>
              </a:rPr>
              <a:t>қоршаған</a:t>
            </a:r>
            <a:r>
              <a:rPr lang="ru-RU" sz="4300" dirty="0">
                <a:solidFill>
                  <a:srgbClr val="093362"/>
                </a:solidFill>
                <a:latin typeface="Livvic"/>
                <a:ea typeface="Livvic"/>
                <a:cs typeface="Livvic"/>
                <a:sym typeface="Livvic"/>
              </a:rPr>
              <a:t> </a:t>
            </a:r>
            <a:r>
              <a:rPr lang="ru-RU" sz="4300" dirty="0" err="1">
                <a:solidFill>
                  <a:srgbClr val="093362"/>
                </a:solidFill>
                <a:latin typeface="Livvic"/>
                <a:ea typeface="Livvic"/>
                <a:cs typeface="Livvic"/>
                <a:sym typeface="Livvic"/>
              </a:rPr>
              <a:t>ортадағы</a:t>
            </a:r>
            <a:r>
              <a:rPr lang="ru-RU" sz="4300" dirty="0">
                <a:solidFill>
                  <a:srgbClr val="093362"/>
                </a:solidFill>
                <a:latin typeface="Livvic"/>
                <a:ea typeface="Livvic"/>
                <a:cs typeface="Livvic"/>
                <a:sym typeface="Livvic"/>
              </a:rPr>
              <a:t> </a:t>
            </a:r>
            <a:r>
              <a:rPr lang="ru-RU" sz="4300" dirty="0" err="1">
                <a:solidFill>
                  <a:srgbClr val="093362"/>
                </a:solidFill>
                <a:latin typeface="Livvic"/>
                <a:ea typeface="Livvic"/>
                <a:cs typeface="Livvic"/>
                <a:sym typeface="Livvic"/>
              </a:rPr>
              <a:t>дыбыстарды</a:t>
            </a:r>
            <a:r>
              <a:rPr lang="ru-RU" sz="4300" dirty="0">
                <a:solidFill>
                  <a:srgbClr val="093362"/>
                </a:solidFill>
                <a:latin typeface="Livvic"/>
                <a:ea typeface="Livvic"/>
                <a:cs typeface="Livvic"/>
                <a:sym typeface="Livvic"/>
              </a:rPr>
              <a:t> </a:t>
            </a:r>
            <a:r>
              <a:rPr lang="ru-RU" sz="4300" dirty="0" err="1">
                <a:solidFill>
                  <a:srgbClr val="093362"/>
                </a:solidFill>
                <a:latin typeface="Livvic"/>
                <a:ea typeface="Livvic"/>
                <a:cs typeface="Livvic"/>
                <a:sym typeface="Livvic"/>
              </a:rPr>
              <a:t>естуге</a:t>
            </a:r>
            <a:r>
              <a:rPr lang="ru-RU" sz="4300" dirty="0">
                <a:solidFill>
                  <a:srgbClr val="093362"/>
                </a:solidFill>
                <a:latin typeface="Livvic"/>
                <a:ea typeface="Livvic"/>
                <a:cs typeface="Livvic"/>
                <a:sym typeface="Livvic"/>
              </a:rPr>
              <a:t> </a:t>
            </a:r>
            <a:r>
              <a:rPr lang="ru-RU" sz="4300" dirty="0" err="1">
                <a:solidFill>
                  <a:srgbClr val="093362"/>
                </a:solidFill>
                <a:latin typeface="Livvic"/>
                <a:ea typeface="Livvic"/>
                <a:cs typeface="Livvic"/>
                <a:sym typeface="Livvic"/>
              </a:rPr>
              <a:t>мүмкіндік</a:t>
            </a:r>
            <a:r>
              <a:rPr lang="ru-RU" sz="4300" dirty="0">
                <a:solidFill>
                  <a:srgbClr val="093362"/>
                </a:solidFill>
                <a:latin typeface="Livvic"/>
                <a:ea typeface="Livvic"/>
                <a:cs typeface="Livvic"/>
                <a:sym typeface="Livvic"/>
              </a:rPr>
              <a:t> </a:t>
            </a:r>
            <a:r>
              <a:rPr lang="ru-RU" sz="4300" dirty="0" err="1">
                <a:solidFill>
                  <a:srgbClr val="093362"/>
                </a:solidFill>
                <a:latin typeface="Livvic"/>
                <a:ea typeface="Livvic"/>
                <a:cs typeface="Livvic"/>
                <a:sym typeface="Livvic"/>
              </a:rPr>
              <a:t>береді</a:t>
            </a:r>
            <a:r>
              <a:rPr lang="ru-RU" sz="4300" dirty="0">
                <a:solidFill>
                  <a:srgbClr val="093362"/>
                </a:solidFill>
                <a:latin typeface="Livvic"/>
                <a:ea typeface="Livvic"/>
                <a:cs typeface="Livvic"/>
                <a:sym typeface="Livvic"/>
              </a:rPr>
              <a:t>. </a:t>
            </a:r>
            <a:r>
              <a:rPr lang="ru-RU" sz="4300" dirty="0" err="1">
                <a:solidFill>
                  <a:srgbClr val="093362"/>
                </a:solidFill>
                <a:latin typeface="Livvic"/>
                <a:ea typeface="Livvic"/>
                <a:cs typeface="Livvic"/>
                <a:sym typeface="Livvic"/>
              </a:rPr>
              <a:t>Бұл</a:t>
            </a:r>
            <a:r>
              <a:rPr lang="ru-RU" sz="4300" dirty="0">
                <a:solidFill>
                  <a:srgbClr val="093362"/>
                </a:solidFill>
                <a:latin typeface="Livvic"/>
                <a:ea typeface="Livvic"/>
                <a:cs typeface="Livvic"/>
                <a:sym typeface="Livvic"/>
              </a:rPr>
              <a:t> </a:t>
            </a:r>
            <a:r>
              <a:rPr lang="ru-RU" sz="4300" dirty="0" err="1">
                <a:solidFill>
                  <a:srgbClr val="093362"/>
                </a:solidFill>
                <a:latin typeface="Livvic"/>
                <a:ea typeface="Livvic"/>
                <a:cs typeface="Livvic"/>
                <a:sym typeface="Livvic"/>
              </a:rPr>
              <a:t>қабілет</a:t>
            </a:r>
            <a:r>
              <a:rPr lang="ru-RU" sz="4300" dirty="0">
                <a:solidFill>
                  <a:srgbClr val="093362"/>
                </a:solidFill>
                <a:latin typeface="Livvic"/>
                <a:ea typeface="Livvic"/>
                <a:cs typeface="Livvic"/>
                <a:sym typeface="Livvic"/>
              </a:rPr>
              <a:t> </a:t>
            </a:r>
            <a:r>
              <a:rPr lang="ru-RU" sz="4300" dirty="0" err="1">
                <a:solidFill>
                  <a:srgbClr val="093362"/>
                </a:solidFill>
                <a:latin typeface="Livvic"/>
                <a:ea typeface="Livvic"/>
                <a:cs typeface="Livvic"/>
                <a:sym typeface="Livvic"/>
              </a:rPr>
              <a:t>оларға</a:t>
            </a:r>
            <a:r>
              <a:rPr lang="ru-RU" sz="4300" dirty="0">
                <a:solidFill>
                  <a:srgbClr val="093362"/>
                </a:solidFill>
                <a:latin typeface="Livvic"/>
                <a:ea typeface="Livvic"/>
                <a:cs typeface="Livvic"/>
                <a:sym typeface="Livvic"/>
              </a:rPr>
              <a:t> </a:t>
            </a:r>
            <a:r>
              <a:rPr lang="ru-RU" sz="4300" dirty="0" err="1">
                <a:solidFill>
                  <a:srgbClr val="093362"/>
                </a:solidFill>
                <a:latin typeface="Livvic"/>
                <a:ea typeface="Livvic"/>
                <a:cs typeface="Livvic"/>
                <a:sym typeface="Livvic"/>
              </a:rPr>
              <a:t>жақындап</a:t>
            </a:r>
            <a:r>
              <a:rPr lang="ru-RU" sz="4300" dirty="0">
                <a:solidFill>
                  <a:srgbClr val="093362"/>
                </a:solidFill>
                <a:latin typeface="Livvic"/>
                <a:ea typeface="Livvic"/>
                <a:cs typeface="Livvic"/>
                <a:sym typeface="Livvic"/>
              </a:rPr>
              <a:t> </a:t>
            </a:r>
            <a:r>
              <a:rPr lang="ru-RU" sz="4300" dirty="0" err="1">
                <a:solidFill>
                  <a:srgbClr val="093362"/>
                </a:solidFill>
                <a:latin typeface="Livvic"/>
                <a:ea typeface="Livvic"/>
                <a:cs typeface="Livvic"/>
                <a:sym typeface="Livvic"/>
              </a:rPr>
              <a:t>келе</a:t>
            </a:r>
            <a:r>
              <a:rPr lang="ru-RU" sz="4300" dirty="0">
                <a:solidFill>
                  <a:srgbClr val="093362"/>
                </a:solidFill>
                <a:latin typeface="Livvic"/>
                <a:ea typeface="Livvic"/>
                <a:cs typeface="Livvic"/>
                <a:sym typeface="Livvic"/>
              </a:rPr>
              <a:t> </a:t>
            </a:r>
            <a:r>
              <a:rPr lang="ru-RU" sz="4300" dirty="0" err="1">
                <a:solidFill>
                  <a:srgbClr val="093362"/>
                </a:solidFill>
                <a:latin typeface="Livvic"/>
                <a:ea typeface="Livvic"/>
                <a:cs typeface="Livvic"/>
                <a:sym typeface="Livvic"/>
              </a:rPr>
              <a:t>жатқан</a:t>
            </a:r>
            <a:r>
              <a:rPr lang="ru-RU" sz="4300" dirty="0">
                <a:solidFill>
                  <a:srgbClr val="093362"/>
                </a:solidFill>
                <a:latin typeface="Livvic"/>
                <a:ea typeface="Livvic"/>
                <a:cs typeface="Livvic"/>
                <a:sym typeface="Livvic"/>
              </a:rPr>
              <a:t> </a:t>
            </a:r>
            <a:r>
              <a:rPr lang="ru-RU" sz="4300" dirty="0" err="1">
                <a:solidFill>
                  <a:srgbClr val="093362"/>
                </a:solidFill>
                <a:latin typeface="Livvic"/>
                <a:ea typeface="Livvic"/>
                <a:cs typeface="Livvic"/>
                <a:sym typeface="Livvic"/>
              </a:rPr>
              <a:t>жыртқыштарды</a:t>
            </a:r>
            <a:r>
              <a:rPr lang="ru-RU" sz="4300" dirty="0">
                <a:solidFill>
                  <a:srgbClr val="093362"/>
                </a:solidFill>
                <a:latin typeface="Livvic"/>
                <a:ea typeface="Livvic"/>
                <a:cs typeface="Livvic"/>
                <a:sym typeface="Livvic"/>
              </a:rPr>
              <a:t> </a:t>
            </a:r>
            <a:r>
              <a:rPr lang="ru-RU" sz="4300" dirty="0" err="1">
                <a:solidFill>
                  <a:srgbClr val="093362"/>
                </a:solidFill>
                <a:latin typeface="Livvic"/>
                <a:ea typeface="Livvic"/>
                <a:cs typeface="Livvic"/>
                <a:sym typeface="Livvic"/>
              </a:rPr>
              <a:t>анықтауға</a:t>
            </a:r>
            <a:r>
              <a:rPr lang="ru-RU" sz="4300" dirty="0">
                <a:solidFill>
                  <a:srgbClr val="093362"/>
                </a:solidFill>
                <a:latin typeface="Livvic"/>
                <a:ea typeface="Livvic"/>
                <a:cs typeface="Livvic"/>
                <a:sym typeface="Livvic"/>
              </a:rPr>
              <a:t>, </a:t>
            </a:r>
            <a:r>
              <a:rPr lang="ru-RU" sz="4300" dirty="0" err="1">
                <a:solidFill>
                  <a:srgbClr val="093362"/>
                </a:solidFill>
                <a:latin typeface="Livvic"/>
                <a:ea typeface="Livvic"/>
                <a:cs typeface="Livvic"/>
                <a:sym typeface="Livvic"/>
              </a:rPr>
              <a:t>өз</a:t>
            </a:r>
            <a:r>
              <a:rPr lang="ru-RU" sz="4300" dirty="0">
                <a:solidFill>
                  <a:srgbClr val="093362"/>
                </a:solidFill>
                <a:latin typeface="Livvic"/>
                <a:ea typeface="Livvic"/>
                <a:cs typeface="Livvic"/>
                <a:sym typeface="Livvic"/>
              </a:rPr>
              <a:t> </a:t>
            </a:r>
            <a:r>
              <a:rPr lang="ru-RU" sz="4300" dirty="0" err="1">
                <a:solidFill>
                  <a:srgbClr val="093362"/>
                </a:solidFill>
                <a:latin typeface="Livvic"/>
                <a:ea typeface="Livvic"/>
                <a:cs typeface="Livvic"/>
                <a:sym typeface="Livvic"/>
              </a:rPr>
              <a:t>түрінің</a:t>
            </a:r>
            <a:r>
              <a:rPr lang="ru-RU" sz="4300" dirty="0">
                <a:solidFill>
                  <a:srgbClr val="093362"/>
                </a:solidFill>
                <a:latin typeface="Livvic"/>
                <a:ea typeface="Livvic"/>
                <a:cs typeface="Livvic"/>
                <a:sym typeface="Livvic"/>
              </a:rPr>
              <a:t> </a:t>
            </a:r>
            <a:r>
              <a:rPr lang="ru-RU" sz="4300" dirty="0" err="1">
                <a:solidFill>
                  <a:srgbClr val="093362"/>
                </a:solidFill>
                <a:latin typeface="Livvic"/>
                <a:ea typeface="Livvic"/>
                <a:cs typeface="Livvic"/>
                <a:sym typeface="Livvic"/>
              </a:rPr>
              <a:t>басқа</a:t>
            </a:r>
            <a:r>
              <a:rPr lang="ru-RU" sz="4300" dirty="0">
                <a:solidFill>
                  <a:srgbClr val="093362"/>
                </a:solidFill>
                <a:latin typeface="Livvic"/>
                <a:ea typeface="Livvic"/>
                <a:cs typeface="Livvic"/>
                <a:sym typeface="Livvic"/>
              </a:rPr>
              <a:t> </a:t>
            </a:r>
            <a:r>
              <a:rPr lang="ru-RU" sz="4300" dirty="0" err="1">
                <a:solidFill>
                  <a:srgbClr val="093362"/>
                </a:solidFill>
                <a:latin typeface="Livvic"/>
                <a:ea typeface="Livvic"/>
                <a:cs typeface="Livvic"/>
                <a:sym typeface="Livvic"/>
              </a:rPr>
              <a:t>мүшелерімен</a:t>
            </a:r>
            <a:r>
              <a:rPr lang="ru-RU" sz="4300" dirty="0">
                <a:solidFill>
                  <a:srgbClr val="093362"/>
                </a:solidFill>
                <a:latin typeface="Livvic"/>
                <a:ea typeface="Livvic"/>
                <a:cs typeface="Livvic"/>
                <a:sym typeface="Livvic"/>
              </a:rPr>
              <a:t> </a:t>
            </a:r>
            <a:r>
              <a:rPr lang="ru-RU" sz="4300" dirty="0" err="1">
                <a:solidFill>
                  <a:srgbClr val="093362"/>
                </a:solidFill>
                <a:latin typeface="Livvic"/>
                <a:ea typeface="Livvic"/>
                <a:cs typeface="Livvic"/>
                <a:sym typeface="Livvic"/>
              </a:rPr>
              <a:t>байланысуға</a:t>
            </a:r>
            <a:r>
              <a:rPr lang="ru-RU" sz="4300" dirty="0">
                <a:solidFill>
                  <a:srgbClr val="093362"/>
                </a:solidFill>
                <a:latin typeface="Livvic"/>
                <a:ea typeface="Livvic"/>
                <a:cs typeface="Livvic"/>
                <a:sym typeface="Livvic"/>
              </a:rPr>
              <a:t> </a:t>
            </a:r>
            <a:r>
              <a:rPr lang="ru-RU" sz="4300" dirty="0" err="1">
                <a:solidFill>
                  <a:srgbClr val="093362"/>
                </a:solidFill>
                <a:latin typeface="Livvic"/>
                <a:ea typeface="Livvic"/>
                <a:cs typeface="Livvic"/>
                <a:sym typeface="Livvic"/>
              </a:rPr>
              <a:t>және</a:t>
            </a:r>
            <a:r>
              <a:rPr lang="ru-RU" sz="4300" dirty="0">
                <a:solidFill>
                  <a:srgbClr val="093362"/>
                </a:solidFill>
                <a:latin typeface="Livvic"/>
                <a:ea typeface="Livvic"/>
                <a:cs typeface="Livvic"/>
                <a:sym typeface="Livvic"/>
              </a:rPr>
              <a:t> </a:t>
            </a:r>
            <a:r>
              <a:rPr lang="ru-RU" sz="4300" dirty="0" err="1">
                <a:solidFill>
                  <a:srgbClr val="093362"/>
                </a:solidFill>
                <a:latin typeface="Livvic"/>
                <a:ea typeface="Livvic"/>
                <a:cs typeface="Livvic"/>
                <a:sym typeface="Livvic"/>
              </a:rPr>
              <a:t>азық</a:t>
            </a:r>
            <a:r>
              <a:rPr lang="ru-RU" sz="4300" dirty="0">
                <a:solidFill>
                  <a:srgbClr val="093362"/>
                </a:solidFill>
                <a:latin typeface="Livvic"/>
                <a:ea typeface="Livvic"/>
                <a:cs typeface="Livvic"/>
                <a:sym typeface="Livvic"/>
              </a:rPr>
              <a:t> </a:t>
            </a:r>
            <a:r>
              <a:rPr lang="ru-RU" sz="4300" dirty="0" err="1">
                <a:solidFill>
                  <a:srgbClr val="093362"/>
                </a:solidFill>
                <a:latin typeface="Livvic"/>
                <a:ea typeface="Livvic"/>
                <a:cs typeface="Livvic"/>
                <a:sym typeface="Livvic"/>
              </a:rPr>
              <a:t>көздерін</a:t>
            </a:r>
            <a:r>
              <a:rPr lang="ru-RU" sz="4300" dirty="0">
                <a:solidFill>
                  <a:srgbClr val="093362"/>
                </a:solidFill>
                <a:latin typeface="Livvic"/>
                <a:ea typeface="Livvic"/>
                <a:cs typeface="Livvic"/>
                <a:sym typeface="Livvic"/>
              </a:rPr>
              <a:t> </a:t>
            </a:r>
            <a:r>
              <a:rPr lang="ru-RU" sz="4300" dirty="0" err="1">
                <a:solidFill>
                  <a:srgbClr val="093362"/>
                </a:solidFill>
                <a:latin typeface="Livvic"/>
                <a:ea typeface="Livvic"/>
                <a:cs typeface="Livvic"/>
                <a:sym typeface="Livvic"/>
              </a:rPr>
              <a:t>табуға</a:t>
            </a:r>
            <a:r>
              <a:rPr lang="ru-RU" sz="4300" dirty="0">
                <a:solidFill>
                  <a:srgbClr val="093362"/>
                </a:solidFill>
                <a:latin typeface="Livvic"/>
                <a:ea typeface="Livvic"/>
                <a:cs typeface="Livvic"/>
                <a:sym typeface="Livvic"/>
              </a:rPr>
              <a:t> </a:t>
            </a:r>
            <a:r>
              <a:rPr lang="ru-RU" sz="4300" dirty="0" err="1">
                <a:solidFill>
                  <a:srgbClr val="093362"/>
                </a:solidFill>
                <a:latin typeface="Livvic"/>
                <a:ea typeface="Livvic"/>
                <a:cs typeface="Livvic"/>
                <a:sym typeface="Livvic"/>
              </a:rPr>
              <a:t>көмектеседі</a:t>
            </a:r>
            <a:r>
              <a:rPr lang="ru-RU" sz="4300" dirty="0">
                <a:solidFill>
                  <a:srgbClr val="093362"/>
                </a:solidFill>
                <a:latin typeface="Livvic"/>
                <a:ea typeface="Livvic"/>
                <a:cs typeface="Livvic"/>
                <a:sym typeface="Livvic"/>
              </a:rPr>
              <a:t>.</a:t>
            </a:r>
            <a:endParaRPr lang="en-US" sz="4300" dirty="0">
              <a:solidFill>
                <a:srgbClr val="093362"/>
              </a:solidFill>
              <a:latin typeface="Livvic"/>
              <a:ea typeface="Livvic"/>
              <a:cs typeface="Livvic"/>
              <a:sym typeface="Livvic"/>
            </a:endParaRPr>
          </a:p>
        </p:txBody>
      </p:sp>
      <p:sp>
        <p:nvSpPr>
          <p:cNvPr id="3" name="TextBox 3"/>
          <p:cNvSpPr txBox="1"/>
          <p:nvPr/>
        </p:nvSpPr>
        <p:spPr>
          <a:xfrm>
            <a:off x="1219200" y="1028700"/>
            <a:ext cx="7580770" cy="1545616"/>
          </a:xfrm>
          <a:prstGeom prst="rect">
            <a:avLst/>
          </a:prstGeom>
        </p:spPr>
        <p:txBody>
          <a:bodyPr lIns="0" tIns="0" rIns="0" bIns="0" rtlCol="0" anchor="t">
            <a:spAutoFit/>
          </a:bodyPr>
          <a:lstStyle/>
          <a:p>
            <a:pPr algn="ctr">
              <a:lnSpc>
                <a:spcPts val="12014"/>
              </a:lnSpc>
            </a:pPr>
            <a:r>
              <a:rPr lang="ru-RU" sz="11895" dirty="0">
                <a:solidFill>
                  <a:srgbClr val="093362"/>
                </a:solidFill>
                <a:latin typeface="Bobby Jones"/>
                <a:ea typeface="Bobby Jones"/>
                <a:cs typeface="Bobby Jones"/>
                <a:sym typeface="Bobby Jones"/>
              </a:rPr>
              <a:t>ҚҰЛАҚТАР</a:t>
            </a:r>
            <a:endParaRPr lang="en-US" sz="11895" dirty="0">
              <a:solidFill>
                <a:srgbClr val="093362"/>
              </a:solidFill>
              <a:latin typeface="Bobby Jones"/>
              <a:ea typeface="Bobby Jones"/>
              <a:cs typeface="Bobby Jones"/>
              <a:sym typeface="Bobby Jones"/>
            </a:endParaRPr>
          </a:p>
        </p:txBody>
      </p:sp>
      <p:grpSp>
        <p:nvGrpSpPr>
          <p:cNvPr id="4" name="Group 4"/>
          <p:cNvGrpSpPr>
            <a:grpSpLocks noChangeAspect="1"/>
          </p:cNvGrpSpPr>
          <p:nvPr/>
        </p:nvGrpSpPr>
        <p:grpSpPr>
          <a:xfrm>
            <a:off x="9737029" y="-821941"/>
            <a:ext cx="8804453" cy="13206680"/>
            <a:chOff x="0" y="0"/>
            <a:chExt cx="6350000" cy="9525000"/>
          </a:xfrm>
        </p:grpSpPr>
        <p:sp>
          <p:nvSpPr>
            <p:cNvPr id="5" name="Freeform 5"/>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10697" t="-6768" b="-3998"/>
              </a:stretch>
            </a:blip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sp>
        <p:nvSpPr>
          <p:cNvPr id="2" name="TextBox 2"/>
          <p:cNvSpPr txBox="1"/>
          <p:nvPr/>
        </p:nvSpPr>
        <p:spPr>
          <a:xfrm>
            <a:off x="1028700" y="3273423"/>
            <a:ext cx="7580770" cy="5636260"/>
          </a:xfrm>
          <a:prstGeom prst="rect">
            <a:avLst/>
          </a:prstGeom>
        </p:spPr>
        <p:txBody>
          <a:bodyPr lIns="0" tIns="0" rIns="0" bIns="0" rtlCol="0" anchor="t">
            <a:spAutoFit/>
          </a:bodyPr>
          <a:lstStyle/>
          <a:p>
            <a:pPr marL="0" lvl="1" indent="0" algn="ctr">
              <a:lnSpc>
                <a:spcPts val="6440"/>
              </a:lnSpc>
              <a:spcBef>
                <a:spcPct val="0"/>
              </a:spcBef>
            </a:pPr>
            <a:r>
              <a:rPr lang="en-US" sz="4600">
                <a:solidFill>
                  <a:srgbClr val="FFFFFF"/>
                </a:solidFill>
                <a:latin typeface="Livvic"/>
                <a:ea typeface="Livvic"/>
                <a:cs typeface="Livvic"/>
                <a:sym typeface="Livvic"/>
              </a:rPr>
              <a:t>The mouth is essential for animals to eat and drink. Different types of mouths are adapted for specific diets, enabling animals to consume the necessary nutrients for survival. </a:t>
            </a:r>
          </a:p>
        </p:txBody>
      </p:sp>
      <p:sp>
        <p:nvSpPr>
          <p:cNvPr id="3" name="TextBox 3"/>
          <p:cNvSpPr txBox="1"/>
          <p:nvPr/>
        </p:nvSpPr>
        <p:spPr>
          <a:xfrm>
            <a:off x="1028700" y="1558293"/>
            <a:ext cx="7580770" cy="1630062"/>
          </a:xfrm>
          <a:prstGeom prst="rect">
            <a:avLst/>
          </a:prstGeom>
        </p:spPr>
        <p:txBody>
          <a:bodyPr lIns="0" tIns="0" rIns="0" bIns="0" rtlCol="0" anchor="t">
            <a:spAutoFit/>
          </a:bodyPr>
          <a:lstStyle/>
          <a:p>
            <a:pPr algn="ctr">
              <a:lnSpc>
                <a:spcPts val="12014"/>
              </a:lnSpc>
            </a:pPr>
            <a:r>
              <a:rPr lang="en-US" sz="11895">
                <a:solidFill>
                  <a:srgbClr val="FFFFFF"/>
                </a:solidFill>
                <a:latin typeface="Bobby Jones"/>
                <a:ea typeface="Bobby Jones"/>
                <a:cs typeface="Bobby Jones"/>
                <a:sym typeface="Bobby Jones"/>
              </a:rPr>
              <a:t>MOUTH</a:t>
            </a:r>
          </a:p>
        </p:txBody>
      </p:sp>
      <p:grpSp>
        <p:nvGrpSpPr>
          <p:cNvPr id="4" name="Group 4"/>
          <p:cNvGrpSpPr>
            <a:grpSpLocks noChangeAspect="1"/>
          </p:cNvGrpSpPr>
          <p:nvPr/>
        </p:nvGrpSpPr>
        <p:grpSpPr>
          <a:xfrm>
            <a:off x="9737029" y="-821941"/>
            <a:ext cx="8804453" cy="13206680"/>
            <a:chOff x="0" y="0"/>
            <a:chExt cx="6350000" cy="9525000"/>
          </a:xfrm>
        </p:grpSpPr>
        <p:sp>
          <p:nvSpPr>
            <p:cNvPr id="5" name="Freeform 5"/>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63994" r="-95184"/>
              </a:stretch>
            </a:blip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9737029" y="-821941"/>
            <a:ext cx="8804453" cy="13206680"/>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100175" t="-32048" r="-97118"/>
              </a:stretch>
            </a:blipFill>
          </p:spPr>
        </p:sp>
      </p:grpSp>
      <p:sp>
        <p:nvSpPr>
          <p:cNvPr id="4" name="TextBox 4"/>
          <p:cNvSpPr txBox="1"/>
          <p:nvPr/>
        </p:nvSpPr>
        <p:spPr>
          <a:xfrm>
            <a:off x="1028700" y="3491865"/>
            <a:ext cx="7707511" cy="5310504"/>
          </a:xfrm>
          <a:prstGeom prst="rect">
            <a:avLst/>
          </a:prstGeom>
        </p:spPr>
        <p:txBody>
          <a:bodyPr lIns="0" tIns="0" rIns="0" bIns="0" rtlCol="0" anchor="t">
            <a:spAutoFit/>
          </a:bodyPr>
          <a:lstStyle/>
          <a:p>
            <a:pPr marL="0" lvl="1" indent="0" algn="ctr">
              <a:lnSpc>
                <a:spcPts val="6020"/>
              </a:lnSpc>
              <a:spcBef>
                <a:spcPct val="0"/>
              </a:spcBef>
            </a:pPr>
            <a:r>
              <a:rPr lang="en-US" sz="4300">
                <a:solidFill>
                  <a:srgbClr val="093362"/>
                </a:solidFill>
                <a:latin typeface="Livvic"/>
                <a:ea typeface="Livvic"/>
                <a:cs typeface="Livvic"/>
                <a:sym typeface="Livvic"/>
              </a:rPr>
              <a:t>Beaks are specialized mouth structures found in birds and some other animals. They help animals crack open seeds, catch and eat insects, sip nectar from flowers, or even grasp and manipulate objects.</a:t>
            </a:r>
          </a:p>
        </p:txBody>
      </p:sp>
      <p:sp>
        <p:nvSpPr>
          <p:cNvPr id="5" name="TextBox 5"/>
          <p:cNvSpPr txBox="1"/>
          <p:nvPr/>
        </p:nvSpPr>
        <p:spPr>
          <a:xfrm>
            <a:off x="1028700" y="1665605"/>
            <a:ext cx="7707511" cy="1630062"/>
          </a:xfrm>
          <a:prstGeom prst="rect">
            <a:avLst/>
          </a:prstGeom>
        </p:spPr>
        <p:txBody>
          <a:bodyPr lIns="0" tIns="0" rIns="0" bIns="0" rtlCol="0" anchor="t">
            <a:spAutoFit/>
          </a:bodyPr>
          <a:lstStyle/>
          <a:p>
            <a:pPr algn="ctr">
              <a:lnSpc>
                <a:spcPts val="12014"/>
              </a:lnSpc>
            </a:pPr>
            <a:r>
              <a:rPr lang="en-US" sz="11895">
                <a:solidFill>
                  <a:srgbClr val="093362"/>
                </a:solidFill>
                <a:latin typeface="Bobby Jones"/>
                <a:ea typeface="Bobby Jones"/>
                <a:cs typeface="Bobby Jones"/>
                <a:sym typeface="Bobby Jones"/>
              </a:rPr>
              <a:t>BEAK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9336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737029" y="-821941"/>
            <a:ext cx="8804453" cy="13206680"/>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89542" t="-26722" r="-95228"/>
              </a:stretch>
            </a:blipFill>
          </p:spPr>
        </p:sp>
      </p:grpSp>
      <p:sp>
        <p:nvSpPr>
          <p:cNvPr id="4" name="TextBox 4"/>
          <p:cNvSpPr txBox="1"/>
          <p:nvPr/>
        </p:nvSpPr>
        <p:spPr>
          <a:xfrm>
            <a:off x="1028700" y="3846606"/>
            <a:ext cx="7623017" cy="4660265"/>
          </a:xfrm>
          <a:prstGeom prst="rect">
            <a:avLst/>
          </a:prstGeom>
        </p:spPr>
        <p:txBody>
          <a:bodyPr lIns="0" tIns="0" rIns="0" bIns="0" rtlCol="0" anchor="t">
            <a:spAutoFit/>
          </a:bodyPr>
          <a:lstStyle/>
          <a:p>
            <a:pPr marL="0" lvl="1" indent="0" algn="ctr">
              <a:lnSpc>
                <a:spcPts val="6160"/>
              </a:lnSpc>
              <a:spcBef>
                <a:spcPct val="0"/>
              </a:spcBef>
            </a:pPr>
            <a:r>
              <a:rPr lang="en-US" sz="4400">
                <a:solidFill>
                  <a:srgbClr val="FFFFFF"/>
                </a:solidFill>
                <a:latin typeface="Livvic"/>
                <a:ea typeface="Livvic"/>
                <a:cs typeface="Livvic"/>
                <a:sym typeface="Livvic"/>
              </a:rPr>
              <a:t>Legs provide animals with the ability to move from one place to another. They allow animals to run, jump, climb, and navigate their environments efficiently. </a:t>
            </a:r>
          </a:p>
        </p:txBody>
      </p:sp>
      <p:sp>
        <p:nvSpPr>
          <p:cNvPr id="5" name="TextBox 5"/>
          <p:cNvSpPr txBox="1"/>
          <p:nvPr/>
        </p:nvSpPr>
        <p:spPr>
          <a:xfrm>
            <a:off x="1028700" y="1961104"/>
            <a:ext cx="7623017" cy="1630062"/>
          </a:xfrm>
          <a:prstGeom prst="rect">
            <a:avLst/>
          </a:prstGeom>
        </p:spPr>
        <p:txBody>
          <a:bodyPr lIns="0" tIns="0" rIns="0" bIns="0" rtlCol="0" anchor="t">
            <a:spAutoFit/>
          </a:bodyPr>
          <a:lstStyle/>
          <a:p>
            <a:pPr algn="ctr">
              <a:lnSpc>
                <a:spcPts val="12014"/>
              </a:lnSpc>
            </a:pPr>
            <a:r>
              <a:rPr lang="en-US" sz="11895">
                <a:solidFill>
                  <a:srgbClr val="FFFFFF"/>
                </a:solidFill>
                <a:latin typeface="Bobby Jones"/>
                <a:ea typeface="Bobby Jones"/>
                <a:cs typeface="Bobby Jones"/>
                <a:sym typeface="Bobby Jones"/>
              </a:rPr>
              <a:t>LEGS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626</Words>
  <Application>Microsoft Office PowerPoint</Application>
  <PresentationFormat>Произвольный</PresentationFormat>
  <Paragraphs>48</Paragraphs>
  <Slides>21</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21</vt:i4>
      </vt:variant>
    </vt:vector>
  </HeadingPairs>
  <TitlesOfParts>
    <vt:vector size="26" baseType="lpstr">
      <vt:lpstr>Arial</vt:lpstr>
      <vt:lpstr>Calibri</vt:lpstr>
      <vt:lpstr>Livvic</vt:lpstr>
      <vt:lpstr>Bobby Jones</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 Parts Presentation in Blue Illustrative Style</dc:title>
  <cp:lastModifiedBy>Данагул</cp:lastModifiedBy>
  <cp:revision>3</cp:revision>
  <dcterms:created xsi:type="dcterms:W3CDTF">2006-08-16T00:00:00Z</dcterms:created>
  <dcterms:modified xsi:type="dcterms:W3CDTF">2025-02-03T13:59:44Z</dcterms:modified>
  <dc:identifier>DAGeDbEgJvw</dc:identifier>
</cp:coreProperties>
</file>