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Open Sans Bold" panose="020B0604020202020204" charset="0"/>
      <p:regular r:id="rId12"/>
    </p:embeddedFont>
    <p:embeddedFont>
      <p:font typeface="Bebas Neue Cyrillic" panose="020B0604020202020204" charset="0"/>
      <p:regular r:id="rId13"/>
    </p:embeddedFont>
    <p:embeddedFont>
      <p:font typeface="Open Sans" panose="020B0604020202020204" charset="0"/>
      <p:regular r:id="rId14"/>
    </p:embeddedFont>
    <p:embeddedFont>
      <p:font typeface="Calibri" panose="020F050202020403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5" d="100"/>
          <a:sy n="55" d="100"/>
        </p:scale>
        <p:origin x="658"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4.svg"/><Relationship Id="rId3" Type="http://schemas.openxmlformats.org/officeDocument/2006/relationships/image" Target="../media/image3.svg"/><Relationship Id="rId7" Type="http://schemas.openxmlformats.org/officeDocument/2006/relationships/image" Target="../media/image18.svg"/><Relationship Id="rId12"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2.svg"/><Relationship Id="rId5" Type="http://schemas.openxmlformats.org/officeDocument/2006/relationships/image" Target="../media/image15.jpeg"/><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2500"/>
            </a:stretch>
          </a:blipFill>
        </p:spPr>
      </p:sp>
      <p:grpSp>
        <p:nvGrpSpPr>
          <p:cNvPr id="3" name="Group 3"/>
          <p:cNvGrpSpPr/>
          <p:nvPr/>
        </p:nvGrpSpPr>
        <p:grpSpPr>
          <a:xfrm>
            <a:off x="6314264" y="0"/>
            <a:ext cx="11973736" cy="10287000"/>
            <a:chOff x="0" y="0"/>
            <a:chExt cx="3153576" cy="2709333"/>
          </a:xfrm>
        </p:grpSpPr>
        <p:sp>
          <p:nvSpPr>
            <p:cNvPr id="4" name="Freeform 4"/>
            <p:cNvSpPr/>
            <p:nvPr/>
          </p:nvSpPr>
          <p:spPr>
            <a:xfrm>
              <a:off x="0" y="0"/>
              <a:ext cx="3153577" cy="2709333"/>
            </a:xfrm>
            <a:custGeom>
              <a:avLst/>
              <a:gdLst/>
              <a:ahLst/>
              <a:cxnLst/>
              <a:rect l="l" t="t" r="r" b="b"/>
              <a:pathLst>
                <a:path w="3153577" h="2709333">
                  <a:moveTo>
                    <a:pt x="0" y="0"/>
                  </a:moveTo>
                  <a:lnTo>
                    <a:pt x="3153577" y="0"/>
                  </a:lnTo>
                  <a:lnTo>
                    <a:pt x="3153577" y="2709333"/>
                  </a:lnTo>
                  <a:lnTo>
                    <a:pt x="0" y="2709333"/>
                  </a:lnTo>
                  <a:close/>
                </a:path>
              </a:pathLst>
            </a:custGeom>
            <a:gradFill rotWithShape="1">
              <a:gsLst>
                <a:gs pos="0">
                  <a:srgbClr val="1F3291">
                    <a:alpha val="0"/>
                  </a:srgbClr>
                </a:gs>
                <a:gs pos="100000">
                  <a:srgbClr val="000935">
                    <a:alpha val="100000"/>
                  </a:srgbClr>
                </a:gs>
              </a:gsLst>
              <a:lin ang="0"/>
            </a:gradFill>
          </p:spPr>
        </p:sp>
        <p:sp>
          <p:nvSpPr>
            <p:cNvPr id="5" name="TextBox 5"/>
            <p:cNvSpPr txBox="1"/>
            <p:nvPr/>
          </p:nvSpPr>
          <p:spPr>
            <a:xfrm>
              <a:off x="0" y="-38100"/>
              <a:ext cx="3153576" cy="2747433"/>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7742214" y="7517955"/>
            <a:ext cx="47625" cy="1740345"/>
            <a:chOff x="0" y="0"/>
            <a:chExt cx="12543" cy="458362"/>
          </a:xfrm>
        </p:grpSpPr>
        <p:sp>
          <p:nvSpPr>
            <p:cNvPr id="7" name="Freeform 7"/>
            <p:cNvSpPr/>
            <p:nvPr/>
          </p:nvSpPr>
          <p:spPr>
            <a:xfrm>
              <a:off x="0" y="0"/>
              <a:ext cx="12543" cy="458362"/>
            </a:xfrm>
            <a:custGeom>
              <a:avLst/>
              <a:gdLst/>
              <a:ahLst/>
              <a:cxnLst/>
              <a:rect l="l" t="t" r="r" b="b"/>
              <a:pathLst>
                <a:path w="12543" h="458362">
                  <a:moveTo>
                    <a:pt x="0" y="0"/>
                  </a:moveTo>
                  <a:lnTo>
                    <a:pt x="12543" y="0"/>
                  </a:lnTo>
                  <a:lnTo>
                    <a:pt x="12543" y="458362"/>
                  </a:lnTo>
                  <a:lnTo>
                    <a:pt x="0" y="458362"/>
                  </a:lnTo>
                  <a:close/>
                </a:path>
              </a:pathLst>
            </a:custGeom>
            <a:gradFill rotWithShape="1">
              <a:gsLst>
                <a:gs pos="0">
                  <a:srgbClr val="5470FF">
                    <a:alpha val="100000"/>
                  </a:srgbClr>
                </a:gs>
                <a:gs pos="100000">
                  <a:srgbClr val="1F3291">
                    <a:alpha val="100000"/>
                  </a:srgbClr>
                </a:gs>
              </a:gsLst>
              <a:lin ang="2700000"/>
            </a:gradFill>
          </p:spPr>
        </p:sp>
        <p:sp>
          <p:nvSpPr>
            <p:cNvPr id="8" name="TextBox 8"/>
            <p:cNvSpPr txBox="1"/>
            <p:nvPr/>
          </p:nvSpPr>
          <p:spPr>
            <a:xfrm>
              <a:off x="0" y="-38100"/>
              <a:ext cx="12543" cy="496462"/>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a:off x="411717" y="402443"/>
            <a:ext cx="454926" cy="447482"/>
          </a:xfrm>
          <a:custGeom>
            <a:avLst/>
            <a:gdLst/>
            <a:ahLst/>
            <a:cxnLst/>
            <a:rect l="l" t="t" r="r" b="b"/>
            <a:pathLst>
              <a:path w="454926" h="447482">
                <a:moveTo>
                  <a:pt x="0" y="0"/>
                </a:moveTo>
                <a:lnTo>
                  <a:pt x="454927" y="0"/>
                </a:lnTo>
                <a:lnTo>
                  <a:pt x="454927" y="447482"/>
                </a:lnTo>
                <a:lnTo>
                  <a:pt x="0" y="44748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10" name="Group 10"/>
          <p:cNvGrpSpPr/>
          <p:nvPr/>
        </p:nvGrpSpPr>
        <p:grpSpPr>
          <a:xfrm>
            <a:off x="17259300" y="0"/>
            <a:ext cx="1028700" cy="1028700"/>
            <a:chOff x="0" y="0"/>
            <a:chExt cx="270933" cy="270933"/>
          </a:xfrm>
        </p:grpSpPr>
        <p:sp>
          <p:nvSpPr>
            <p:cNvPr id="11" name="Freeform 11"/>
            <p:cNvSpPr/>
            <p:nvPr/>
          </p:nvSpPr>
          <p:spPr>
            <a:xfrm>
              <a:off x="0" y="0"/>
              <a:ext cx="270933" cy="270933"/>
            </a:xfrm>
            <a:custGeom>
              <a:avLst/>
              <a:gdLst/>
              <a:ahLst/>
              <a:cxnLst/>
              <a:rect l="l" t="t" r="r" b="b"/>
              <a:pathLst>
                <a:path w="270933" h="270933">
                  <a:moveTo>
                    <a:pt x="0" y="0"/>
                  </a:moveTo>
                  <a:lnTo>
                    <a:pt x="270933" y="0"/>
                  </a:lnTo>
                  <a:lnTo>
                    <a:pt x="270933" y="270933"/>
                  </a:lnTo>
                  <a:lnTo>
                    <a:pt x="0" y="270933"/>
                  </a:lnTo>
                  <a:close/>
                </a:path>
              </a:pathLst>
            </a:custGeom>
            <a:gradFill rotWithShape="1">
              <a:gsLst>
                <a:gs pos="0">
                  <a:srgbClr val="5470FF">
                    <a:alpha val="100000"/>
                  </a:srgbClr>
                </a:gs>
                <a:gs pos="100000">
                  <a:srgbClr val="1F3291">
                    <a:alpha val="100000"/>
                  </a:srgbClr>
                </a:gs>
              </a:gsLst>
              <a:lin ang="2700000"/>
            </a:gradFill>
          </p:spPr>
        </p:sp>
        <p:sp>
          <p:nvSpPr>
            <p:cNvPr id="12" name="TextBox 12"/>
            <p:cNvSpPr txBox="1"/>
            <p:nvPr/>
          </p:nvSpPr>
          <p:spPr>
            <a:xfrm>
              <a:off x="0" y="-38100"/>
              <a:ext cx="270933" cy="309033"/>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1039108" y="517674"/>
            <a:ext cx="1263019" cy="197971"/>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Studio Shodwe</a:t>
            </a:r>
          </a:p>
        </p:txBody>
      </p:sp>
      <p:sp>
        <p:nvSpPr>
          <p:cNvPr id="14" name="TextBox 14"/>
          <p:cNvSpPr txBox="1"/>
          <p:nvPr/>
        </p:nvSpPr>
        <p:spPr>
          <a:xfrm>
            <a:off x="15940842" y="517674"/>
            <a:ext cx="978460" cy="197971"/>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Contact</a:t>
            </a:r>
          </a:p>
        </p:txBody>
      </p:sp>
      <p:sp>
        <p:nvSpPr>
          <p:cNvPr id="15" name="TextBox 15"/>
          <p:cNvSpPr txBox="1"/>
          <p:nvPr/>
        </p:nvSpPr>
        <p:spPr>
          <a:xfrm>
            <a:off x="14385046" y="517674"/>
            <a:ext cx="1060497" cy="197971"/>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About Us</a:t>
            </a:r>
          </a:p>
        </p:txBody>
      </p:sp>
      <p:sp>
        <p:nvSpPr>
          <p:cNvPr id="16" name="TextBox 16"/>
          <p:cNvSpPr txBox="1"/>
          <p:nvPr/>
        </p:nvSpPr>
        <p:spPr>
          <a:xfrm>
            <a:off x="13154289" y="517674"/>
            <a:ext cx="735456" cy="197971"/>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Service</a:t>
            </a:r>
          </a:p>
        </p:txBody>
      </p:sp>
      <p:sp>
        <p:nvSpPr>
          <p:cNvPr id="17" name="TextBox 17"/>
          <p:cNvSpPr txBox="1"/>
          <p:nvPr/>
        </p:nvSpPr>
        <p:spPr>
          <a:xfrm>
            <a:off x="11898530" y="517674"/>
            <a:ext cx="809760" cy="197971"/>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Home</a:t>
            </a:r>
          </a:p>
        </p:txBody>
      </p:sp>
      <p:sp>
        <p:nvSpPr>
          <p:cNvPr id="18" name="TextBox 18"/>
          <p:cNvSpPr txBox="1"/>
          <p:nvPr/>
        </p:nvSpPr>
        <p:spPr>
          <a:xfrm>
            <a:off x="17492295" y="9568113"/>
            <a:ext cx="547464" cy="240591"/>
          </a:xfrm>
          <a:prstGeom prst="rect">
            <a:avLst/>
          </a:prstGeom>
        </p:spPr>
        <p:txBody>
          <a:bodyPr lIns="0" tIns="0" rIns="0" bIns="0" rtlCol="0" anchor="t">
            <a:spAutoFit/>
          </a:bodyPr>
          <a:lstStyle/>
          <a:p>
            <a:pPr algn="ctr">
              <a:lnSpc>
                <a:spcPts val="1960"/>
              </a:lnSpc>
              <a:spcBef>
                <a:spcPct val="0"/>
              </a:spcBef>
            </a:pPr>
            <a:r>
              <a:rPr lang="en-US" sz="1400" b="1">
                <a:solidFill>
                  <a:srgbClr val="FFFFFF"/>
                </a:solidFill>
                <a:latin typeface="Open Sans Bold"/>
                <a:ea typeface="Open Sans Bold"/>
                <a:cs typeface="Open Sans Bold"/>
                <a:sym typeface="Open Sans Bold"/>
              </a:rPr>
              <a:t>01</a:t>
            </a:r>
          </a:p>
        </p:txBody>
      </p:sp>
      <p:sp>
        <p:nvSpPr>
          <p:cNvPr id="19" name="TextBox 19"/>
          <p:cNvSpPr txBox="1"/>
          <p:nvPr/>
        </p:nvSpPr>
        <p:spPr>
          <a:xfrm>
            <a:off x="9187151" y="2117130"/>
            <a:ext cx="8359564" cy="2279278"/>
          </a:xfrm>
          <a:prstGeom prst="rect">
            <a:avLst/>
          </a:prstGeom>
        </p:spPr>
        <p:txBody>
          <a:bodyPr lIns="0" tIns="0" rIns="0" bIns="0" rtlCol="0" anchor="t">
            <a:spAutoFit/>
          </a:bodyPr>
          <a:lstStyle/>
          <a:p>
            <a:pPr>
              <a:lnSpc>
                <a:spcPts val="19690"/>
              </a:lnSpc>
              <a:spcBef>
                <a:spcPct val="0"/>
              </a:spcBef>
            </a:pPr>
            <a:r>
              <a:rPr lang="ru-RU" sz="14064" dirty="0" err="1" smtClean="0">
                <a:solidFill>
                  <a:srgbClr val="FFFFFF"/>
                </a:solidFill>
                <a:latin typeface="Bebas Neue Cyrillic"/>
                <a:ea typeface="Bebas Neue Cyrillic"/>
                <a:cs typeface="Bebas Neue Cyrillic"/>
                <a:sym typeface="Bebas Neue Cyrillic"/>
              </a:rPr>
              <a:t>Жасанды</a:t>
            </a:r>
            <a:endParaRPr lang="en-US" sz="14064" dirty="0">
              <a:solidFill>
                <a:srgbClr val="FFFFFF"/>
              </a:solidFill>
              <a:latin typeface="Bebas Neue Cyrillic"/>
              <a:ea typeface="Bebas Neue Cyrillic"/>
              <a:cs typeface="Bebas Neue Cyrillic"/>
              <a:sym typeface="Bebas Neue Cyrillic"/>
            </a:endParaRPr>
          </a:p>
        </p:txBody>
      </p:sp>
      <p:sp>
        <p:nvSpPr>
          <p:cNvPr id="20" name="TextBox 20"/>
          <p:cNvSpPr txBox="1"/>
          <p:nvPr/>
        </p:nvSpPr>
        <p:spPr>
          <a:xfrm>
            <a:off x="9144000" y="3775105"/>
            <a:ext cx="8359564" cy="2279278"/>
          </a:xfrm>
          <a:prstGeom prst="rect">
            <a:avLst/>
          </a:prstGeom>
        </p:spPr>
        <p:txBody>
          <a:bodyPr lIns="0" tIns="0" rIns="0" bIns="0" rtlCol="0" anchor="t">
            <a:spAutoFit/>
          </a:bodyPr>
          <a:lstStyle/>
          <a:p>
            <a:pPr algn="l">
              <a:lnSpc>
                <a:spcPts val="19690"/>
              </a:lnSpc>
              <a:spcBef>
                <a:spcPct val="0"/>
              </a:spcBef>
            </a:pPr>
            <a:r>
              <a:rPr lang="ru-RU" sz="14064" dirty="0" smtClean="0">
                <a:solidFill>
                  <a:srgbClr val="FFFFFF"/>
                </a:solidFill>
                <a:latin typeface="Bebas Neue Cyrillic"/>
                <a:ea typeface="Bebas Neue Cyrillic"/>
                <a:cs typeface="Bebas Neue Cyrillic"/>
                <a:sym typeface="Bebas Neue Cyrillic"/>
              </a:rPr>
              <a:t>ИНТЕЛЛЕКТ</a:t>
            </a:r>
            <a:endParaRPr lang="en-US" sz="14064" dirty="0">
              <a:solidFill>
                <a:srgbClr val="FFFFFF"/>
              </a:solidFill>
              <a:latin typeface="Bebas Neue Cyrillic"/>
              <a:ea typeface="Bebas Neue Cyrillic"/>
              <a:cs typeface="Bebas Neue Cyrillic"/>
              <a:sym typeface="Bebas Neue Cyrillic"/>
            </a:endParaRPr>
          </a:p>
        </p:txBody>
      </p:sp>
      <p:grpSp>
        <p:nvGrpSpPr>
          <p:cNvPr id="21" name="Group 21"/>
          <p:cNvGrpSpPr/>
          <p:nvPr/>
        </p:nvGrpSpPr>
        <p:grpSpPr>
          <a:xfrm>
            <a:off x="9187151" y="6301055"/>
            <a:ext cx="6526921" cy="623294"/>
            <a:chOff x="0" y="0"/>
            <a:chExt cx="1719024" cy="164160"/>
          </a:xfrm>
        </p:grpSpPr>
        <p:sp>
          <p:nvSpPr>
            <p:cNvPr id="22" name="Freeform 22"/>
            <p:cNvSpPr/>
            <p:nvPr/>
          </p:nvSpPr>
          <p:spPr>
            <a:xfrm>
              <a:off x="0" y="0"/>
              <a:ext cx="1719024" cy="164160"/>
            </a:xfrm>
            <a:custGeom>
              <a:avLst/>
              <a:gdLst/>
              <a:ahLst/>
              <a:cxnLst/>
              <a:rect l="l" t="t" r="r" b="b"/>
              <a:pathLst>
                <a:path w="1719024" h="164160">
                  <a:moveTo>
                    <a:pt x="0" y="0"/>
                  </a:moveTo>
                  <a:lnTo>
                    <a:pt x="1719024" y="0"/>
                  </a:lnTo>
                  <a:lnTo>
                    <a:pt x="1719024" y="164160"/>
                  </a:lnTo>
                  <a:lnTo>
                    <a:pt x="0" y="164160"/>
                  </a:lnTo>
                  <a:close/>
                </a:path>
              </a:pathLst>
            </a:custGeom>
            <a:gradFill rotWithShape="1">
              <a:gsLst>
                <a:gs pos="0">
                  <a:srgbClr val="5470FF">
                    <a:alpha val="100000"/>
                  </a:srgbClr>
                </a:gs>
                <a:gs pos="100000">
                  <a:srgbClr val="1F3291">
                    <a:alpha val="100000"/>
                  </a:srgbClr>
                </a:gs>
              </a:gsLst>
              <a:lin ang="2700000"/>
            </a:gradFill>
          </p:spPr>
        </p:sp>
        <p:sp>
          <p:nvSpPr>
            <p:cNvPr id="23" name="TextBox 23"/>
            <p:cNvSpPr txBox="1"/>
            <p:nvPr/>
          </p:nvSpPr>
          <p:spPr>
            <a:xfrm>
              <a:off x="0" y="-38100"/>
              <a:ext cx="1719024" cy="202260"/>
            </a:xfrm>
            <a:prstGeom prst="rect">
              <a:avLst/>
            </a:prstGeom>
          </p:spPr>
          <p:txBody>
            <a:bodyPr lIns="50800" tIns="50800" rIns="50800" bIns="50800" rtlCol="0" anchor="ctr"/>
            <a:lstStyle/>
            <a:p>
              <a:pPr algn="ctr">
                <a:lnSpc>
                  <a:spcPts val="2659"/>
                </a:lnSpc>
              </a:pPr>
              <a:endParaRPr/>
            </a:p>
          </p:txBody>
        </p:sp>
      </p:grpSp>
      <p:sp>
        <p:nvSpPr>
          <p:cNvPr id="24" name="TextBox 24"/>
          <p:cNvSpPr txBox="1"/>
          <p:nvPr/>
        </p:nvSpPr>
        <p:spPr>
          <a:xfrm>
            <a:off x="9187151" y="6466372"/>
            <a:ext cx="6526921" cy="264086"/>
          </a:xfrm>
          <a:prstGeom prst="rect">
            <a:avLst/>
          </a:prstGeom>
        </p:spPr>
        <p:txBody>
          <a:bodyPr lIns="0" tIns="0" rIns="0" bIns="0" rtlCol="0" anchor="t">
            <a:spAutoFit/>
          </a:bodyPr>
          <a:lstStyle/>
          <a:p>
            <a:pPr algn="ctr">
              <a:lnSpc>
                <a:spcPts val="2239"/>
              </a:lnSpc>
              <a:spcBef>
                <a:spcPct val="0"/>
              </a:spcBef>
            </a:pPr>
            <a:r>
              <a:rPr lang="en-US" sz="1599" spc="1011">
                <a:solidFill>
                  <a:srgbClr val="FFFFFF"/>
                </a:solidFill>
                <a:latin typeface="Open Sans"/>
                <a:ea typeface="Open Sans"/>
                <a:cs typeface="Open Sans"/>
                <a:sym typeface="Open Sans"/>
              </a:rPr>
              <a:t>WWW.REALLYGREATSITE.COM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938">
                <a:alpha val="100000"/>
              </a:srgbClr>
            </a:gs>
            <a:gs pos="100000">
              <a:srgbClr val="000935">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17742214" y="7517955"/>
            <a:ext cx="47625" cy="1740345"/>
            <a:chOff x="0" y="0"/>
            <a:chExt cx="12543" cy="458362"/>
          </a:xfrm>
        </p:grpSpPr>
        <p:sp>
          <p:nvSpPr>
            <p:cNvPr id="3" name="Freeform 3"/>
            <p:cNvSpPr/>
            <p:nvPr/>
          </p:nvSpPr>
          <p:spPr>
            <a:xfrm>
              <a:off x="0" y="0"/>
              <a:ext cx="12543" cy="458362"/>
            </a:xfrm>
            <a:custGeom>
              <a:avLst/>
              <a:gdLst/>
              <a:ahLst/>
              <a:cxnLst/>
              <a:rect l="l" t="t" r="r" b="b"/>
              <a:pathLst>
                <a:path w="12543" h="458362">
                  <a:moveTo>
                    <a:pt x="0" y="0"/>
                  </a:moveTo>
                  <a:lnTo>
                    <a:pt x="12543" y="0"/>
                  </a:lnTo>
                  <a:lnTo>
                    <a:pt x="12543" y="458362"/>
                  </a:lnTo>
                  <a:lnTo>
                    <a:pt x="0" y="458362"/>
                  </a:lnTo>
                  <a:close/>
                </a:path>
              </a:pathLst>
            </a:custGeom>
            <a:gradFill rotWithShape="1">
              <a:gsLst>
                <a:gs pos="0">
                  <a:srgbClr val="5470FF">
                    <a:alpha val="100000"/>
                  </a:srgbClr>
                </a:gs>
                <a:gs pos="100000">
                  <a:srgbClr val="1F3291">
                    <a:alpha val="100000"/>
                  </a:srgbClr>
                </a:gs>
              </a:gsLst>
              <a:lin ang="2700000"/>
            </a:gradFill>
          </p:spPr>
        </p:sp>
        <p:sp>
          <p:nvSpPr>
            <p:cNvPr id="4" name="TextBox 4"/>
            <p:cNvSpPr txBox="1"/>
            <p:nvPr/>
          </p:nvSpPr>
          <p:spPr>
            <a:xfrm>
              <a:off x="0" y="-38100"/>
              <a:ext cx="12543" cy="496462"/>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10800000">
            <a:off x="0" y="0"/>
            <a:ext cx="14042146" cy="10287000"/>
            <a:chOff x="0" y="0"/>
            <a:chExt cx="3698343" cy="2709333"/>
          </a:xfrm>
        </p:grpSpPr>
        <p:sp>
          <p:nvSpPr>
            <p:cNvPr id="6" name="Freeform 6"/>
            <p:cNvSpPr/>
            <p:nvPr/>
          </p:nvSpPr>
          <p:spPr>
            <a:xfrm>
              <a:off x="0" y="0"/>
              <a:ext cx="3698343" cy="2709333"/>
            </a:xfrm>
            <a:custGeom>
              <a:avLst/>
              <a:gdLst/>
              <a:ahLst/>
              <a:cxnLst/>
              <a:rect l="l" t="t" r="r" b="b"/>
              <a:pathLst>
                <a:path w="3698343" h="2709333">
                  <a:moveTo>
                    <a:pt x="0" y="0"/>
                  </a:moveTo>
                  <a:lnTo>
                    <a:pt x="3698343" y="0"/>
                  </a:lnTo>
                  <a:lnTo>
                    <a:pt x="3698343" y="2709333"/>
                  </a:lnTo>
                  <a:lnTo>
                    <a:pt x="0" y="2709333"/>
                  </a:lnTo>
                  <a:close/>
                </a:path>
              </a:pathLst>
            </a:custGeom>
            <a:gradFill rotWithShape="1">
              <a:gsLst>
                <a:gs pos="0">
                  <a:srgbClr val="1F3291">
                    <a:alpha val="0"/>
                  </a:srgbClr>
                </a:gs>
                <a:gs pos="100000">
                  <a:srgbClr val="000935">
                    <a:alpha val="100000"/>
                  </a:srgbClr>
                </a:gs>
              </a:gsLst>
              <a:lin ang="0"/>
            </a:gradFill>
          </p:spPr>
        </p:sp>
        <p:sp>
          <p:nvSpPr>
            <p:cNvPr id="7" name="TextBox 7"/>
            <p:cNvSpPr txBox="1"/>
            <p:nvPr/>
          </p:nvSpPr>
          <p:spPr>
            <a:xfrm>
              <a:off x="0" y="-38100"/>
              <a:ext cx="3698343"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411717" y="402443"/>
            <a:ext cx="454926" cy="447482"/>
          </a:xfrm>
          <a:custGeom>
            <a:avLst/>
            <a:gdLst/>
            <a:ahLst/>
            <a:cxnLst/>
            <a:rect l="l" t="t" r="r" b="b"/>
            <a:pathLst>
              <a:path w="454926" h="447482">
                <a:moveTo>
                  <a:pt x="0" y="0"/>
                </a:moveTo>
                <a:lnTo>
                  <a:pt x="454927" y="0"/>
                </a:lnTo>
                <a:lnTo>
                  <a:pt x="454927" y="447482"/>
                </a:lnTo>
                <a:lnTo>
                  <a:pt x="0" y="44748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9" name="Group 9"/>
          <p:cNvGrpSpPr/>
          <p:nvPr/>
        </p:nvGrpSpPr>
        <p:grpSpPr>
          <a:xfrm>
            <a:off x="17259300" y="0"/>
            <a:ext cx="1028700" cy="1028700"/>
            <a:chOff x="0" y="0"/>
            <a:chExt cx="270933" cy="270933"/>
          </a:xfrm>
        </p:grpSpPr>
        <p:sp>
          <p:nvSpPr>
            <p:cNvPr id="10" name="Freeform 10"/>
            <p:cNvSpPr/>
            <p:nvPr/>
          </p:nvSpPr>
          <p:spPr>
            <a:xfrm>
              <a:off x="0" y="0"/>
              <a:ext cx="270933" cy="270933"/>
            </a:xfrm>
            <a:custGeom>
              <a:avLst/>
              <a:gdLst/>
              <a:ahLst/>
              <a:cxnLst/>
              <a:rect l="l" t="t" r="r" b="b"/>
              <a:pathLst>
                <a:path w="270933" h="270933">
                  <a:moveTo>
                    <a:pt x="0" y="0"/>
                  </a:moveTo>
                  <a:lnTo>
                    <a:pt x="270933" y="0"/>
                  </a:lnTo>
                  <a:lnTo>
                    <a:pt x="270933" y="270933"/>
                  </a:lnTo>
                  <a:lnTo>
                    <a:pt x="0" y="270933"/>
                  </a:lnTo>
                  <a:close/>
                </a:path>
              </a:pathLst>
            </a:custGeom>
            <a:gradFill rotWithShape="1">
              <a:gsLst>
                <a:gs pos="0">
                  <a:srgbClr val="5470FF">
                    <a:alpha val="100000"/>
                  </a:srgbClr>
                </a:gs>
                <a:gs pos="100000">
                  <a:srgbClr val="1F3291">
                    <a:alpha val="100000"/>
                  </a:srgbClr>
                </a:gs>
              </a:gsLst>
              <a:lin ang="2700000"/>
            </a:gradFill>
          </p:spPr>
        </p:sp>
        <p:sp>
          <p:nvSpPr>
            <p:cNvPr id="11" name="TextBox 11"/>
            <p:cNvSpPr txBox="1"/>
            <p:nvPr/>
          </p:nvSpPr>
          <p:spPr>
            <a:xfrm>
              <a:off x="0" y="-38100"/>
              <a:ext cx="270933" cy="309033"/>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713769" y="6790465"/>
            <a:ext cx="6526921" cy="623294"/>
            <a:chOff x="0" y="0"/>
            <a:chExt cx="1719024" cy="164160"/>
          </a:xfrm>
        </p:grpSpPr>
        <p:sp>
          <p:nvSpPr>
            <p:cNvPr id="13" name="Freeform 13"/>
            <p:cNvSpPr/>
            <p:nvPr/>
          </p:nvSpPr>
          <p:spPr>
            <a:xfrm>
              <a:off x="0" y="0"/>
              <a:ext cx="1719024" cy="164160"/>
            </a:xfrm>
            <a:custGeom>
              <a:avLst/>
              <a:gdLst/>
              <a:ahLst/>
              <a:cxnLst/>
              <a:rect l="l" t="t" r="r" b="b"/>
              <a:pathLst>
                <a:path w="1719024" h="164160">
                  <a:moveTo>
                    <a:pt x="0" y="0"/>
                  </a:moveTo>
                  <a:lnTo>
                    <a:pt x="1719024" y="0"/>
                  </a:lnTo>
                  <a:lnTo>
                    <a:pt x="1719024" y="164160"/>
                  </a:lnTo>
                  <a:lnTo>
                    <a:pt x="0" y="164160"/>
                  </a:lnTo>
                  <a:close/>
                </a:path>
              </a:pathLst>
            </a:custGeom>
            <a:gradFill rotWithShape="1">
              <a:gsLst>
                <a:gs pos="0">
                  <a:srgbClr val="5470FF">
                    <a:alpha val="100000"/>
                  </a:srgbClr>
                </a:gs>
                <a:gs pos="100000">
                  <a:srgbClr val="1F3291">
                    <a:alpha val="100000"/>
                  </a:srgbClr>
                </a:gs>
              </a:gsLst>
              <a:lin ang="2700000"/>
            </a:gradFill>
          </p:spPr>
        </p:sp>
        <p:sp>
          <p:nvSpPr>
            <p:cNvPr id="14" name="TextBox 14"/>
            <p:cNvSpPr txBox="1"/>
            <p:nvPr/>
          </p:nvSpPr>
          <p:spPr>
            <a:xfrm>
              <a:off x="0" y="-38100"/>
              <a:ext cx="1719024" cy="202260"/>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1039108" y="517674"/>
            <a:ext cx="1263019" cy="197971"/>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Studio Shodwe</a:t>
            </a:r>
          </a:p>
        </p:txBody>
      </p:sp>
      <p:sp>
        <p:nvSpPr>
          <p:cNvPr id="16" name="TextBox 16"/>
          <p:cNvSpPr txBox="1"/>
          <p:nvPr/>
        </p:nvSpPr>
        <p:spPr>
          <a:xfrm>
            <a:off x="15940842" y="517674"/>
            <a:ext cx="978460" cy="197971"/>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Contact</a:t>
            </a:r>
          </a:p>
        </p:txBody>
      </p:sp>
      <p:sp>
        <p:nvSpPr>
          <p:cNvPr id="17" name="TextBox 17"/>
          <p:cNvSpPr txBox="1"/>
          <p:nvPr/>
        </p:nvSpPr>
        <p:spPr>
          <a:xfrm>
            <a:off x="14385046" y="517674"/>
            <a:ext cx="1060497" cy="197971"/>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About Us</a:t>
            </a:r>
          </a:p>
        </p:txBody>
      </p:sp>
      <p:sp>
        <p:nvSpPr>
          <p:cNvPr id="18" name="TextBox 18"/>
          <p:cNvSpPr txBox="1"/>
          <p:nvPr/>
        </p:nvSpPr>
        <p:spPr>
          <a:xfrm>
            <a:off x="13154289" y="517674"/>
            <a:ext cx="735456" cy="197971"/>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Service</a:t>
            </a:r>
          </a:p>
        </p:txBody>
      </p:sp>
      <p:sp>
        <p:nvSpPr>
          <p:cNvPr id="19" name="TextBox 19"/>
          <p:cNvSpPr txBox="1"/>
          <p:nvPr/>
        </p:nvSpPr>
        <p:spPr>
          <a:xfrm>
            <a:off x="11898530" y="517674"/>
            <a:ext cx="809760" cy="197971"/>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Home</a:t>
            </a:r>
          </a:p>
        </p:txBody>
      </p:sp>
      <p:sp>
        <p:nvSpPr>
          <p:cNvPr id="20" name="TextBox 20"/>
          <p:cNvSpPr txBox="1"/>
          <p:nvPr/>
        </p:nvSpPr>
        <p:spPr>
          <a:xfrm>
            <a:off x="17492295" y="9568113"/>
            <a:ext cx="547464" cy="240591"/>
          </a:xfrm>
          <a:prstGeom prst="rect">
            <a:avLst/>
          </a:prstGeom>
        </p:spPr>
        <p:txBody>
          <a:bodyPr lIns="0" tIns="0" rIns="0" bIns="0" rtlCol="0" anchor="t">
            <a:spAutoFit/>
          </a:bodyPr>
          <a:lstStyle/>
          <a:p>
            <a:pPr algn="ctr">
              <a:lnSpc>
                <a:spcPts val="1960"/>
              </a:lnSpc>
              <a:spcBef>
                <a:spcPct val="0"/>
              </a:spcBef>
            </a:pPr>
            <a:r>
              <a:rPr lang="en-US" sz="1400" b="1">
                <a:solidFill>
                  <a:srgbClr val="FFFFFF"/>
                </a:solidFill>
                <a:latin typeface="Open Sans Bold"/>
                <a:ea typeface="Open Sans Bold"/>
                <a:cs typeface="Open Sans Bold"/>
                <a:sym typeface="Open Sans Bold"/>
              </a:rPr>
              <a:t>10</a:t>
            </a:r>
          </a:p>
        </p:txBody>
      </p:sp>
      <p:sp>
        <p:nvSpPr>
          <p:cNvPr id="21" name="TextBox 21"/>
          <p:cNvSpPr txBox="1"/>
          <p:nvPr/>
        </p:nvSpPr>
        <p:spPr>
          <a:xfrm>
            <a:off x="1713769" y="2606541"/>
            <a:ext cx="8359564" cy="2395989"/>
          </a:xfrm>
          <a:prstGeom prst="rect">
            <a:avLst/>
          </a:prstGeom>
        </p:spPr>
        <p:txBody>
          <a:bodyPr lIns="0" tIns="0" rIns="0" bIns="0" rtlCol="0" anchor="t">
            <a:spAutoFit/>
          </a:bodyPr>
          <a:lstStyle/>
          <a:p>
            <a:pPr algn="l">
              <a:lnSpc>
                <a:spcPts val="19690"/>
              </a:lnSpc>
              <a:spcBef>
                <a:spcPct val="0"/>
              </a:spcBef>
            </a:pPr>
            <a:r>
              <a:rPr lang="en-US" sz="14064">
                <a:solidFill>
                  <a:srgbClr val="FFFFFF"/>
                </a:solidFill>
                <a:latin typeface="Bebas Neue Cyrillic"/>
                <a:ea typeface="Bebas Neue Cyrillic"/>
                <a:cs typeface="Bebas Neue Cyrillic"/>
                <a:sym typeface="Bebas Neue Cyrillic"/>
              </a:rPr>
              <a:t>Thank You</a:t>
            </a:r>
          </a:p>
        </p:txBody>
      </p:sp>
      <p:sp>
        <p:nvSpPr>
          <p:cNvPr id="22" name="TextBox 22"/>
          <p:cNvSpPr txBox="1"/>
          <p:nvPr/>
        </p:nvSpPr>
        <p:spPr>
          <a:xfrm>
            <a:off x="1670617" y="4264515"/>
            <a:ext cx="8359564" cy="2395989"/>
          </a:xfrm>
          <a:prstGeom prst="rect">
            <a:avLst/>
          </a:prstGeom>
        </p:spPr>
        <p:txBody>
          <a:bodyPr lIns="0" tIns="0" rIns="0" bIns="0" rtlCol="0" anchor="t">
            <a:spAutoFit/>
          </a:bodyPr>
          <a:lstStyle/>
          <a:p>
            <a:pPr algn="l">
              <a:lnSpc>
                <a:spcPts val="19690"/>
              </a:lnSpc>
              <a:spcBef>
                <a:spcPct val="0"/>
              </a:spcBef>
            </a:pPr>
            <a:r>
              <a:rPr lang="en-US" sz="14064">
                <a:solidFill>
                  <a:srgbClr val="FFFFFF"/>
                </a:solidFill>
                <a:latin typeface="Bebas Neue Cyrillic"/>
                <a:ea typeface="Bebas Neue Cyrillic"/>
                <a:cs typeface="Bebas Neue Cyrillic"/>
                <a:sym typeface="Bebas Neue Cyrillic"/>
              </a:rPr>
              <a:t>For Watching</a:t>
            </a:r>
          </a:p>
        </p:txBody>
      </p:sp>
      <p:sp>
        <p:nvSpPr>
          <p:cNvPr id="23" name="TextBox 23"/>
          <p:cNvSpPr txBox="1"/>
          <p:nvPr/>
        </p:nvSpPr>
        <p:spPr>
          <a:xfrm>
            <a:off x="1713769" y="6955782"/>
            <a:ext cx="6526921" cy="264086"/>
          </a:xfrm>
          <a:prstGeom prst="rect">
            <a:avLst/>
          </a:prstGeom>
        </p:spPr>
        <p:txBody>
          <a:bodyPr lIns="0" tIns="0" rIns="0" bIns="0" rtlCol="0" anchor="t">
            <a:spAutoFit/>
          </a:bodyPr>
          <a:lstStyle/>
          <a:p>
            <a:pPr algn="ctr">
              <a:lnSpc>
                <a:spcPts val="2239"/>
              </a:lnSpc>
              <a:spcBef>
                <a:spcPct val="0"/>
              </a:spcBef>
            </a:pPr>
            <a:r>
              <a:rPr lang="en-US" sz="1599" spc="1011">
                <a:solidFill>
                  <a:srgbClr val="FFFFFF"/>
                </a:solidFill>
                <a:latin typeface="Open Sans"/>
                <a:ea typeface="Open Sans"/>
                <a:cs typeface="Open Sans"/>
                <a:sym typeface="Open Sans"/>
              </a:rPr>
              <a:t>WWW.REALLYGREATSITE.COM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938">
                <a:alpha val="100000"/>
              </a:srgbClr>
            </a:gs>
            <a:gs pos="100000">
              <a:srgbClr val="000935">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17742214" y="7517955"/>
            <a:ext cx="47625" cy="1740345"/>
            <a:chOff x="0" y="0"/>
            <a:chExt cx="12543" cy="458362"/>
          </a:xfrm>
        </p:grpSpPr>
        <p:sp>
          <p:nvSpPr>
            <p:cNvPr id="3" name="Freeform 3"/>
            <p:cNvSpPr/>
            <p:nvPr/>
          </p:nvSpPr>
          <p:spPr>
            <a:xfrm>
              <a:off x="0" y="0"/>
              <a:ext cx="12543" cy="458362"/>
            </a:xfrm>
            <a:custGeom>
              <a:avLst/>
              <a:gdLst/>
              <a:ahLst/>
              <a:cxnLst/>
              <a:rect l="l" t="t" r="r" b="b"/>
              <a:pathLst>
                <a:path w="12543" h="458362">
                  <a:moveTo>
                    <a:pt x="0" y="0"/>
                  </a:moveTo>
                  <a:lnTo>
                    <a:pt x="12543" y="0"/>
                  </a:lnTo>
                  <a:lnTo>
                    <a:pt x="12543" y="458362"/>
                  </a:lnTo>
                  <a:lnTo>
                    <a:pt x="0" y="458362"/>
                  </a:lnTo>
                  <a:close/>
                </a:path>
              </a:pathLst>
            </a:custGeom>
            <a:gradFill rotWithShape="1">
              <a:gsLst>
                <a:gs pos="0">
                  <a:srgbClr val="5470FF">
                    <a:alpha val="100000"/>
                  </a:srgbClr>
                </a:gs>
                <a:gs pos="100000">
                  <a:srgbClr val="1F3291">
                    <a:alpha val="100000"/>
                  </a:srgbClr>
                </a:gs>
              </a:gsLst>
              <a:lin ang="2700000"/>
            </a:gradFill>
          </p:spPr>
        </p:sp>
        <p:sp>
          <p:nvSpPr>
            <p:cNvPr id="4" name="TextBox 4"/>
            <p:cNvSpPr txBox="1"/>
            <p:nvPr/>
          </p:nvSpPr>
          <p:spPr>
            <a:xfrm>
              <a:off x="0" y="-38100"/>
              <a:ext cx="12543" cy="496462"/>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411717" y="402443"/>
            <a:ext cx="454926" cy="447482"/>
          </a:xfrm>
          <a:custGeom>
            <a:avLst/>
            <a:gdLst/>
            <a:ahLst/>
            <a:cxnLst/>
            <a:rect l="l" t="t" r="r" b="b"/>
            <a:pathLst>
              <a:path w="454926" h="447482">
                <a:moveTo>
                  <a:pt x="0" y="0"/>
                </a:moveTo>
                <a:lnTo>
                  <a:pt x="454927" y="0"/>
                </a:lnTo>
                <a:lnTo>
                  <a:pt x="454927" y="447482"/>
                </a:lnTo>
                <a:lnTo>
                  <a:pt x="0" y="44748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6" name="Group 6"/>
          <p:cNvGrpSpPr/>
          <p:nvPr/>
        </p:nvGrpSpPr>
        <p:grpSpPr>
          <a:xfrm>
            <a:off x="17259300" y="0"/>
            <a:ext cx="1028700" cy="1028700"/>
            <a:chOff x="0" y="0"/>
            <a:chExt cx="270933" cy="270933"/>
          </a:xfrm>
        </p:grpSpPr>
        <p:sp>
          <p:nvSpPr>
            <p:cNvPr id="7" name="Freeform 7"/>
            <p:cNvSpPr/>
            <p:nvPr/>
          </p:nvSpPr>
          <p:spPr>
            <a:xfrm>
              <a:off x="0" y="0"/>
              <a:ext cx="270933" cy="270933"/>
            </a:xfrm>
            <a:custGeom>
              <a:avLst/>
              <a:gdLst/>
              <a:ahLst/>
              <a:cxnLst/>
              <a:rect l="l" t="t" r="r" b="b"/>
              <a:pathLst>
                <a:path w="270933" h="270933">
                  <a:moveTo>
                    <a:pt x="0" y="0"/>
                  </a:moveTo>
                  <a:lnTo>
                    <a:pt x="270933" y="0"/>
                  </a:lnTo>
                  <a:lnTo>
                    <a:pt x="270933" y="270933"/>
                  </a:lnTo>
                  <a:lnTo>
                    <a:pt x="0" y="270933"/>
                  </a:lnTo>
                  <a:close/>
                </a:path>
              </a:pathLst>
            </a:custGeom>
            <a:gradFill rotWithShape="1">
              <a:gsLst>
                <a:gs pos="0">
                  <a:srgbClr val="5470FF">
                    <a:alpha val="100000"/>
                  </a:srgbClr>
                </a:gs>
                <a:gs pos="100000">
                  <a:srgbClr val="1F3291">
                    <a:alpha val="100000"/>
                  </a:srgbClr>
                </a:gs>
              </a:gsLst>
              <a:lin ang="2700000"/>
            </a:gradFill>
          </p:spPr>
        </p:sp>
        <p:sp>
          <p:nvSpPr>
            <p:cNvPr id="8" name="TextBox 8"/>
            <p:cNvSpPr txBox="1"/>
            <p:nvPr/>
          </p:nvSpPr>
          <p:spPr>
            <a:xfrm>
              <a:off x="0" y="-38100"/>
              <a:ext cx="270933" cy="309033"/>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39108" y="517674"/>
            <a:ext cx="1263019" cy="197971"/>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Studio Shodwe</a:t>
            </a:r>
          </a:p>
        </p:txBody>
      </p:sp>
      <p:sp>
        <p:nvSpPr>
          <p:cNvPr id="10" name="TextBox 10"/>
          <p:cNvSpPr txBox="1"/>
          <p:nvPr/>
        </p:nvSpPr>
        <p:spPr>
          <a:xfrm>
            <a:off x="15940842" y="517674"/>
            <a:ext cx="978460" cy="197971"/>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Contact</a:t>
            </a:r>
          </a:p>
        </p:txBody>
      </p:sp>
      <p:sp>
        <p:nvSpPr>
          <p:cNvPr id="11" name="TextBox 11"/>
          <p:cNvSpPr txBox="1"/>
          <p:nvPr/>
        </p:nvSpPr>
        <p:spPr>
          <a:xfrm>
            <a:off x="14385046" y="517674"/>
            <a:ext cx="1060497" cy="197971"/>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About Us</a:t>
            </a:r>
          </a:p>
        </p:txBody>
      </p:sp>
      <p:sp>
        <p:nvSpPr>
          <p:cNvPr id="12" name="TextBox 12"/>
          <p:cNvSpPr txBox="1"/>
          <p:nvPr/>
        </p:nvSpPr>
        <p:spPr>
          <a:xfrm>
            <a:off x="13154289" y="517674"/>
            <a:ext cx="735456" cy="197971"/>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Service</a:t>
            </a:r>
          </a:p>
        </p:txBody>
      </p:sp>
      <p:sp>
        <p:nvSpPr>
          <p:cNvPr id="13" name="TextBox 13"/>
          <p:cNvSpPr txBox="1"/>
          <p:nvPr/>
        </p:nvSpPr>
        <p:spPr>
          <a:xfrm>
            <a:off x="11898530" y="517674"/>
            <a:ext cx="809760" cy="197971"/>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Home</a:t>
            </a:r>
          </a:p>
        </p:txBody>
      </p:sp>
      <p:sp>
        <p:nvSpPr>
          <p:cNvPr id="14" name="TextBox 14"/>
          <p:cNvSpPr txBox="1"/>
          <p:nvPr/>
        </p:nvSpPr>
        <p:spPr>
          <a:xfrm>
            <a:off x="17492295" y="9568113"/>
            <a:ext cx="547464" cy="240591"/>
          </a:xfrm>
          <a:prstGeom prst="rect">
            <a:avLst/>
          </a:prstGeom>
        </p:spPr>
        <p:txBody>
          <a:bodyPr lIns="0" tIns="0" rIns="0" bIns="0" rtlCol="0" anchor="t">
            <a:spAutoFit/>
          </a:bodyPr>
          <a:lstStyle/>
          <a:p>
            <a:pPr algn="ctr">
              <a:lnSpc>
                <a:spcPts val="1960"/>
              </a:lnSpc>
              <a:spcBef>
                <a:spcPct val="0"/>
              </a:spcBef>
            </a:pPr>
            <a:r>
              <a:rPr lang="en-US" sz="1400" b="1">
                <a:solidFill>
                  <a:srgbClr val="FFFFFF"/>
                </a:solidFill>
                <a:latin typeface="Open Sans Bold"/>
                <a:ea typeface="Open Sans Bold"/>
                <a:cs typeface="Open Sans Bold"/>
                <a:sym typeface="Open Sans Bold"/>
              </a:rPr>
              <a:t>02</a:t>
            </a:r>
          </a:p>
        </p:txBody>
      </p:sp>
      <p:grpSp>
        <p:nvGrpSpPr>
          <p:cNvPr id="15" name="Group 15"/>
          <p:cNvGrpSpPr/>
          <p:nvPr/>
        </p:nvGrpSpPr>
        <p:grpSpPr>
          <a:xfrm>
            <a:off x="0" y="1799773"/>
            <a:ext cx="7634687" cy="6687454"/>
            <a:chOff x="0" y="0"/>
            <a:chExt cx="10179583" cy="8916606"/>
          </a:xfrm>
        </p:grpSpPr>
        <p:pic>
          <p:nvPicPr>
            <p:cNvPr id="16" name="Picture 16"/>
            <p:cNvPicPr>
              <a:picLocks noChangeAspect="1"/>
            </p:cNvPicPr>
            <p:nvPr/>
          </p:nvPicPr>
          <p:blipFill>
            <a:blip r:embed="rId4"/>
            <a:srcRect l="20859" r="3031"/>
            <a:stretch>
              <a:fillRect/>
            </a:stretch>
          </p:blipFill>
          <p:spPr>
            <a:xfrm flipH="1">
              <a:off x="0" y="0"/>
              <a:ext cx="10179583" cy="8916606"/>
            </a:xfrm>
            <a:prstGeom prst="rect">
              <a:avLst/>
            </a:prstGeom>
          </p:spPr>
        </p:pic>
      </p:grpSp>
      <p:grpSp>
        <p:nvGrpSpPr>
          <p:cNvPr id="17" name="Group 17"/>
          <p:cNvGrpSpPr/>
          <p:nvPr/>
        </p:nvGrpSpPr>
        <p:grpSpPr>
          <a:xfrm>
            <a:off x="6125374" y="3578430"/>
            <a:ext cx="3018626" cy="3130140"/>
            <a:chOff x="0" y="0"/>
            <a:chExt cx="425492" cy="441210"/>
          </a:xfrm>
        </p:grpSpPr>
        <p:sp>
          <p:nvSpPr>
            <p:cNvPr id="18" name="Freeform 18"/>
            <p:cNvSpPr/>
            <p:nvPr/>
          </p:nvSpPr>
          <p:spPr>
            <a:xfrm>
              <a:off x="0" y="0"/>
              <a:ext cx="425492" cy="441210"/>
            </a:xfrm>
            <a:custGeom>
              <a:avLst/>
              <a:gdLst/>
              <a:ahLst/>
              <a:cxnLst/>
              <a:rect l="l" t="t" r="r" b="b"/>
              <a:pathLst>
                <a:path w="425492" h="441210">
                  <a:moveTo>
                    <a:pt x="0" y="0"/>
                  </a:moveTo>
                  <a:lnTo>
                    <a:pt x="425492" y="0"/>
                  </a:lnTo>
                  <a:lnTo>
                    <a:pt x="425492" y="441210"/>
                  </a:lnTo>
                  <a:lnTo>
                    <a:pt x="0" y="441210"/>
                  </a:lnTo>
                  <a:close/>
                </a:path>
              </a:pathLst>
            </a:custGeom>
            <a:gradFill rotWithShape="1">
              <a:gsLst>
                <a:gs pos="0">
                  <a:srgbClr val="5470FF">
                    <a:alpha val="100000"/>
                  </a:srgbClr>
                </a:gs>
                <a:gs pos="100000">
                  <a:srgbClr val="1F3291">
                    <a:alpha val="100000"/>
                  </a:srgbClr>
                </a:gs>
              </a:gsLst>
              <a:lin ang="2700000"/>
            </a:gradFill>
          </p:spPr>
        </p:sp>
        <p:sp>
          <p:nvSpPr>
            <p:cNvPr id="19" name="TextBox 19"/>
            <p:cNvSpPr txBox="1"/>
            <p:nvPr/>
          </p:nvSpPr>
          <p:spPr>
            <a:xfrm>
              <a:off x="0" y="-38100"/>
              <a:ext cx="425492" cy="479310"/>
            </a:xfrm>
            <a:prstGeom prst="rect">
              <a:avLst/>
            </a:prstGeom>
          </p:spPr>
          <p:txBody>
            <a:bodyPr lIns="50800" tIns="50800" rIns="50800" bIns="50800" rtlCol="0" anchor="ctr"/>
            <a:lstStyle/>
            <a:p>
              <a:pPr algn="ctr">
                <a:lnSpc>
                  <a:spcPts val="2659"/>
                </a:lnSpc>
                <a:spcBef>
                  <a:spcPct val="0"/>
                </a:spcBef>
              </a:pPr>
              <a:endParaRPr/>
            </a:p>
          </p:txBody>
        </p:sp>
      </p:grpSp>
      <p:pic>
        <p:nvPicPr>
          <p:cNvPr id="20" name="Picture 20"/>
          <p:cNvPicPr>
            <a:picLocks noChangeAspect="1"/>
          </p:cNvPicPr>
          <p:nvPr/>
        </p:nvPicPr>
        <p:blipFill>
          <a:blip r:embed="rId5"/>
          <a:stretch>
            <a:fillRect/>
          </a:stretch>
        </p:blipFill>
        <p:spPr>
          <a:xfrm>
            <a:off x="6327703" y="3836516"/>
            <a:ext cx="2613967" cy="2613967"/>
          </a:xfrm>
          <a:prstGeom prst="rect">
            <a:avLst/>
          </a:prstGeom>
        </p:spPr>
      </p:pic>
      <p:sp>
        <p:nvSpPr>
          <p:cNvPr id="21" name="TextBox 21"/>
          <p:cNvSpPr txBox="1"/>
          <p:nvPr/>
        </p:nvSpPr>
        <p:spPr>
          <a:xfrm>
            <a:off x="10833481" y="2437921"/>
            <a:ext cx="4392426" cy="2883418"/>
          </a:xfrm>
          <a:prstGeom prst="rect">
            <a:avLst/>
          </a:prstGeom>
        </p:spPr>
        <p:txBody>
          <a:bodyPr lIns="0" tIns="0" rIns="0" bIns="0" rtlCol="0" anchor="t">
            <a:spAutoFit/>
          </a:bodyPr>
          <a:lstStyle/>
          <a:p>
            <a:pPr>
              <a:lnSpc>
                <a:spcPts val="7463"/>
              </a:lnSpc>
            </a:pPr>
            <a:r>
              <a:rPr lang="ru-RU" sz="7389" dirty="0" err="1">
                <a:solidFill>
                  <a:srgbClr val="FFFFFF"/>
                </a:solidFill>
                <a:latin typeface="Bebas Neue Cyrillic"/>
                <a:ea typeface="Bebas Neue Cyrillic"/>
                <a:cs typeface="Bebas Neue Cyrillic"/>
                <a:sym typeface="Bebas Neue Cyrillic"/>
              </a:rPr>
              <a:t>Жасанды</a:t>
            </a:r>
            <a:r>
              <a:rPr lang="ru-RU" sz="7389" dirty="0">
                <a:solidFill>
                  <a:srgbClr val="FFFFFF"/>
                </a:solidFill>
                <a:latin typeface="Bebas Neue Cyrillic"/>
                <a:ea typeface="Bebas Neue Cyrillic"/>
                <a:cs typeface="Bebas Neue Cyrillic"/>
                <a:sym typeface="Bebas Neue Cyrillic"/>
              </a:rPr>
              <a:t> интеллект </a:t>
            </a:r>
            <a:r>
              <a:rPr lang="ru-RU" sz="7389" dirty="0" err="1" smtClean="0">
                <a:solidFill>
                  <a:srgbClr val="FFFFFF"/>
                </a:solidFill>
                <a:latin typeface="Bebas Neue Cyrillic"/>
                <a:ea typeface="Bebas Neue Cyrillic"/>
                <a:cs typeface="Bebas Neue Cyrillic"/>
                <a:sym typeface="Bebas Neue Cyrillic"/>
              </a:rPr>
              <a:t>туралы</a:t>
            </a:r>
            <a:endParaRPr lang="en-US" sz="7389" dirty="0">
              <a:solidFill>
                <a:srgbClr val="FFFFFF"/>
              </a:solidFill>
              <a:latin typeface="Bebas Neue Cyrillic"/>
              <a:ea typeface="Bebas Neue Cyrillic"/>
              <a:cs typeface="Bebas Neue Cyrillic"/>
              <a:sym typeface="Bebas Neue Cyrillic"/>
            </a:endParaRPr>
          </a:p>
        </p:txBody>
      </p:sp>
      <p:grpSp>
        <p:nvGrpSpPr>
          <p:cNvPr id="22" name="Group 22"/>
          <p:cNvGrpSpPr/>
          <p:nvPr/>
        </p:nvGrpSpPr>
        <p:grpSpPr>
          <a:xfrm>
            <a:off x="10833481" y="5587567"/>
            <a:ext cx="2931669" cy="48938"/>
            <a:chOff x="0" y="0"/>
            <a:chExt cx="772127" cy="12889"/>
          </a:xfrm>
        </p:grpSpPr>
        <p:sp>
          <p:nvSpPr>
            <p:cNvPr id="23" name="Freeform 23"/>
            <p:cNvSpPr/>
            <p:nvPr/>
          </p:nvSpPr>
          <p:spPr>
            <a:xfrm>
              <a:off x="0" y="0"/>
              <a:ext cx="772127" cy="12889"/>
            </a:xfrm>
            <a:custGeom>
              <a:avLst/>
              <a:gdLst/>
              <a:ahLst/>
              <a:cxnLst/>
              <a:rect l="l" t="t" r="r" b="b"/>
              <a:pathLst>
                <a:path w="772127" h="12889">
                  <a:moveTo>
                    <a:pt x="0" y="0"/>
                  </a:moveTo>
                  <a:lnTo>
                    <a:pt x="772127" y="0"/>
                  </a:lnTo>
                  <a:lnTo>
                    <a:pt x="772127" y="12889"/>
                  </a:lnTo>
                  <a:lnTo>
                    <a:pt x="0" y="12889"/>
                  </a:lnTo>
                  <a:close/>
                </a:path>
              </a:pathLst>
            </a:custGeom>
            <a:gradFill rotWithShape="1">
              <a:gsLst>
                <a:gs pos="0">
                  <a:srgbClr val="5470FF">
                    <a:alpha val="100000"/>
                  </a:srgbClr>
                </a:gs>
                <a:gs pos="100000">
                  <a:srgbClr val="1F3291">
                    <a:alpha val="100000"/>
                  </a:srgbClr>
                </a:gs>
              </a:gsLst>
              <a:lin ang="2700000"/>
            </a:gradFill>
          </p:spPr>
        </p:sp>
        <p:sp>
          <p:nvSpPr>
            <p:cNvPr id="24" name="TextBox 24"/>
            <p:cNvSpPr txBox="1"/>
            <p:nvPr/>
          </p:nvSpPr>
          <p:spPr>
            <a:xfrm>
              <a:off x="0" y="-38100"/>
              <a:ext cx="772127" cy="50989"/>
            </a:xfrm>
            <a:prstGeom prst="rect">
              <a:avLst/>
            </a:prstGeom>
          </p:spPr>
          <p:txBody>
            <a:bodyPr lIns="50800" tIns="50800" rIns="50800" bIns="50800" rtlCol="0" anchor="ctr"/>
            <a:lstStyle/>
            <a:p>
              <a:pPr algn="ctr">
                <a:lnSpc>
                  <a:spcPts val="2659"/>
                </a:lnSpc>
              </a:pPr>
              <a:endParaRPr/>
            </a:p>
          </p:txBody>
        </p:sp>
      </p:grpSp>
      <p:sp>
        <p:nvSpPr>
          <p:cNvPr id="25" name="TextBox 25"/>
          <p:cNvSpPr txBox="1"/>
          <p:nvPr/>
        </p:nvSpPr>
        <p:spPr>
          <a:xfrm>
            <a:off x="10833481" y="6727927"/>
            <a:ext cx="5219253" cy="857286"/>
          </a:xfrm>
          <a:prstGeom prst="rect">
            <a:avLst/>
          </a:prstGeom>
        </p:spPr>
        <p:txBody>
          <a:bodyPr lIns="0" tIns="0" rIns="0" bIns="0" rtlCol="0" anchor="t">
            <a:spAutoFit/>
          </a:bodyPr>
          <a:lstStyle/>
          <a:p>
            <a:pPr algn="just">
              <a:lnSpc>
                <a:spcPts val="1680"/>
              </a:lnSpc>
              <a:spcBef>
                <a:spcPct val="0"/>
              </a:spcBef>
            </a:pPr>
            <a:r>
              <a:rPr lang="ru-RU" sz="1200" dirty="0" err="1">
                <a:solidFill>
                  <a:srgbClr val="FFFFFF"/>
                </a:solidFill>
                <a:latin typeface="Open Sans"/>
                <a:ea typeface="Open Sans"/>
                <a:cs typeface="Open Sans"/>
                <a:sym typeface="Open Sans"/>
              </a:rPr>
              <a:t>Жасанды</a:t>
            </a:r>
            <a:r>
              <a:rPr lang="ru-RU" sz="1200" dirty="0">
                <a:solidFill>
                  <a:srgbClr val="FFFFFF"/>
                </a:solidFill>
                <a:latin typeface="Open Sans"/>
                <a:ea typeface="Open Sans"/>
                <a:cs typeface="Open Sans"/>
                <a:sym typeface="Open Sans"/>
              </a:rPr>
              <a:t> интеллект (ЖИ) – </a:t>
            </a:r>
            <a:r>
              <a:rPr lang="ru-RU" sz="1200" dirty="0" err="1">
                <a:solidFill>
                  <a:srgbClr val="FFFFFF"/>
                </a:solidFill>
                <a:latin typeface="Open Sans"/>
                <a:ea typeface="Open Sans"/>
                <a:cs typeface="Open Sans"/>
                <a:sym typeface="Open Sans"/>
              </a:rPr>
              <a:t>бұл</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компьютерлік</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жүйелердің</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адам</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интеллектісіне</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тән</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тапсырмаларды</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орындау</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қабілеті</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Мұндай</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тапсырмаларға</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шешім</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қабылдау</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үлгілерді</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тану</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тілдерді</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түсіну</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және</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өздігінен</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үйрену</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жатады</a:t>
            </a:r>
            <a:r>
              <a:rPr lang="ru-RU" sz="1200" dirty="0">
                <a:solidFill>
                  <a:srgbClr val="FFFFFF"/>
                </a:solidFill>
                <a:latin typeface="Open Sans"/>
                <a:ea typeface="Open Sans"/>
                <a:cs typeface="Open Sans"/>
                <a:sym typeface="Open Sans"/>
              </a:rPr>
              <a:t>.</a:t>
            </a:r>
            <a:endParaRPr lang="en-US" sz="1200" dirty="0">
              <a:solidFill>
                <a:srgbClr val="FFFFFF"/>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938">
                <a:alpha val="100000"/>
              </a:srgbClr>
            </a:gs>
            <a:gs pos="100000">
              <a:srgbClr val="000935">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17742214" y="7517955"/>
            <a:ext cx="47625" cy="1740345"/>
            <a:chOff x="0" y="0"/>
            <a:chExt cx="12543" cy="458362"/>
          </a:xfrm>
        </p:grpSpPr>
        <p:sp>
          <p:nvSpPr>
            <p:cNvPr id="3" name="Freeform 3"/>
            <p:cNvSpPr/>
            <p:nvPr/>
          </p:nvSpPr>
          <p:spPr>
            <a:xfrm>
              <a:off x="0" y="0"/>
              <a:ext cx="12543" cy="458362"/>
            </a:xfrm>
            <a:custGeom>
              <a:avLst/>
              <a:gdLst/>
              <a:ahLst/>
              <a:cxnLst/>
              <a:rect l="l" t="t" r="r" b="b"/>
              <a:pathLst>
                <a:path w="12543" h="458362">
                  <a:moveTo>
                    <a:pt x="0" y="0"/>
                  </a:moveTo>
                  <a:lnTo>
                    <a:pt x="12543" y="0"/>
                  </a:lnTo>
                  <a:lnTo>
                    <a:pt x="12543" y="458362"/>
                  </a:lnTo>
                  <a:lnTo>
                    <a:pt x="0" y="458362"/>
                  </a:lnTo>
                  <a:close/>
                </a:path>
              </a:pathLst>
            </a:custGeom>
            <a:gradFill rotWithShape="1">
              <a:gsLst>
                <a:gs pos="0">
                  <a:srgbClr val="5470FF">
                    <a:alpha val="100000"/>
                  </a:srgbClr>
                </a:gs>
                <a:gs pos="100000">
                  <a:srgbClr val="1F3291">
                    <a:alpha val="100000"/>
                  </a:srgbClr>
                </a:gs>
              </a:gsLst>
              <a:lin ang="2700000"/>
            </a:gradFill>
          </p:spPr>
        </p:sp>
        <p:sp>
          <p:nvSpPr>
            <p:cNvPr id="4" name="TextBox 4"/>
            <p:cNvSpPr txBox="1"/>
            <p:nvPr/>
          </p:nvSpPr>
          <p:spPr>
            <a:xfrm>
              <a:off x="0" y="-38100"/>
              <a:ext cx="12543" cy="496462"/>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411717" y="402443"/>
            <a:ext cx="454926" cy="447482"/>
          </a:xfrm>
          <a:custGeom>
            <a:avLst/>
            <a:gdLst/>
            <a:ahLst/>
            <a:cxnLst/>
            <a:rect l="l" t="t" r="r" b="b"/>
            <a:pathLst>
              <a:path w="454926" h="447482">
                <a:moveTo>
                  <a:pt x="0" y="0"/>
                </a:moveTo>
                <a:lnTo>
                  <a:pt x="454927" y="0"/>
                </a:lnTo>
                <a:lnTo>
                  <a:pt x="454927" y="447482"/>
                </a:lnTo>
                <a:lnTo>
                  <a:pt x="0" y="44748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6" name="Group 6"/>
          <p:cNvGrpSpPr/>
          <p:nvPr/>
        </p:nvGrpSpPr>
        <p:grpSpPr>
          <a:xfrm>
            <a:off x="17259300" y="0"/>
            <a:ext cx="1028700" cy="1028700"/>
            <a:chOff x="0" y="0"/>
            <a:chExt cx="270933" cy="270933"/>
          </a:xfrm>
        </p:grpSpPr>
        <p:sp>
          <p:nvSpPr>
            <p:cNvPr id="7" name="Freeform 7"/>
            <p:cNvSpPr/>
            <p:nvPr/>
          </p:nvSpPr>
          <p:spPr>
            <a:xfrm>
              <a:off x="0" y="0"/>
              <a:ext cx="270933" cy="270933"/>
            </a:xfrm>
            <a:custGeom>
              <a:avLst/>
              <a:gdLst/>
              <a:ahLst/>
              <a:cxnLst/>
              <a:rect l="l" t="t" r="r" b="b"/>
              <a:pathLst>
                <a:path w="270933" h="270933">
                  <a:moveTo>
                    <a:pt x="0" y="0"/>
                  </a:moveTo>
                  <a:lnTo>
                    <a:pt x="270933" y="0"/>
                  </a:lnTo>
                  <a:lnTo>
                    <a:pt x="270933" y="270933"/>
                  </a:lnTo>
                  <a:lnTo>
                    <a:pt x="0" y="270933"/>
                  </a:lnTo>
                  <a:close/>
                </a:path>
              </a:pathLst>
            </a:custGeom>
            <a:gradFill rotWithShape="1">
              <a:gsLst>
                <a:gs pos="0">
                  <a:srgbClr val="5470FF">
                    <a:alpha val="100000"/>
                  </a:srgbClr>
                </a:gs>
                <a:gs pos="100000">
                  <a:srgbClr val="1F3291">
                    <a:alpha val="100000"/>
                  </a:srgbClr>
                </a:gs>
              </a:gsLst>
              <a:lin ang="2700000"/>
            </a:gradFill>
          </p:spPr>
        </p:sp>
        <p:sp>
          <p:nvSpPr>
            <p:cNvPr id="8" name="TextBox 8"/>
            <p:cNvSpPr txBox="1"/>
            <p:nvPr/>
          </p:nvSpPr>
          <p:spPr>
            <a:xfrm>
              <a:off x="0" y="-38100"/>
              <a:ext cx="270933" cy="309033"/>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1898530" y="1028700"/>
            <a:ext cx="5360770" cy="9258300"/>
            <a:chOff x="0" y="0"/>
            <a:chExt cx="7147693" cy="12344400"/>
          </a:xfrm>
        </p:grpSpPr>
        <p:pic>
          <p:nvPicPr>
            <p:cNvPr id="10" name="Picture 10"/>
            <p:cNvPicPr>
              <a:picLocks noChangeAspect="1"/>
            </p:cNvPicPr>
            <p:nvPr/>
          </p:nvPicPr>
          <p:blipFill>
            <a:blip r:embed="rId4"/>
            <a:srcRect l="10379" r="2712"/>
            <a:stretch>
              <a:fillRect/>
            </a:stretch>
          </p:blipFill>
          <p:spPr>
            <a:xfrm>
              <a:off x="0" y="0"/>
              <a:ext cx="7147693" cy="12344400"/>
            </a:xfrm>
            <a:prstGeom prst="rect">
              <a:avLst/>
            </a:prstGeom>
          </p:spPr>
        </p:pic>
      </p:grpSp>
      <p:sp>
        <p:nvSpPr>
          <p:cNvPr id="11" name="TextBox 11"/>
          <p:cNvSpPr txBox="1"/>
          <p:nvPr/>
        </p:nvSpPr>
        <p:spPr>
          <a:xfrm>
            <a:off x="1039108" y="517674"/>
            <a:ext cx="1263019" cy="197971"/>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Studio Shodwe</a:t>
            </a:r>
          </a:p>
        </p:txBody>
      </p:sp>
      <p:sp>
        <p:nvSpPr>
          <p:cNvPr id="12" name="TextBox 12"/>
          <p:cNvSpPr txBox="1"/>
          <p:nvPr/>
        </p:nvSpPr>
        <p:spPr>
          <a:xfrm>
            <a:off x="15940842" y="517674"/>
            <a:ext cx="978460" cy="197971"/>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Contact</a:t>
            </a:r>
          </a:p>
        </p:txBody>
      </p:sp>
      <p:sp>
        <p:nvSpPr>
          <p:cNvPr id="13" name="TextBox 13"/>
          <p:cNvSpPr txBox="1"/>
          <p:nvPr/>
        </p:nvSpPr>
        <p:spPr>
          <a:xfrm>
            <a:off x="14385046" y="517674"/>
            <a:ext cx="1060497" cy="197971"/>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About Us</a:t>
            </a:r>
          </a:p>
        </p:txBody>
      </p:sp>
      <p:sp>
        <p:nvSpPr>
          <p:cNvPr id="14" name="TextBox 14"/>
          <p:cNvSpPr txBox="1"/>
          <p:nvPr/>
        </p:nvSpPr>
        <p:spPr>
          <a:xfrm>
            <a:off x="13154289" y="517674"/>
            <a:ext cx="735456" cy="197971"/>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Service</a:t>
            </a:r>
          </a:p>
        </p:txBody>
      </p:sp>
      <p:sp>
        <p:nvSpPr>
          <p:cNvPr id="15" name="TextBox 15"/>
          <p:cNvSpPr txBox="1"/>
          <p:nvPr/>
        </p:nvSpPr>
        <p:spPr>
          <a:xfrm>
            <a:off x="11898530" y="517674"/>
            <a:ext cx="809760" cy="197971"/>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Home</a:t>
            </a:r>
          </a:p>
        </p:txBody>
      </p:sp>
      <p:sp>
        <p:nvSpPr>
          <p:cNvPr id="16" name="TextBox 16"/>
          <p:cNvSpPr txBox="1"/>
          <p:nvPr/>
        </p:nvSpPr>
        <p:spPr>
          <a:xfrm>
            <a:off x="17492295" y="9568113"/>
            <a:ext cx="547464" cy="240591"/>
          </a:xfrm>
          <a:prstGeom prst="rect">
            <a:avLst/>
          </a:prstGeom>
        </p:spPr>
        <p:txBody>
          <a:bodyPr lIns="0" tIns="0" rIns="0" bIns="0" rtlCol="0" anchor="t">
            <a:spAutoFit/>
          </a:bodyPr>
          <a:lstStyle/>
          <a:p>
            <a:pPr algn="ctr">
              <a:lnSpc>
                <a:spcPts val="1960"/>
              </a:lnSpc>
              <a:spcBef>
                <a:spcPct val="0"/>
              </a:spcBef>
            </a:pPr>
            <a:r>
              <a:rPr lang="en-US" sz="1400" b="1">
                <a:solidFill>
                  <a:srgbClr val="FFFFFF"/>
                </a:solidFill>
                <a:latin typeface="Open Sans Bold"/>
                <a:ea typeface="Open Sans Bold"/>
                <a:cs typeface="Open Sans Bold"/>
                <a:sym typeface="Open Sans Bold"/>
              </a:rPr>
              <a:t>03</a:t>
            </a:r>
          </a:p>
        </p:txBody>
      </p:sp>
      <p:sp>
        <p:nvSpPr>
          <p:cNvPr id="17" name="TextBox 17"/>
          <p:cNvSpPr txBox="1"/>
          <p:nvPr/>
        </p:nvSpPr>
        <p:spPr>
          <a:xfrm>
            <a:off x="1940888" y="2234027"/>
            <a:ext cx="6537699" cy="997468"/>
          </a:xfrm>
          <a:prstGeom prst="rect">
            <a:avLst/>
          </a:prstGeom>
        </p:spPr>
        <p:txBody>
          <a:bodyPr lIns="0" tIns="0" rIns="0" bIns="0" rtlCol="0" anchor="t">
            <a:spAutoFit/>
          </a:bodyPr>
          <a:lstStyle/>
          <a:p>
            <a:pPr>
              <a:lnSpc>
                <a:spcPts val="7463"/>
              </a:lnSpc>
            </a:pPr>
            <a:r>
              <a:rPr lang="ru-RU" sz="7389" dirty="0">
                <a:solidFill>
                  <a:srgbClr val="FFFFFF"/>
                </a:solidFill>
                <a:latin typeface="Bebas Neue Cyrillic"/>
                <a:ea typeface="Bebas Neue Cyrillic"/>
                <a:cs typeface="Bebas Neue Cyrillic"/>
                <a:sym typeface="Bebas Neue Cyrillic"/>
              </a:rPr>
              <a:t>Технология </a:t>
            </a:r>
            <a:r>
              <a:rPr lang="ru-RU" sz="7389" dirty="0" err="1">
                <a:solidFill>
                  <a:srgbClr val="FFFFFF"/>
                </a:solidFill>
                <a:latin typeface="Bebas Neue Cyrillic"/>
                <a:ea typeface="Bebas Neue Cyrillic"/>
                <a:cs typeface="Bebas Neue Cyrillic"/>
                <a:sym typeface="Bebas Neue Cyrillic"/>
              </a:rPr>
              <a:t>туралы</a:t>
            </a:r>
            <a:endParaRPr lang="en-US" sz="7389" dirty="0">
              <a:solidFill>
                <a:srgbClr val="FFFFFF"/>
              </a:solidFill>
              <a:latin typeface="Bebas Neue Cyrillic"/>
              <a:ea typeface="Bebas Neue Cyrillic"/>
              <a:cs typeface="Bebas Neue Cyrillic"/>
              <a:sym typeface="Bebas Neue Cyrillic"/>
            </a:endParaRPr>
          </a:p>
        </p:txBody>
      </p:sp>
      <p:grpSp>
        <p:nvGrpSpPr>
          <p:cNvPr id="18" name="Group 18"/>
          <p:cNvGrpSpPr/>
          <p:nvPr/>
        </p:nvGrpSpPr>
        <p:grpSpPr>
          <a:xfrm>
            <a:off x="1940888" y="3383895"/>
            <a:ext cx="2931669" cy="48938"/>
            <a:chOff x="0" y="0"/>
            <a:chExt cx="772127" cy="12889"/>
          </a:xfrm>
        </p:grpSpPr>
        <p:sp>
          <p:nvSpPr>
            <p:cNvPr id="19" name="Freeform 19"/>
            <p:cNvSpPr/>
            <p:nvPr/>
          </p:nvSpPr>
          <p:spPr>
            <a:xfrm>
              <a:off x="0" y="0"/>
              <a:ext cx="772127" cy="12889"/>
            </a:xfrm>
            <a:custGeom>
              <a:avLst/>
              <a:gdLst/>
              <a:ahLst/>
              <a:cxnLst/>
              <a:rect l="l" t="t" r="r" b="b"/>
              <a:pathLst>
                <a:path w="772127" h="12889">
                  <a:moveTo>
                    <a:pt x="0" y="0"/>
                  </a:moveTo>
                  <a:lnTo>
                    <a:pt x="772127" y="0"/>
                  </a:lnTo>
                  <a:lnTo>
                    <a:pt x="772127" y="12889"/>
                  </a:lnTo>
                  <a:lnTo>
                    <a:pt x="0" y="12889"/>
                  </a:lnTo>
                  <a:close/>
                </a:path>
              </a:pathLst>
            </a:custGeom>
            <a:gradFill rotWithShape="1">
              <a:gsLst>
                <a:gs pos="0">
                  <a:srgbClr val="5470FF">
                    <a:alpha val="100000"/>
                  </a:srgbClr>
                </a:gs>
                <a:gs pos="100000">
                  <a:srgbClr val="1F3291">
                    <a:alpha val="100000"/>
                  </a:srgbClr>
                </a:gs>
              </a:gsLst>
              <a:lin ang="2700000"/>
            </a:gradFill>
          </p:spPr>
        </p:sp>
        <p:sp>
          <p:nvSpPr>
            <p:cNvPr id="20" name="TextBox 20"/>
            <p:cNvSpPr txBox="1"/>
            <p:nvPr/>
          </p:nvSpPr>
          <p:spPr>
            <a:xfrm>
              <a:off x="0" y="-38100"/>
              <a:ext cx="772127" cy="50989"/>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940888" y="4702376"/>
            <a:ext cx="807124" cy="807124"/>
            <a:chOff x="0" y="0"/>
            <a:chExt cx="812800" cy="812800"/>
          </a:xfrm>
        </p:grpSpPr>
        <p:sp>
          <p:nvSpPr>
            <p:cNvPr id="22" name="Freeform 22"/>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gradFill rotWithShape="1">
              <a:gsLst>
                <a:gs pos="0">
                  <a:srgbClr val="5470FF">
                    <a:alpha val="100000"/>
                  </a:srgbClr>
                </a:gs>
                <a:gs pos="100000">
                  <a:srgbClr val="1F3291">
                    <a:alpha val="100000"/>
                  </a:srgbClr>
                </a:gs>
              </a:gsLst>
              <a:lin ang="2700000"/>
            </a:gradFill>
          </p:spPr>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4" name="TextBox 24"/>
          <p:cNvSpPr txBox="1"/>
          <p:nvPr/>
        </p:nvSpPr>
        <p:spPr>
          <a:xfrm>
            <a:off x="2068385" y="4901119"/>
            <a:ext cx="552131" cy="371537"/>
          </a:xfrm>
          <a:prstGeom prst="rect">
            <a:avLst/>
          </a:prstGeom>
        </p:spPr>
        <p:txBody>
          <a:bodyPr lIns="0" tIns="0" rIns="0" bIns="0" rtlCol="0" anchor="t">
            <a:spAutoFit/>
          </a:bodyPr>
          <a:lstStyle/>
          <a:p>
            <a:pPr algn="ctr">
              <a:lnSpc>
                <a:spcPts val="3096"/>
              </a:lnSpc>
              <a:spcBef>
                <a:spcPct val="0"/>
              </a:spcBef>
            </a:pPr>
            <a:r>
              <a:rPr lang="en-US" sz="2212" b="1">
                <a:solidFill>
                  <a:srgbClr val="FFFFFF"/>
                </a:solidFill>
                <a:latin typeface="Open Sans Bold"/>
                <a:ea typeface="Open Sans Bold"/>
                <a:cs typeface="Open Sans Bold"/>
                <a:sym typeface="Open Sans Bold"/>
              </a:rPr>
              <a:t>01</a:t>
            </a:r>
          </a:p>
        </p:txBody>
      </p:sp>
      <p:sp>
        <p:nvSpPr>
          <p:cNvPr id="25" name="TextBox 25"/>
          <p:cNvSpPr txBox="1"/>
          <p:nvPr/>
        </p:nvSpPr>
        <p:spPr>
          <a:xfrm>
            <a:off x="3151736" y="4683326"/>
            <a:ext cx="2593176" cy="872034"/>
          </a:xfrm>
          <a:prstGeom prst="rect">
            <a:avLst/>
          </a:prstGeom>
        </p:spPr>
        <p:txBody>
          <a:bodyPr lIns="0" tIns="0" rIns="0" bIns="0" rtlCol="0" anchor="t">
            <a:spAutoFit/>
          </a:bodyPr>
          <a:lstStyle/>
          <a:p>
            <a:pPr>
              <a:lnSpc>
                <a:spcPts val="1680"/>
              </a:lnSpc>
              <a:spcBef>
                <a:spcPct val="0"/>
              </a:spcBef>
            </a:pPr>
            <a:r>
              <a:rPr lang="ru-RU" sz="1200" dirty="0" err="1" smtClean="0">
                <a:solidFill>
                  <a:srgbClr val="FFFFFF"/>
                </a:solidFill>
                <a:latin typeface="Open Sans"/>
                <a:ea typeface="Open Sans"/>
                <a:cs typeface="Open Sans"/>
                <a:sym typeface="Open Sans"/>
              </a:rPr>
              <a:t>Ақпараттық</a:t>
            </a:r>
            <a:r>
              <a:rPr lang="ru-RU" sz="1200" dirty="0" smtClean="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технологиялар</a:t>
            </a:r>
            <a:r>
              <a:rPr lang="ru-RU" sz="1200" dirty="0">
                <a:solidFill>
                  <a:srgbClr val="FFFFFF"/>
                </a:solidFill>
                <a:latin typeface="Open Sans"/>
                <a:ea typeface="Open Sans"/>
                <a:cs typeface="Open Sans"/>
                <a:sym typeface="Open Sans"/>
              </a:rPr>
              <a:t> (</a:t>
            </a:r>
            <a:r>
              <a:rPr lang="en-US" sz="1200" dirty="0">
                <a:solidFill>
                  <a:srgbClr val="FFFFFF"/>
                </a:solidFill>
                <a:latin typeface="Open Sans"/>
                <a:ea typeface="Open Sans"/>
                <a:cs typeface="Open Sans"/>
                <a:sym typeface="Open Sans"/>
              </a:rPr>
              <a:t>IT) – </a:t>
            </a:r>
            <a:r>
              <a:rPr lang="ru-RU" sz="1200" dirty="0" err="1">
                <a:solidFill>
                  <a:srgbClr val="FFFFFF"/>
                </a:solidFill>
                <a:latin typeface="Open Sans"/>
                <a:ea typeface="Open Sans"/>
                <a:cs typeface="Open Sans"/>
                <a:sym typeface="Open Sans"/>
              </a:rPr>
              <a:t>компьютерлер</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бағдарламалық</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жасақтама</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желілер</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және</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деректерді</a:t>
            </a:r>
            <a:r>
              <a:rPr lang="ru-RU" sz="1200" dirty="0">
                <a:solidFill>
                  <a:srgbClr val="FFFFFF"/>
                </a:solidFill>
                <a:latin typeface="Open Sans"/>
                <a:ea typeface="Open Sans"/>
                <a:cs typeface="Open Sans"/>
                <a:sym typeface="Open Sans"/>
              </a:rPr>
              <a:t> </a:t>
            </a:r>
            <a:r>
              <a:rPr lang="ru-RU" sz="1200" dirty="0" err="1" smtClean="0">
                <a:solidFill>
                  <a:srgbClr val="FFFFFF"/>
                </a:solidFill>
                <a:latin typeface="Open Sans"/>
                <a:ea typeface="Open Sans"/>
                <a:cs typeface="Open Sans"/>
                <a:sym typeface="Open Sans"/>
              </a:rPr>
              <a:t>өңдеу</a:t>
            </a:r>
            <a:endParaRPr lang="en-US" sz="1200" dirty="0">
              <a:solidFill>
                <a:srgbClr val="FFFFFF"/>
              </a:solidFill>
              <a:latin typeface="Open Sans"/>
              <a:ea typeface="Open Sans"/>
              <a:cs typeface="Open Sans"/>
              <a:sym typeface="Open Sans"/>
            </a:endParaRPr>
          </a:p>
        </p:txBody>
      </p:sp>
      <p:grpSp>
        <p:nvGrpSpPr>
          <p:cNvPr id="26" name="Group 26"/>
          <p:cNvGrpSpPr/>
          <p:nvPr/>
        </p:nvGrpSpPr>
        <p:grpSpPr>
          <a:xfrm>
            <a:off x="1940888" y="6950872"/>
            <a:ext cx="807124" cy="807124"/>
            <a:chOff x="0" y="0"/>
            <a:chExt cx="812800" cy="812800"/>
          </a:xfrm>
        </p:grpSpPr>
        <p:sp>
          <p:nvSpPr>
            <p:cNvPr id="27" name="Freeform 27"/>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gradFill rotWithShape="1">
              <a:gsLst>
                <a:gs pos="0">
                  <a:srgbClr val="5470FF">
                    <a:alpha val="100000"/>
                  </a:srgbClr>
                </a:gs>
                <a:gs pos="100000">
                  <a:srgbClr val="1F3291">
                    <a:alpha val="100000"/>
                  </a:srgbClr>
                </a:gs>
              </a:gsLst>
              <a:lin ang="2700000"/>
            </a:gradFill>
          </p:spPr>
        </p:sp>
        <p:sp>
          <p:nvSpPr>
            <p:cNvPr id="28" name="TextBox 2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9" name="TextBox 29"/>
          <p:cNvSpPr txBox="1"/>
          <p:nvPr/>
        </p:nvSpPr>
        <p:spPr>
          <a:xfrm>
            <a:off x="2068385" y="7149615"/>
            <a:ext cx="552131" cy="371537"/>
          </a:xfrm>
          <a:prstGeom prst="rect">
            <a:avLst/>
          </a:prstGeom>
        </p:spPr>
        <p:txBody>
          <a:bodyPr lIns="0" tIns="0" rIns="0" bIns="0" rtlCol="0" anchor="t">
            <a:spAutoFit/>
          </a:bodyPr>
          <a:lstStyle/>
          <a:p>
            <a:pPr algn="ctr">
              <a:lnSpc>
                <a:spcPts val="3096"/>
              </a:lnSpc>
              <a:spcBef>
                <a:spcPct val="0"/>
              </a:spcBef>
            </a:pPr>
            <a:r>
              <a:rPr lang="en-US" sz="2212" b="1">
                <a:solidFill>
                  <a:srgbClr val="FFFFFF"/>
                </a:solidFill>
                <a:latin typeface="Open Sans Bold"/>
                <a:ea typeface="Open Sans Bold"/>
                <a:cs typeface="Open Sans Bold"/>
                <a:sym typeface="Open Sans Bold"/>
              </a:rPr>
              <a:t>03</a:t>
            </a:r>
          </a:p>
        </p:txBody>
      </p:sp>
      <p:sp>
        <p:nvSpPr>
          <p:cNvPr id="30" name="TextBox 30"/>
          <p:cNvSpPr txBox="1"/>
          <p:nvPr/>
        </p:nvSpPr>
        <p:spPr>
          <a:xfrm>
            <a:off x="3151736" y="6931822"/>
            <a:ext cx="2593176" cy="857286"/>
          </a:xfrm>
          <a:prstGeom prst="rect">
            <a:avLst/>
          </a:prstGeom>
        </p:spPr>
        <p:txBody>
          <a:bodyPr lIns="0" tIns="0" rIns="0" bIns="0" rtlCol="0" anchor="t">
            <a:spAutoFit/>
          </a:bodyPr>
          <a:lstStyle/>
          <a:p>
            <a:pPr>
              <a:lnSpc>
                <a:spcPts val="1680"/>
              </a:lnSpc>
              <a:spcBef>
                <a:spcPct val="0"/>
              </a:spcBef>
            </a:pPr>
            <a:r>
              <a:rPr lang="ru-RU" sz="1200" dirty="0">
                <a:solidFill>
                  <a:srgbClr val="FFFFFF"/>
                </a:solidFill>
                <a:latin typeface="Open Sans"/>
                <a:ea typeface="Open Sans"/>
                <a:cs typeface="Open Sans"/>
                <a:sym typeface="Open Sans"/>
              </a:rPr>
              <a:t>Робототехника – </a:t>
            </a:r>
            <a:r>
              <a:rPr lang="ru-RU" sz="1200" dirty="0" err="1">
                <a:solidFill>
                  <a:srgbClr val="FFFFFF"/>
                </a:solidFill>
                <a:latin typeface="Open Sans"/>
                <a:ea typeface="Open Sans"/>
                <a:cs typeface="Open Sans"/>
                <a:sym typeface="Open Sans"/>
              </a:rPr>
              <a:t>автоматтандырылған</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жүйелер</a:t>
            </a:r>
            <a:r>
              <a:rPr lang="ru-RU" sz="1200" dirty="0">
                <a:solidFill>
                  <a:srgbClr val="FFFFFF"/>
                </a:solidFill>
                <a:latin typeface="Open Sans"/>
                <a:ea typeface="Open Sans"/>
                <a:cs typeface="Open Sans"/>
                <a:sym typeface="Open Sans"/>
              </a:rPr>
              <a:t> мен </a:t>
            </a:r>
            <a:r>
              <a:rPr lang="ru-RU" sz="1200" dirty="0" err="1">
                <a:solidFill>
                  <a:srgbClr val="FFFFFF"/>
                </a:solidFill>
                <a:latin typeface="Open Sans"/>
                <a:ea typeface="Open Sans"/>
                <a:cs typeface="Open Sans"/>
                <a:sym typeface="Open Sans"/>
              </a:rPr>
              <a:t>жасанды</a:t>
            </a:r>
            <a:r>
              <a:rPr lang="ru-RU" sz="1200" dirty="0">
                <a:solidFill>
                  <a:srgbClr val="FFFFFF"/>
                </a:solidFill>
                <a:latin typeface="Open Sans"/>
                <a:ea typeface="Open Sans"/>
                <a:cs typeface="Open Sans"/>
                <a:sym typeface="Open Sans"/>
              </a:rPr>
              <a:t> интеллект </a:t>
            </a:r>
            <a:r>
              <a:rPr lang="ru-RU" sz="1200" dirty="0" err="1">
                <a:solidFill>
                  <a:srgbClr val="FFFFFF"/>
                </a:solidFill>
                <a:latin typeface="Open Sans"/>
                <a:ea typeface="Open Sans"/>
                <a:cs typeface="Open Sans"/>
                <a:sym typeface="Open Sans"/>
              </a:rPr>
              <a:t>негізіндегі</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роботтар</a:t>
            </a:r>
            <a:r>
              <a:rPr lang="ru-RU" sz="1200" dirty="0">
                <a:solidFill>
                  <a:srgbClr val="FFFFFF"/>
                </a:solidFill>
                <a:latin typeface="Open Sans"/>
                <a:ea typeface="Open Sans"/>
                <a:cs typeface="Open Sans"/>
                <a:sym typeface="Open Sans"/>
              </a:rPr>
              <a:t>.</a:t>
            </a:r>
            <a:endParaRPr lang="en-US" sz="1200" dirty="0">
              <a:solidFill>
                <a:srgbClr val="FFFFFF"/>
              </a:solidFill>
              <a:latin typeface="Open Sans"/>
              <a:ea typeface="Open Sans"/>
              <a:cs typeface="Open Sans"/>
              <a:sym typeface="Open Sans"/>
            </a:endParaRPr>
          </a:p>
        </p:txBody>
      </p:sp>
      <p:grpSp>
        <p:nvGrpSpPr>
          <p:cNvPr id="31" name="Group 31"/>
          <p:cNvGrpSpPr/>
          <p:nvPr/>
        </p:nvGrpSpPr>
        <p:grpSpPr>
          <a:xfrm>
            <a:off x="6713819" y="4702376"/>
            <a:ext cx="807124" cy="807124"/>
            <a:chOff x="0" y="0"/>
            <a:chExt cx="812800" cy="812800"/>
          </a:xfrm>
        </p:grpSpPr>
        <p:sp>
          <p:nvSpPr>
            <p:cNvPr id="32" name="Freeform 32"/>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gradFill rotWithShape="1">
              <a:gsLst>
                <a:gs pos="0">
                  <a:srgbClr val="5470FF">
                    <a:alpha val="100000"/>
                  </a:srgbClr>
                </a:gs>
                <a:gs pos="100000">
                  <a:srgbClr val="1F3291">
                    <a:alpha val="100000"/>
                  </a:srgbClr>
                </a:gs>
              </a:gsLst>
              <a:lin ang="2700000"/>
            </a:gradFill>
          </p:spPr>
        </p:sp>
        <p:sp>
          <p:nvSpPr>
            <p:cNvPr id="33" name="TextBox 3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34" name="TextBox 34"/>
          <p:cNvSpPr txBox="1"/>
          <p:nvPr/>
        </p:nvSpPr>
        <p:spPr>
          <a:xfrm>
            <a:off x="6841315" y="4901119"/>
            <a:ext cx="552131" cy="371537"/>
          </a:xfrm>
          <a:prstGeom prst="rect">
            <a:avLst/>
          </a:prstGeom>
        </p:spPr>
        <p:txBody>
          <a:bodyPr lIns="0" tIns="0" rIns="0" bIns="0" rtlCol="0" anchor="t">
            <a:spAutoFit/>
          </a:bodyPr>
          <a:lstStyle/>
          <a:p>
            <a:pPr algn="ctr">
              <a:lnSpc>
                <a:spcPts val="3096"/>
              </a:lnSpc>
              <a:spcBef>
                <a:spcPct val="0"/>
              </a:spcBef>
            </a:pPr>
            <a:r>
              <a:rPr lang="en-US" sz="2212" b="1">
                <a:solidFill>
                  <a:srgbClr val="FFFFFF"/>
                </a:solidFill>
                <a:latin typeface="Open Sans Bold"/>
                <a:ea typeface="Open Sans Bold"/>
                <a:cs typeface="Open Sans Bold"/>
                <a:sym typeface="Open Sans Bold"/>
              </a:rPr>
              <a:t>02</a:t>
            </a:r>
          </a:p>
        </p:txBody>
      </p:sp>
      <p:sp>
        <p:nvSpPr>
          <p:cNvPr id="35" name="TextBox 35"/>
          <p:cNvSpPr txBox="1"/>
          <p:nvPr/>
        </p:nvSpPr>
        <p:spPr>
          <a:xfrm>
            <a:off x="7924667" y="4683326"/>
            <a:ext cx="2593176" cy="639278"/>
          </a:xfrm>
          <a:prstGeom prst="rect">
            <a:avLst/>
          </a:prstGeom>
        </p:spPr>
        <p:txBody>
          <a:bodyPr lIns="0" tIns="0" rIns="0" bIns="0" rtlCol="0" anchor="t">
            <a:spAutoFit/>
          </a:bodyPr>
          <a:lstStyle/>
          <a:p>
            <a:pPr>
              <a:lnSpc>
                <a:spcPts val="1680"/>
              </a:lnSpc>
              <a:spcBef>
                <a:spcPct val="0"/>
              </a:spcBef>
            </a:pPr>
            <a:r>
              <a:rPr lang="ru-RU" sz="1200" dirty="0">
                <a:solidFill>
                  <a:srgbClr val="FFFFFF"/>
                </a:solidFill>
                <a:latin typeface="Open Sans"/>
                <a:ea typeface="Open Sans"/>
                <a:cs typeface="Open Sans"/>
                <a:sym typeface="Open Sans"/>
              </a:rPr>
              <a:t>Биотехнология – медицина, генетика </a:t>
            </a:r>
            <a:r>
              <a:rPr lang="ru-RU" sz="1200" dirty="0" err="1">
                <a:solidFill>
                  <a:srgbClr val="FFFFFF"/>
                </a:solidFill>
                <a:latin typeface="Open Sans"/>
                <a:ea typeface="Open Sans"/>
                <a:cs typeface="Open Sans"/>
                <a:sym typeface="Open Sans"/>
              </a:rPr>
              <a:t>және</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ауыл</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шаруашылығындағы</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жаңалықтар</a:t>
            </a:r>
            <a:r>
              <a:rPr lang="ru-RU" sz="1200" dirty="0">
                <a:solidFill>
                  <a:srgbClr val="FFFFFF"/>
                </a:solidFill>
                <a:latin typeface="Open Sans"/>
                <a:ea typeface="Open Sans"/>
                <a:cs typeface="Open Sans"/>
                <a:sym typeface="Open Sans"/>
              </a:rPr>
              <a:t>.</a:t>
            </a:r>
            <a:endParaRPr lang="en-US" sz="1200" dirty="0">
              <a:solidFill>
                <a:srgbClr val="FFFFFF"/>
              </a:solidFill>
              <a:latin typeface="Open Sans"/>
              <a:ea typeface="Open Sans"/>
              <a:cs typeface="Open Sans"/>
              <a:sym typeface="Open Sans"/>
            </a:endParaRPr>
          </a:p>
        </p:txBody>
      </p:sp>
      <p:grpSp>
        <p:nvGrpSpPr>
          <p:cNvPr id="36" name="Group 36"/>
          <p:cNvGrpSpPr/>
          <p:nvPr/>
        </p:nvGrpSpPr>
        <p:grpSpPr>
          <a:xfrm>
            <a:off x="6713819" y="6950872"/>
            <a:ext cx="807124" cy="807124"/>
            <a:chOff x="0" y="0"/>
            <a:chExt cx="812800" cy="812800"/>
          </a:xfrm>
        </p:grpSpPr>
        <p:sp>
          <p:nvSpPr>
            <p:cNvPr id="37" name="Freeform 37"/>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gradFill rotWithShape="1">
              <a:gsLst>
                <a:gs pos="0">
                  <a:srgbClr val="5470FF">
                    <a:alpha val="100000"/>
                  </a:srgbClr>
                </a:gs>
                <a:gs pos="100000">
                  <a:srgbClr val="1F3291">
                    <a:alpha val="100000"/>
                  </a:srgbClr>
                </a:gs>
              </a:gsLst>
              <a:lin ang="2700000"/>
            </a:gradFill>
          </p:spPr>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39" name="TextBox 39"/>
          <p:cNvSpPr txBox="1"/>
          <p:nvPr/>
        </p:nvSpPr>
        <p:spPr>
          <a:xfrm>
            <a:off x="6841315" y="7149615"/>
            <a:ext cx="552131" cy="371537"/>
          </a:xfrm>
          <a:prstGeom prst="rect">
            <a:avLst/>
          </a:prstGeom>
        </p:spPr>
        <p:txBody>
          <a:bodyPr lIns="0" tIns="0" rIns="0" bIns="0" rtlCol="0" anchor="t">
            <a:spAutoFit/>
          </a:bodyPr>
          <a:lstStyle/>
          <a:p>
            <a:pPr algn="ctr">
              <a:lnSpc>
                <a:spcPts val="3096"/>
              </a:lnSpc>
              <a:spcBef>
                <a:spcPct val="0"/>
              </a:spcBef>
            </a:pPr>
            <a:r>
              <a:rPr lang="en-US" sz="2212" b="1">
                <a:solidFill>
                  <a:srgbClr val="FFFFFF"/>
                </a:solidFill>
                <a:latin typeface="Open Sans Bold"/>
                <a:ea typeface="Open Sans Bold"/>
                <a:cs typeface="Open Sans Bold"/>
                <a:sym typeface="Open Sans Bold"/>
              </a:rPr>
              <a:t>04</a:t>
            </a:r>
          </a:p>
        </p:txBody>
      </p:sp>
      <p:sp>
        <p:nvSpPr>
          <p:cNvPr id="40" name="TextBox 40"/>
          <p:cNvSpPr txBox="1"/>
          <p:nvPr/>
        </p:nvSpPr>
        <p:spPr>
          <a:xfrm>
            <a:off x="7924667" y="6931822"/>
            <a:ext cx="2593176" cy="639278"/>
          </a:xfrm>
          <a:prstGeom prst="rect">
            <a:avLst/>
          </a:prstGeom>
        </p:spPr>
        <p:txBody>
          <a:bodyPr lIns="0" tIns="0" rIns="0" bIns="0" rtlCol="0" anchor="t">
            <a:spAutoFit/>
          </a:bodyPr>
          <a:lstStyle/>
          <a:p>
            <a:pPr>
              <a:lnSpc>
                <a:spcPts val="1680"/>
              </a:lnSpc>
              <a:spcBef>
                <a:spcPct val="0"/>
              </a:spcBef>
            </a:pPr>
            <a:r>
              <a:rPr lang="ru-RU" sz="1200" dirty="0" err="1" smtClean="0">
                <a:solidFill>
                  <a:srgbClr val="FFFFFF"/>
                </a:solidFill>
                <a:latin typeface="Open Sans"/>
                <a:ea typeface="Open Sans"/>
                <a:cs typeface="Open Sans"/>
                <a:sym typeface="Open Sans"/>
              </a:rPr>
              <a:t>Нанотехнология</a:t>
            </a:r>
            <a:r>
              <a:rPr lang="ru-RU" sz="1200" dirty="0" smtClean="0">
                <a:solidFill>
                  <a:srgbClr val="FFFFFF"/>
                </a:solidFill>
                <a:latin typeface="Open Sans"/>
                <a:ea typeface="Open Sans"/>
                <a:cs typeface="Open Sans"/>
                <a:sym typeface="Open Sans"/>
              </a:rPr>
              <a:t> </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материалдар</a:t>
            </a:r>
            <a:r>
              <a:rPr lang="ru-RU" sz="1200" dirty="0">
                <a:solidFill>
                  <a:srgbClr val="FFFFFF"/>
                </a:solidFill>
                <a:latin typeface="Open Sans"/>
                <a:ea typeface="Open Sans"/>
                <a:cs typeface="Open Sans"/>
                <a:sym typeface="Open Sans"/>
              </a:rPr>
              <a:t> мен </a:t>
            </a:r>
            <a:r>
              <a:rPr lang="ru-RU" sz="1200" dirty="0" err="1">
                <a:solidFill>
                  <a:srgbClr val="FFFFFF"/>
                </a:solidFill>
                <a:latin typeface="Open Sans"/>
                <a:ea typeface="Open Sans"/>
                <a:cs typeface="Open Sans"/>
                <a:sym typeface="Open Sans"/>
              </a:rPr>
              <a:t>құрылғыларды</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молекулалық</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деңгейде</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басқару</a:t>
            </a:r>
            <a:r>
              <a:rPr lang="ru-RU" sz="1200" dirty="0">
                <a:solidFill>
                  <a:srgbClr val="FFFFFF"/>
                </a:solidFill>
                <a:latin typeface="Open Sans"/>
                <a:ea typeface="Open Sans"/>
                <a:cs typeface="Open Sans"/>
                <a:sym typeface="Open Sans"/>
              </a:rPr>
              <a:t>.</a:t>
            </a:r>
            <a:r>
              <a:rPr lang="en-US" sz="1200" dirty="0" err="1" smtClean="0">
                <a:solidFill>
                  <a:srgbClr val="FFFFFF"/>
                </a:solidFill>
                <a:latin typeface="Open Sans"/>
                <a:ea typeface="Open Sans"/>
                <a:cs typeface="Open Sans"/>
                <a:sym typeface="Open Sans"/>
              </a:rPr>
              <a:t>tion</a:t>
            </a:r>
            <a:endParaRPr lang="en-US" sz="1200" dirty="0">
              <a:solidFill>
                <a:srgbClr val="FFFFFF"/>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938">
                <a:alpha val="100000"/>
              </a:srgbClr>
            </a:gs>
            <a:gs pos="100000">
              <a:srgbClr val="000935">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17742214" y="7517955"/>
            <a:ext cx="47625" cy="1740345"/>
            <a:chOff x="0" y="0"/>
            <a:chExt cx="12543" cy="458362"/>
          </a:xfrm>
        </p:grpSpPr>
        <p:sp>
          <p:nvSpPr>
            <p:cNvPr id="3" name="Freeform 3"/>
            <p:cNvSpPr/>
            <p:nvPr/>
          </p:nvSpPr>
          <p:spPr>
            <a:xfrm>
              <a:off x="0" y="0"/>
              <a:ext cx="12543" cy="458362"/>
            </a:xfrm>
            <a:custGeom>
              <a:avLst/>
              <a:gdLst/>
              <a:ahLst/>
              <a:cxnLst/>
              <a:rect l="l" t="t" r="r" b="b"/>
              <a:pathLst>
                <a:path w="12543" h="458362">
                  <a:moveTo>
                    <a:pt x="0" y="0"/>
                  </a:moveTo>
                  <a:lnTo>
                    <a:pt x="12543" y="0"/>
                  </a:lnTo>
                  <a:lnTo>
                    <a:pt x="12543" y="458362"/>
                  </a:lnTo>
                  <a:lnTo>
                    <a:pt x="0" y="458362"/>
                  </a:lnTo>
                  <a:close/>
                </a:path>
              </a:pathLst>
            </a:custGeom>
            <a:gradFill rotWithShape="1">
              <a:gsLst>
                <a:gs pos="0">
                  <a:srgbClr val="5470FF">
                    <a:alpha val="100000"/>
                  </a:srgbClr>
                </a:gs>
                <a:gs pos="100000">
                  <a:srgbClr val="1F3291">
                    <a:alpha val="100000"/>
                  </a:srgbClr>
                </a:gs>
              </a:gsLst>
              <a:lin ang="2700000"/>
            </a:gradFill>
          </p:spPr>
        </p:sp>
        <p:sp>
          <p:nvSpPr>
            <p:cNvPr id="4" name="TextBox 4"/>
            <p:cNvSpPr txBox="1"/>
            <p:nvPr/>
          </p:nvSpPr>
          <p:spPr>
            <a:xfrm>
              <a:off x="0" y="-38100"/>
              <a:ext cx="12543" cy="496462"/>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7259300" y="0"/>
            <a:ext cx="1028700" cy="1028700"/>
            <a:chOff x="0" y="0"/>
            <a:chExt cx="270933" cy="270933"/>
          </a:xfrm>
        </p:grpSpPr>
        <p:sp>
          <p:nvSpPr>
            <p:cNvPr id="6" name="Freeform 6"/>
            <p:cNvSpPr/>
            <p:nvPr/>
          </p:nvSpPr>
          <p:spPr>
            <a:xfrm>
              <a:off x="0" y="0"/>
              <a:ext cx="270933" cy="270933"/>
            </a:xfrm>
            <a:custGeom>
              <a:avLst/>
              <a:gdLst/>
              <a:ahLst/>
              <a:cxnLst/>
              <a:rect l="l" t="t" r="r" b="b"/>
              <a:pathLst>
                <a:path w="270933" h="270933">
                  <a:moveTo>
                    <a:pt x="0" y="0"/>
                  </a:moveTo>
                  <a:lnTo>
                    <a:pt x="270933" y="0"/>
                  </a:lnTo>
                  <a:lnTo>
                    <a:pt x="270933" y="270933"/>
                  </a:lnTo>
                  <a:lnTo>
                    <a:pt x="0" y="270933"/>
                  </a:lnTo>
                  <a:close/>
                </a:path>
              </a:pathLst>
            </a:custGeom>
            <a:gradFill rotWithShape="1">
              <a:gsLst>
                <a:gs pos="0">
                  <a:srgbClr val="5470FF">
                    <a:alpha val="100000"/>
                  </a:srgbClr>
                </a:gs>
                <a:gs pos="100000">
                  <a:srgbClr val="1F3291">
                    <a:alpha val="100000"/>
                  </a:srgbClr>
                </a:gs>
              </a:gsLst>
              <a:lin ang="2700000"/>
            </a:gradFill>
          </p:spPr>
        </p:sp>
        <p:sp>
          <p:nvSpPr>
            <p:cNvPr id="7" name="TextBox 7"/>
            <p:cNvSpPr txBox="1"/>
            <p:nvPr/>
          </p:nvSpPr>
          <p:spPr>
            <a:xfrm>
              <a:off x="0" y="-38100"/>
              <a:ext cx="270933" cy="309033"/>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5940842" y="517674"/>
            <a:ext cx="978460" cy="197971"/>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Contact</a:t>
            </a:r>
          </a:p>
        </p:txBody>
      </p:sp>
      <p:sp>
        <p:nvSpPr>
          <p:cNvPr id="9" name="TextBox 9"/>
          <p:cNvSpPr txBox="1"/>
          <p:nvPr/>
        </p:nvSpPr>
        <p:spPr>
          <a:xfrm>
            <a:off x="14385046" y="517674"/>
            <a:ext cx="1060497" cy="197971"/>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About Us</a:t>
            </a:r>
          </a:p>
        </p:txBody>
      </p:sp>
      <p:sp>
        <p:nvSpPr>
          <p:cNvPr id="10" name="TextBox 10"/>
          <p:cNvSpPr txBox="1"/>
          <p:nvPr/>
        </p:nvSpPr>
        <p:spPr>
          <a:xfrm>
            <a:off x="13154289" y="517674"/>
            <a:ext cx="735456" cy="197971"/>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Service</a:t>
            </a:r>
          </a:p>
        </p:txBody>
      </p:sp>
      <p:sp>
        <p:nvSpPr>
          <p:cNvPr id="11" name="TextBox 11"/>
          <p:cNvSpPr txBox="1"/>
          <p:nvPr/>
        </p:nvSpPr>
        <p:spPr>
          <a:xfrm>
            <a:off x="11898530" y="517674"/>
            <a:ext cx="809760" cy="197971"/>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Home</a:t>
            </a:r>
          </a:p>
        </p:txBody>
      </p:sp>
      <p:sp>
        <p:nvSpPr>
          <p:cNvPr id="12" name="TextBox 12"/>
          <p:cNvSpPr txBox="1"/>
          <p:nvPr/>
        </p:nvSpPr>
        <p:spPr>
          <a:xfrm>
            <a:off x="17492295" y="9568113"/>
            <a:ext cx="547464" cy="240591"/>
          </a:xfrm>
          <a:prstGeom prst="rect">
            <a:avLst/>
          </a:prstGeom>
        </p:spPr>
        <p:txBody>
          <a:bodyPr lIns="0" tIns="0" rIns="0" bIns="0" rtlCol="0" anchor="t">
            <a:spAutoFit/>
          </a:bodyPr>
          <a:lstStyle/>
          <a:p>
            <a:pPr algn="ctr">
              <a:lnSpc>
                <a:spcPts val="1960"/>
              </a:lnSpc>
              <a:spcBef>
                <a:spcPct val="0"/>
              </a:spcBef>
            </a:pPr>
            <a:r>
              <a:rPr lang="en-US" sz="1400" b="1">
                <a:solidFill>
                  <a:srgbClr val="FFFFFF"/>
                </a:solidFill>
                <a:latin typeface="Open Sans Bold"/>
                <a:ea typeface="Open Sans Bold"/>
                <a:cs typeface="Open Sans Bold"/>
                <a:sym typeface="Open Sans Bold"/>
              </a:rPr>
              <a:t>04</a:t>
            </a:r>
          </a:p>
        </p:txBody>
      </p:sp>
      <p:grpSp>
        <p:nvGrpSpPr>
          <p:cNvPr id="13" name="Group 13"/>
          <p:cNvGrpSpPr/>
          <p:nvPr/>
        </p:nvGrpSpPr>
        <p:grpSpPr>
          <a:xfrm>
            <a:off x="0" y="0"/>
            <a:ext cx="9144000" cy="6467858"/>
            <a:chOff x="0" y="0"/>
            <a:chExt cx="12192000" cy="8623810"/>
          </a:xfrm>
        </p:grpSpPr>
        <p:pic>
          <p:nvPicPr>
            <p:cNvPr id="14" name="Picture 14"/>
            <p:cNvPicPr>
              <a:picLocks noChangeAspect="1"/>
            </p:cNvPicPr>
            <p:nvPr/>
          </p:nvPicPr>
          <p:blipFill>
            <a:blip r:embed="rId2"/>
            <a:srcRect l="16303" t="12848" r="17499" b="16872"/>
            <a:stretch>
              <a:fillRect/>
            </a:stretch>
          </p:blipFill>
          <p:spPr>
            <a:xfrm>
              <a:off x="0" y="0"/>
              <a:ext cx="12192000" cy="8623810"/>
            </a:xfrm>
            <a:prstGeom prst="rect">
              <a:avLst/>
            </a:prstGeom>
          </p:spPr>
        </p:pic>
      </p:grpSp>
      <p:sp>
        <p:nvSpPr>
          <p:cNvPr id="15" name="TextBox 15"/>
          <p:cNvSpPr txBox="1"/>
          <p:nvPr/>
        </p:nvSpPr>
        <p:spPr>
          <a:xfrm>
            <a:off x="1866160" y="6629902"/>
            <a:ext cx="6932469" cy="2885405"/>
          </a:xfrm>
          <a:prstGeom prst="rect">
            <a:avLst/>
          </a:prstGeom>
        </p:spPr>
        <p:txBody>
          <a:bodyPr wrap="square" lIns="0" tIns="0" rIns="0" bIns="0" rtlCol="0" anchor="t">
            <a:spAutoFit/>
          </a:bodyPr>
          <a:lstStyle/>
          <a:p>
            <a:pPr>
              <a:lnSpc>
                <a:spcPts val="7463"/>
              </a:lnSpc>
            </a:pPr>
            <a:r>
              <a:rPr lang="ru-RU" sz="7389" b="1" dirty="0" err="1">
                <a:solidFill>
                  <a:srgbClr val="FFFFFF"/>
                </a:solidFill>
                <a:latin typeface="Arial" panose="020B0604020202020204" pitchFamily="34" charset="0"/>
                <a:ea typeface="Bebas Neue Cyrillic"/>
                <a:cs typeface="Arial" panose="020B0604020202020204" pitchFamily="34" charset="0"/>
                <a:sym typeface="Bebas Neue Cyrillic"/>
              </a:rPr>
              <a:t>Біздің</a:t>
            </a:r>
            <a:r>
              <a:rPr lang="ru-RU" sz="7389" b="1" dirty="0">
                <a:solidFill>
                  <a:srgbClr val="FFFFFF"/>
                </a:solidFill>
                <a:latin typeface="Arial" panose="020B0604020202020204" pitchFamily="34" charset="0"/>
                <a:ea typeface="Bebas Neue Cyrillic"/>
                <a:cs typeface="Arial" panose="020B0604020202020204" pitchFamily="34" charset="0"/>
                <a:sym typeface="Bebas Neue Cyrillic"/>
              </a:rPr>
              <a:t> </a:t>
            </a:r>
            <a:r>
              <a:rPr lang="ru-RU" sz="7389" b="1" dirty="0" err="1">
                <a:solidFill>
                  <a:srgbClr val="FFFFFF"/>
                </a:solidFill>
                <a:latin typeface="Arial" panose="020B0604020202020204" pitchFamily="34" charset="0"/>
                <a:ea typeface="Bebas Neue Cyrillic"/>
                <a:cs typeface="Arial" panose="020B0604020202020204" pitchFamily="34" charset="0"/>
                <a:sym typeface="Bebas Neue Cyrillic"/>
              </a:rPr>
              <a:t>болашақ</a:t>
            </a:r>
            <a:r>
              <a:rPr lang="ru-RU" sz="7389" b="1" dirty="0">
                <a:solidFill>
                  <a:srgbClr val="FFFFFF"/>
                </a:solidFill>
                <a:latin typeface="Arial" panose="020B0604020202020204" pitchFamily="34" charset="0"/>
                <a:ea typeface="Bebas Neue Cyrillic"/>
                <a:cs typeface="Arial" panose="020B0604020202020204" pitchFamily="34" charset="0"/>
                <a:sym typeface="Bebas Neue Cyrillic"/>
              </a:rPr>
              <a:t> </a:t>
            </a:r>
            <a:r>
              <a:rPr lang="ru-RU" sz="7389" b="1" dirty="0" err="1" smtClean="0">
                <a:solidFill>
                  <a:srgbClr val="FFFFFF"/>
                </a:solidFill>
                <a:latin typeface="Arial" panose="020B0604020202020204" pitchFamily="34" charset="0"/>
                <a:ea typeface="Bebas Neue Cyrillic"/>
                <a:cs typeface="Arial" panose="020B0604020202020204" pitchFamily="34" charset="0"/>
                <a:sym typeface="Bebas Neue Cyrillic"/>
              </a:rPr>
              <a:t>жобамыз</a:t>
            </a:r>
            <a:endParaRPr lang="en-US" sz="7389" b="1" dirty="0">
              <a:solidFill>
                <a:srgbClr val="FFFFFF"/>
              </a:solidFill>
              <a:latin typeface="Arial" panose="020B0604020202020204" pitchFamily="34" charset="0"/>
              <a:ea typeface="Bebas Neue Cyrillic"/>
              <a:cs typeface="Arial" panose="020B0604020202020204" pitchFamily="34" charset="0"/>
              <a:sym typeface="Bebas Neue Cyrillic"/>
            </a:endParaRPr>
          </a:p>
        </p:txBody>
      </p:sp>
      <p:grpSp>
        <p:nvGrpSpPr>
          <p:cNvPr id="16" name="Group 16"/>
          <p:cNvGrpSpPr/>
          <p:nvPr/>
        </p:nvGrpSpPr>
        <p:grpSpPr>
          <a:xfrm>
            <a:off x="2059131" y="8451011"/>
            <a:ext cx="2931669" cy="48938"/>
            <a:chOff x="0" y="0"/>
            <a:chExt cx="772127" cy="12889"/>
          </a:xfrm>
        </p:grpSpPr>
        <p:sp>
          <p:nvSpPr>
            <p:cNvPr id="17" name="Freeform 17"/>
            <p:cNvSpPr/>
            <p:nvPr/>
          </p:nvSpPr>
          <p:spPr>
            <a:xfrm>
              <a:off x="0" y="0"/>
              <a:ext cx="772127" cy="12889"/>
            </a:xfrm>
            <a:custGeom>
              <a:avLst/>
              <a:gdLst/>
              <a:ahLst/>
              <a:cxnLst/>
              <a:rect l="l" t="t" r="r" b="b"/>
              <a:pathLst>
                <a:path w="772127" h="12889">
                  <a:moveTo>
                    <a:pt x="0" y="0"/>
                  </a:moveTo>
                  <a:lnTo>
                    <a:pt x="772127" y="0"/>
                  </a:lnTo>
                  <a:lnTo>
                    <a:pt x="772127" y="12889"/>
                  </a:lnTo>
                  <a:lnTo>
                    <a:pt x="0" y="12889"/>
                  </a:lnTo>
                  <a:close/>
                </a:path>
              </a:pathLst>
            </a:custGeom>
            <a:gradFill rotWithShape="1">
              <a:gsLst>
                <a:gs pos="0">
                  <a:srgbClr val="5470FF">
                    <a:alpha val="100000"/>
                  </a:srgbClr>
                </a:gs>
                <a:gs pos="100000">
                  <a:srgbClr val="1F3291">
                    <a:alpha val="100000"/>
                  </a:srgbClr>
                </a:gs>
              </a:gsLst>
              <a:lin ang="2700000"/>
            </a:gradFill>
          </p:spPr>
        </p:sp>
        <p:sp>
          <p:nvSpPr>
            <p:cNvPr id="18" name="TextBox 18"/>
            <p:cNvSpPr txBox="1"/>
            <p:nvPr/>
          </p:nvSpPr>
          <p:spPr>
            <a:xfrm>
              <a:off x="0" y="-38100"/>
              <a:ext cx="772127" cy="50989"/>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0496134" y="1977551"/>
            <a:ext cx="807124" cy="807124"/>
            <a:chOff x="0" y="0"/>
            <a:chExt cx="812800" cy="812800"/>
          </a:xfrm>
        </p:grpSpPr>
        <p:sp>
          <p:nvSpPr>
            <p:cNvPr id="20" name="Freeform 20"/>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gradFill rotWithShape="1">
              <a:gsLst>
                <a:gs pos="0">
                  <a:srgbClr val="5470FF">
                    <a:alpha val="100000"/>
                  </a:srgbClr>
                </a:gs>
                <a:gs pos="100000">
                  <a:srgbClr val="1F3291">
                    <a:alpha val="100000"/>
                  </a:srgbClr>
                </a:gs>
              </a:gsLst>
              <a:lin ang="2700000"/>
            </a:gradFill>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2" name="TextBox 22"/>
          <p:cNvSpPr txBox="1"/>
          <p:nvPr/>
        </p:nvSpPr>
        <p:spPr>
          <a:xfrm>
            <a:off x="10623631" y="2176295"/>
            <a:ext cx="552131" cy="371537"/>
          </a:xfrm>
          <a:prstGeom prst="rect">
            <a:avLst/>
          </a:prstGeom>
        </p:spPr>
        <p:txBody>
          <a:bodyPr lIns="0" tIns="0" rIns="0" bIns="0" rtlCol="0" anchor="t">
            <a:spAutoFit/>
          </a:bodyPr>
          <a:lstStyle/>
          <a:p>
            <a:pPr algn="ctr">
              <a:lnSpc>
                <a:spcPts val="3096"/>
              </a:lnSpc>
              <a:spcBef>
                <a:spcPct val="0"/>
              </a:spcBef>
            </a:pPr>
            <a:r>
              <a:rPr lang="en-US" sz="2212" b="1">
                <a:solidFill>
                  <a:srgbClr val="FFFFFF"/>
                </a:solidFill>
                <a:latin typeface="Open Sans Bold"/>
                <a:ea typeface="Open Sans Bold"/>
                <a:cs typeface="Open Sans Bold"/>
                <a:sym typeface="Open Sans Bold"/>
              </a:rPr>
              <a:t>01</a:t>
            </a:r>
          </a:p>
        </p:txBody>
      </p:sp>
      <p:sp>
        <p:nvSpPr>
          <p:cNvPr id="23" name="TextBox 23"/>
          <p:cNvSpPr txBox="1"/>
          <p:nvPr/>
        </p:nvSpPr>
        <p:spPr>
          <a:xfrm>
            <a:off x="11707355" y="2128593"/>
            <a:ext cx="4839800" cy="436017"/>
          </a:xfrm>
          <a:prstGeom prst="rect">
            <a:avLst/>
          </a:prstGeom>
        </p:spPr>
        <p:txBody>
          <a:bodyPr lIns="0" tIns="0" rIns="0" bIns="0" rtlCol="0" anchor="t">
            <a:spAutoFit/>
          </a:bodyPr>
          <a:lstStyle/>
          <a:p>
            <a:pPr>
              <a:lnSpc>
                <a:spcPts val="1680"/>
              </a:lnSpc>
              <a:spcBef>
                <a:spcPct val="0"/>
              </a:spcBef>
            </a:pPr>
            <a:r>
              <a:rPr lang="en-US"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Жасанды</a:t>
            </a:r>
            <a:r>
              <a:rPr lang="ru-RU" sz="1200" dirty="0">
                <a:solidFill>
                  <a:srgbClr val="FFFFFF"/>
                </a:solidFill>
                <a:latin typeface="Open Sans"/>
                <a:ea typeface="Open Sans"/>
                <a:cs typeface="Open Sans"/>
                <a:sym typeface="Open Sans"/>
              </a:rPr>
              <a:t> интеллект (</a:t>
            </a:r>
            <a:r>
              <a:rPr lang="en-US" sz="1200" dirty="0">
                <a:solidFill>
                  <a:srgbClr val="FFFFFF"/>
                </a:solidFill>
                <a:latin typeface="Open Sans"/>
                <a:ea typeface="Open Sans"/>
                <a:cs typeface="Open Sans"/>
                <a:sym typeface="Open Sans"/>
              </a:rPr>
              <a:t>AI): </a:t>
            </a:r>
            <a:r>
              <a:rPr lang="ru-RU" sz="1200" dirty="0" err="1">
                <a:solidFill>
                  <a:srgbClr val="FFFFFF"/>
                </a:solidFill>
                <a:latin typeface="Open Sans"/>
                <a:ea typeface="Open Sans"/>
                <a:cs typeface="Open Sans"/>
                <a:sym typeface="Open Sans"/>
              </a:rPr>
              <a:t>Деректерді</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өңдеу</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шешім</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қабылдау</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және</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автоматтандыру</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мүмкіндіктерін</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кеңейту</a:t>
            </a:r>
            <a:r>
              <a:rPr lang="ru-RU" sz="1200" dirty="0" smtClean="0">
                <a:solidFill>
                  <a:srgbClr val="FFFFFF"/>
                </a:solidFill>
                <a:latin typeface="Open Sans"/>
                <a:ea typeface="Open Sans"/>
                <a:cs typeface="Open Sans"/>
                <a:sym typeface="Open Sans"/>
              </a:rPr>
              <a:t>.</a:t>
            </a:r>
            <a:endParaRPr lang="en-US" sz="1200" dirty="0">
              <a:solidFill>
                <a:srgbClr val="FFFFFF"/>
              </a:solidFill>
              <a:latin typeface="Open Sans"/>
              <a:ea typeface="Open Sans"/>
              <a:cs typeface="Open Sans"/>
              <a:sym typeface="Open Sans"/>
            </a:endParaRPr>
          </a:p>
        </p:txBody>
      </p:sp>
      <p:grpSp>
        <p:nvGrpSpPr>
          <p:cNvPr id="24" name="Group 24"/>
          <p:cNvGrpSpPr/>
          <p:nvPr/>
        </p:nvGrpSpPr>
        <p:grpSpPr>
          <a:xfrm>
            <a:off x="10496507" y="3819142"/>
            <a:ext cx="807124" cy="807124"/>
            <a:chOff x="0" y="0"/>
            <a:chExt cx="812800" cy="812800"/>
          </a:xfrm>
        </p:grpSpPr>
        <p:sp>
          <p:nvSpPr>
            <p:cNvPr id="25" name="Freeform 25"/>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gradFill rotWithShape="1">
              <a:gsLst>
                <a:gs pos="0">
                  <a:srgbClr val="5470FF">
                    <a:alpha val="100000"/>
                  </a:srgbClr>
                </a:gs>
                <a:gs pos="100000">
                  <a:srgbClr val="1F3291">
                    <a:alpha val="100000"/>
                  </a:srgbClr>
                </a:gs>
              </a:gsLst>
              <a:lin ang="2700000"/>
            </a:gradFill>
          </p:spPr>
        </p:sp>
        <p:sp>
          <p:nvSpPr>
            <p:cNvPr id="26" name="TextBox 2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7" name="TextBox 27"/>
          <p:cNvSpPr txBox="1"/>
          <p:nvPr/>
        </p:nvSpPr>
        <p:spPr>
          <a:xfrm>
            <a:off x="10624004" y="4017886"/>
            <a:ext cx="552131" cy="371537"/>
          </a:xfrm>
          <a:prstGeom prst="rect">
            <a:avLst/>
          </a:prstGeom>
        </p:spPr>
        <p:txBody>
          <a:bodyPr lIns="0" tIns="0" rIns="0" bIns="0" rtlCol="0" anchor="t">
            <a:spAutoFit/>
          </a:bodyPr>
          <a:lstStyle/>
          <a:p>
            <a:pPr algn="ctr">
              <a:lnSpc>
                <a:spcPts val="3096"/>
              </a:lnSpc>
              <a:spcBef>
                <a:spcPct val="0"/>
              </a:spcBef>
            </a:pPr>
            <a:r>
              <a:rPr lang="en-US" sz="2212" b="1">
                <a:solidFill>
                  <a:srgbClr val="FFFFFF"/>
                </a:solidFill>
                <a:latin typeface="Open Sans Bold"/>
                <a:ea typeface="Open Sans Bold"/>
                <a:cs typeface="Open Sans Bold"/>
                <a:sym typeface="Open Sans Bold"/>
              </a:rPr>
              <a:t>02</a:t>
            </a:r>
          </a:p>
        </p:txBody>
      </p:sp>
      <p:sp>
        <p:nvSpPr>
          <p:cNvPr id="28" name="TextBox 28"/>
          <p:cNvSpPr txBox="1"/>
          <p:nvPr/>
        </p:nvSpPr>
        <p:spPr>
          <a:xfrm>
            <a:off x="11707355" y="3933062"/>
            <a:ext cx="4839800" cy="421269"/>
          </a:xfrm>
          <a:prstGeom prst="rect">
            <a:avLst/>
          </a:prstGeom>
        </p:spPr>
        <p:txBody>
          <a:bodyPr lIns="0" tIns="0" rIns="0" bIns="0" rtlCol="0" anchor="t">
            <a:spAutoFit/>
          </a:bodyPr>
          <a:lstStyle/>
          <a:p>
            <a:pPr>
              <a:lnSpc>
                <a:spcPts val="1680"/>
              </a:lnSpc>
              <a:spcBef>
                <a:spcPct val="0"/>
              </a:spcBef>
            </a:pPr>
            <a:r>
              <a:rPr lang="en-US"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Ақпараттық</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технологиялар</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Қауіпсіз</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жылдам</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және</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ыңғайлы</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жүйелерді</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дамыту</a:t>
            </a:r>
            <a:r>
              <a:rPr lang="ru-RU" sz="1200" dirty="0">
                <a:solidFill>
                  <a:srgbClr val="FFFFFF"/>
                </a:solidFill>
                <a:latin typeface="Open Sans"/>
                <a:ea typeface="Open Sans"/>
                <a:cs typeface="Open Sans"/>
                <a:sym typeface="Open Sans"/>
              </a:rPr>
              <a:t>.</a:t>
            </a:r>
            <a:endParaRPr lang="en-US" sz="1200" dirty="0">
              <a:solidFill>
                <a:srgbClr val="FFFFFF"/>
              </a:solidFill>
              <a:latin typeface="Open Sans"/>
              <a:ea typeface="Open Sans"/>
              <a:cs typeface="Open Sans"/>
              <a:sym typeface="Open Sans"/>
            </a:endParaRPr>
          </a:p>
        </p:txBody>
      </p:sp>
      <p:grpSp>
        <p:nvGrpSpPr>
          <p:cNvPr id="29" name="Group 29"/>
          <p:cNvGrpSpPr/>
          <p:nvPr/>
        </p:nvGrpSpPr>
        <p:grpSpPr>
          <a:xfrm>
            <a:off x="10496880" y="5660733"/>
            <a:ext cx="807124" cy="807124"/>
            <a:chOff x="0" y="0"/>
            <a:chExt cx="812800" cy="812800"/>
          </a:xfrm>
        </p:grpSpPr>
        <p:sp>
          <p:nvSpPr>
            <p:cNvPr id="30" name="Freeform 30"/>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gradFill rotWithShape="1">
              <a:gsLst>
                <a:gs pos="0">
                  <a:srgbClr val="5470FF">
                    <a:alpha val="100000"/>
                  </a:srgbClr>
                </a:gs>
                <a:gs pos="100000">
                  <a:srgbClr val="1F3291">
                    <a:alpha val="100000"/>
                  </a:srgbClr>
                </a:gs>
              </a:gsLst>
              <a:lin ang="2700000"/>
            </a:gradFill>
          </p:spPr>
        </p:sp>
        <p:sp>
          <p:nvSpPr>
            <p:cNvPr id="31" name="TextBox 3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32" name="TextBox 32"/>
          <p:cNvSpPr txBox="1"/>
          <p:nvPr/>
        </p:nvSpPr>
        <p:spPr>
          <a:xfrm>
            <a:off x="10624377" y="5859477"/>
            <a:ext cx="552131" cy="371537"/>
          </a:xfrm>
          <a:prstGeom prst="rect">
            <a:avLst/>
          </a:prstGeom>
        </p:spPr>
        <p:txBody>
          <a:bodyPr lIns="0" tIns="0" rIns="0" bIns="0" rtlCol="0" anchor="t">
            <a:spAutoFit/>
          </a:bodyPr>
          <a:lstStyle/>
          <a:p>
            <a:pPr algn="ctr">
              <a:lnSpc>
                <a:spcPts val="3096"/>
              </a:lnSpc>
              <a:spcBef>
                <a:spcPct val="0"/>
              </a:spcBef>
            </a:pPr>
            <a:r>
              <a:rPr lang="en-US" sz="2212" b="1">
                <a:solidFill>
                  <a:srgbClr val="FFFFFF"/>
                </a:solidFill>
                <a:latin typeface="Open Sans Bold"/>
                <a:ea typeface="Open Sans Bold"/>
                <a:cs typeface="Open Sans Bold"/>
                <a:sym typeface="Open Sans Bold"/>
              </a:rPr>
              <a:t>03</a:t>
            </a:r>
          </a:p>
        </p:txBody>
      </p:sp>
      <p:sp>
        <p:nvSpPr>
          <p:cNvPr id="33" name="TextBox 33"/>
          <p:cNvSpPr txBox="1"/>
          <p:nvPr/>
        </p:nvSpPr>
        <p:spPr>
          <a:xfrm>
            <a:off x="11707355" y="5813917"/>
            <a:ext cx="4839800" cy="421269"/>
          </a:xfrm>
          <a:prstGeom prst="rect">
            <a:avLst/>
          </a:prstGeom>
        </p:spPr>
        <p:txBody>
          <a:bodyPr lIns="0" tIns="0" rIns="0" bIns="0" rtlCol="0" anchor="t">
            <a:spAutoFit/>
          </a:bodyPr>
          <a:lstStyle/>
          <a:p>
            <a:pPr>
              <a:lnSpc>
                <a:spcPts val="1680"/>
              </a:lnSpc>
              <a:spcBef>
                <a:spcPct val="0"/>
              </a:spcBef>
            </a:pPr>
            <a:r>
              <a:rPr lang="en-US"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Жасыл</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технологиялар</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Қоршаған</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ортаны</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қорғауға</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бағытталған</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экологиялық</a:t>
            </a:r>
            <a:r>
              <a:rPr lang="ru-RU" sz="1200" dirty="0">
                <a:solidFill>
                  <a:srgbClr val="FFFFFF"/>
                </a:solidFill>
                <a:latin typeface="Open Sans"/>
                <a:ea typeface="Open Sans"/>
                <a:cs typeface="Open Sans"/>
                <a:sym typeface="Open Sans"/>
              </a:rPr>
              <a:t> таза </a:t>
            </a:r>
            <a:r>
              <a:rPr lang="ru-RU" sz="1200" dirty="0" err="1">
                <a:solidFill>
                  <a:srgbClr val="FFFFFF"/>
                </a:solidFill>
                <a:latin typeface="Open Sans"/>
                <a:ea typeface="Open Sans"/>
                <a:cs typeface="Open Sans"/>
                <a:sym typeface="Open Sans"/>
              </a:rPr>
              <a:t>шешімдер</a:t>
            </a:r>
            <a:r>
              <a:rPr lang="ru-RU" sz="1200" dirty="0">
                <a:solidFill>
                  <a:srgbClr val="FFFFFF"/>
                </a:solidFill>
                <a:latin typeface="Open Sans"/>
                <a:ea typeface="Open Sans"/>
                <a:cs typeface="Open Sans"/>
                <a:sym typeface="Open Sans"/>
              </a:rPr>
              <a:t>.</a:t>
            </a:r>
            <a:endParaRPr lang="en-US" sz="1200" dirty="0">
              <a:solidFill>
                <a:srgbClr val="FFFFFF"/>
              </a:solidFill>
              <a:latin typeface="Open Sans"/>
              <a:ea typeface="Open Sans"/>
              <a:cs typeface="Open Sans"/>
              <a:sym typeface="Open Sans"/>
            </a:endParaRPr>
          </a:p>
        </p:txBody>
      </p:sp>
      <p:grpSp>
        <p:nvGrpSpPr>
          <p:cNvPr id="34" name="Group 34"/>
          <p:cNvGrpSpPr/>
          <p:nvPr/>
        </p:nvGrpSpPr>
        <p:grpSpPr>
          <a:xfrm>
            <a:off x="10497253" y="7502324"/>
            <a:ext cx="807124" cy="807124"/>
            <a:chOff x="0" y="0"/>
            <a:chExt cx="812800" cy="812800"/>
          </a:xfrm>
        </p:grpSpPr>
        <p:sp>
          <p:nvSpPr>
            <p:cNvPr id="35" name="Freeform 35"/>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gradFill rotWithShape="1">
              <a:gsLst>
                <a:gs pos="0">
                  <a:srgbClr val="5470FF">
                    <a:alpha val="100000"/>
                  </a:srgbClr>
                </a:gs>
                <a:gs pos="100000">
                  <a:srgbClr val="1F3291">
                    <a:alpha val="100000"/>
                  </a:srgbClr>
                </a:gs>
              </a:gsLst>
              <a:lin ang="2700000"/>
            </a:gradFill>
          </p:spPr>
        </p:sp>
        <p:sp>
          <p:nvSpPr>
            <p:cNvPr id="36" name="TextBox 3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37" name="TextBox 37"/>
          <p:cNvSpPr txBox="1"/>
          <p:nvPr/>
        </p:nvSpPr>
        <p:spPr>
          <a:xfrm>
            <a:off x="10624749" y="7701068"/>
            <a:ext cx="552131" cy="371537"/>
          </a:xfrm>
          <a:prstGeom prst="rect">
            <a:avLst/>
          </a:prstGeom>
        </p:spPr>
        <p:txBody>
          <a:bodyPr lIns="0" tIns="0" rIns="0" bIns="0" rtlCol="0" anchor="t">
            <a:spAutoFit/>
          </a:bodyPr>
          <a:lstStyle/>
          <a:p>
            <a:pPr algn="ctr">
              <a:lnSpc>
                <a:spcPts val="3096"/>
              </a:lnSpc>
              <a:spcBef>
                <a:spcPct val="0"/>
              </a:spcBef>
            </a:pPr>
            <a:r>
              <a:rPr lang="en-US" sz="2212" b="1">
                <a:solidFill>
                  <a:srgbClr val="FFFFFF"/>
                </a:solidFill>
                <a:latin typeface="Open Sans Bold"/>
                <a:ea typeface="Open Sans Bold"/>
                <a:cs typeface="Open Sans Bold"/>
                <a:sym typeface="Open Sans Bold"/>
              </a:rPr>
              <a:t>04</a:t>
            </a:r>
          </a:p>
        </p:txBody>
      </p:sp>
      <p:sp>
        <p:nvSpPr>
          <p:cNvPr id="38" name="TextBox 38"/>
          <p:cNvSpPr txBox="1"/>
          <p:nvPr/>
        </p:nvSpPr>
        <p:spPr>
          <a:xfrm>
            <a:off x="11707355" y="7654935"/>
            <a:ext cx="4839800" cy="421269"/>
          </a:xfrm>
          <a:prstGeom prst="rect">
            <a:avLst/>
          </a:prstGeom>
        </p:spPr>
        <p:txBody>
          <a:bodyPr lIns="0" tIns="0" rIns="0" bIns="0" rtlCol="0" anchor="t">
            <a:spAutoFit/>
          </a:bodyPr>
          <a:lstStyle/>
          <a:p>
            <a:pPr>
              <a:lnSpc>
                <a:spcPts val="1680"/>
              </a:lnSpc>
              <a:spcBef>
                <a:spcPct val="0"/>
              </a:spcBef>
            </a:pPr>
            <a:r>
              <a:rPr lang="en-US"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Автоматтандыру</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Өнеркәсіп</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көлік</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және</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қызмет</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көрсету</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салаларында</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интеллектуалды</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жүйелерді</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енгізу</a:t>
            </a:r>
            <a:r>
              <a:rPr lang="ru-RU" sz="1200" dirty="0">
                <a:solidFill>
                  <a:srgbClr val="FFFFFF"/>
                </a:solidFill>
                <a:latin typeface="Open Sans"/>
                <a:ea typeface="Open Sans"/>
                <a:cs typeface="Open Sans"/>
                <a:sym typeface="Open Sans"/>
              </a:rPr>
              <a:t>.</a:t>
            </a:r>
            <a:endParaRPr lang="en-US" sz="1200" dirty="0">
              <a:solidFill>
                <a:srgbClr val="FFFFFF"/>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938">
                <a:alpha val="100000"/>
              </a:srgbClr>
            </a:gs>
            <a:gs pos="100000">
              <a:srgbClr val="000935">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17742214" y="7517955"/>
            <a:ext cx="47625" cy="1740345"/>
            <a:chOff x="0" y="0"/>
            <a:chExt cx="12543" cy="458362"/>
          </a:xfrm>
        </p:grpSpPr>
        <p:sp>
          <p:nvSpPr>
            <p:cNvPr id="3" name="Freeform 3"/>
            <p:cNvSpPr/>
            <p:nvPr/>
          </p:nvSpPr>
          <p:spPr>
            <a:xfrm>
              <a:off x="0" y="0"/>
              <a:ext cx="12543" cy="458362"/>
            </a:xfrm>
            <a:custGeom>
              <a:avLst/>
              <a:gdLst/>
              <a:ahLst/>
              <a:cxnLst/>
              <a:rect l="l" t="t" r="r" b="b"/>
              <a:pathLst>
                <a:path w="12543" h="458362">
                  <a:moveTo>
                    <a:pt x="0" y="0"/>
                  </a:moveTo>
                  <a:lnTo>
                    <a:pt x="12543" y="0"/>
                  </a:lnTo>
                  <a:lnTo>
                    <a:pt x="12543" y="458362"/>
                  </a:lnTo>
                  <a:lnTo>
                    <a:pt x="0" y="458362"/>
                  </a:lnTo>
                  <a:close/>
                </a:path>
              </a:pathLst>
            </a:custGeom>
            <a:gradFill rotWithShape="1">
              <a:gsLst>
                <a:gs pos="0">
                  <a:srgbClr val="5470FF">
                    <a:alpha val="100000"/>
                  </a:srgbClr>
                </a:gs>
                <a:gs pos="100000">
                  <a:srgbClr val="1F3291">
                    <a:alpha val="100000"/>
                  </a:srgbClr>
                </a:gs>
              </a:gsLst>
              <a:lin ang="2700000"/>
            </a:gradFill>
          </p:spPr>
        </p:sp>
        <p:sp>
          <p:nvSpPr>
            <p:cNvPr id="4" name="TextBox 4"/>
            <p:cNvSpPr txBox="1"/>
            <p:nvPr/>
          </p:nvSpPr>
          <p:spPr>
            <a:xfrm>
              <a:off x="0" y="-38100"/>
              <a:ext cx="12543" cy="496462"/>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411717" y="402443"/>
            <a:ext cx="454926" cy="447482"/>
          </a:xfrm>
          <a:custGeom>
            <a:avLst/>
            <a:gdLst/>
            <a:ahLst/>
            <a:cxnLst/>
            <a:rect l="l" t="t" r="r" b="b"/>
            <a:pathLst>
              <a:path w="454926" h="447482">
                <a:moveTo>
                  <a:pt x="0" y="0"/>
                </a:moveTo>
                <a:lnTo>
                  <a:pt x="454927" y="0"/>
                </a:lnTo>
                <a:lnTo>
                  <a:pt x="454927" y="447482"/>
                </a:lnTo>
                <a:lnTo>
                  <a:pt x="0" y="44748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6" name="Group 6"/>
          <p:cNvGrpSpPr/>
          <p:nvPr/>
        </p:nvGrpSpPr>
        <p:grpSpPr>
          <a:xfrm>
            <a:off x="17259300" y="0"/>
            <a:ext cx="1028700" cy="1028700"/>
            <a:chOff x="0" y="0"/>
            <a:chExt cx="270933" cy="270933"/>
          </a:xfrm>
        </p:grpSpPr>
        <p:sp>
          <p:nvSpPr>
            <p:cNvPr id="7" name="Freeform 7"/>
            <p:cNvSpPr/>
            <p:nvPr/>
          </p:nvSpPr>
          <p:spPr>
            <a:xfrm>
              <a:off x="0" y="0"/>
              <a:ext cx="270933" cy="270933"/>
            </a:xfrm>
            <a:custGeom>
              <a:avLst/>
              <a:gdLst/>
              <a:ahLst/>
              <a:cxnLst/>
              <a:rect l="l" t="t" r="r" b="b"/>
              <a:pathLst>
                <a:path w="270933" h="270933">
                  <a:moveTo>
                    <a:pt x="0" y="0"/>
                  </a:moveTo>
                  <a:lnTo>
                    <a:pt x="270933" y="0"/>
                  </a:lnTo>
                  <a:lnTo>
                    <a:pt x="270933" y="270933"/>
                  </a:lnTo>
                  <a:lnTo>
                    <a:pt x="0" y="270933"/>
                  </a:lnTo>
                  <a:close/>
                </a:path>
              </a:pathLst>
            </a:custGeom>
            <a:gradFill rotWithShape="1">
              <a:gsLst>
                <a:gs pos="0">
                  <a:srgbClr val="5470FF">
                    <a:alpha val="100000"/>
                  </a:srgbClr>
                </a:gs>
                <a:gs pos="100000">
                  <a:srgbClr val="1F3291">
                    <a:alpha val="100000"/>
                  </a:srgbClr>
                </a:gs>
              </a:gsLst>
              <a:lin ang="2700000"/>
            </a:gradFill>
          </p:spPr>
        </p:sp>
        <p:sp>
          <p:nvSpPr>
            <p:cNvPr id="8" name="TextBox 8"/>
            <p:cNvSpPr txBox="1"/>
            <p:nvPr/>
          </p:nvSpPr>
          <p:spPr>
            <a:xfrm>
              <a:off x="0" y="-38100"/>
              <a:ext cx="270933" cy="309033"/>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39108" y="517674"/>
            <a:ext cx="1263019" cy="197971"/>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Studio Shodwe</a:t>
            </a:r>
          </a:p>
        </p:txBody>
      </p:sp>
      <p:sp>
        <p:nvSpPr>
          <p:cNvPr id="10" name="TextBox 10"/>
          <p:cNvSpPr txBox="1"/>
          <p:nvPr/>
        </p:nvSpPr>
        <p:spPr>
          <a:xfrm>
            <a:off x="15940842" y="517674"/>
            <a:ext cx="978460" cy="197971"/>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Contact</a:t>
            </a:r>
          </a:p>
        </p:txBody>
      </p:sp>
      <p:sp>
        <p:nvSpPr>
          <p:cNvPr id="11" name="TextBox 11"/>
          <p:cNvSpPr txBox="1"/>
          <p:nvPr/>
        </p:nvSpPr>
        <p:spPr>
          <a:xfrm>
            <a:off x="14385046" y="517674"/>
            <a:ext cx="1060497" cy="197971"/>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About Us</a:t>
            </a:r>
          </a:p>
        </p:txBody>
      </p:sp>
      <p:sp>
        <p:nvSpPr>
          <p:cNvPr id="12" name="TextBox 12"/>
          <p:cNvSpPr txBox="1"/>
          <p:nvPr/>
        </p:nvSpPr>
        <p:spPr>
          <a:xfrm>
            <a:off x="13154289" y="517674"/>
            <a:ext cx="735456" cy="197971"/>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Service</a:t>
            </a:r>
          </a:p>
        </p:txBody>
      </p:sp>
      <p:sp>
        <p:nvSpPr>
          <p:cNvPr id="13" name="TextBox 13"/>
          <p:cNvSpPr txBox="1"/>
          <p:nvPr/>
        </p:nvSpPr>
        <p:spPr>
          <a:xfrm>
            <a:off x="11898530" y="517674"/>
            <a:ext cx="809760" cy="197971"/>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Home</a:t>
            </a:r>
          </a:p>
        </p:txBody>
      </p:sp>
      <p:sp>
        <p:nvSpPr>
          <p:cNvPr id="14" name="TextBox 14"/>
          <p:cNvSpPr txBox="1"/>
          <p:nvPr/>
        </p:nvSpPr>
        <p:spPr>
          <a:xfrm>
            <a:off x="17492295" y="9568113"/>
            <a:ext cx="547464" cy="240591"/>
          </a:xfrm>
          <a:prstGeom prst="rect">
            <a:avLst/>
          </a:prstGeom>
        </p:spPr>
        <p:txBody>
          <a:bodyPr lIns="0" tIns="0" rIns="0" bIns="0" rtlCol="0" anchor="t">
            <a:spAutoFit/>
          </a:bodyPr>
          <a:lstStyle/>
          <a:p>
            <a:pPr algn="ctr">
              <a:lnSpc>
                <a:spcPts val="1960"/>
              </a:lnSpc>
              <a:spcBef>
                <a:spcPct val="0"/>
              </a:spcBef>
            </a:pPr>
            <a:r>
              <a:rPr lang="en-US" sz="1400" b="1">
                <a:solidFill>
                  <a:srgbClr val="FFFFFF"/>
                </a:solidFill>
                <a:latin typeface="Open Sans Bold"/>
                <a:ea typeface="Open Sans Bold"/>
                <a:cs typeface="Open Sans Bold"/>
                <a:sym typeface="Open Sans Bold"/>
              </a:rPr>
              <a:t>05</a:t>
            </a:r>
          </a:p>
        </p:txBody>
      </p:sp>
      <p:grpSp>
        <p:nvGrpSpPr>
          <p:cNvPr id="15" name="Group 15"/>
          <p:cNvGrpSpPr/>
          <p:nvPr/>
        </p:nvGrpSpPr>
        <p:grpSpPr>
          <a:xfrm>
            <a:off x="9144000" y="4629952"/>
            <a:ext cx="8089473" cy="5657048"/>
            <a:chOff x="0" y="0"/>
            <a:chExt cx="10785964" cy="7542730"/>
          </a:xfrm>
        </p:grpSpPr>
        <p:pic>
          <p:nvPicPr>
            <p:cNvPr id="16" name="Picture 16"/>
            <p:cNvPicPr>
              <a:picLocks noChangeAspect="1"/>
            </p:cNvPicPr>
            <p:nvPr/>
          </p:nvPicPr>
          <p:blipFill>
            <a:blip r:embed="rId4"/>
            <a:srcRect t="14222" b="33329"/>
            <a:stretch>
              <a:fillRect/>
            </a:stretch>
          </p:blipFill>
          <p:spPr>
            <a:xfrm>
              <a:off x="0" y="0"/>
              <a:ext cx="10785964" cy="7542730"/>
            </a:xfrm>
            <a:prstGeom prst="rect">
              <a:avLst/>
            </a:prstGeom>
          </p:spPr>
        </p:pic>
      </p:grpSp>
      <p:grpSp>
        <p:nvGrpSpPr>
          <p:cNvPr id="17" name="Group 17"/>
          <p:cNvGrpSpPr/>
          <p:nvPr/>
        </p:nvGrpSpPr>
        <p:grpSpPr>
          <a:xfrm>
            <a:off x="9169827" y="1028700"/>
            <a:ext cx="8089473" cy="3376640"/>
            <a:chOff x="0" y="0"/>
            <a:chExt cx="10785964" cy="4502186"/>
          </a:xfrm>
        </p:grpSpPr>
        <p:pic>
          <p:nvPicPr>
            <p:cNvPr id="18" name="Picture 18"/>
            <p:cNvPicPr>
              <a:picLocks noChangeAspect="1"/>
            </p:cNvPicPr>
            <p:nvPr/>
          </p:nvPicPr>
          <p:blipFill>
            <a:blip r:embed="rId5"/>
            <a:srcRect t="7096" b="61597"/>
            <a:stretch>
              <a:fillRect/>
            </a:stretch>
          </p:blipFill>
          <p:spPr>
            <a:xfrm flipH="1">
              <a:off x="0" y="0"/>
              <a:ext cx="10785964" cy="4502186"/>
            </a:xfrm>
            <a:prstGeom prst="rect">
              <a:avLst/>
            </a:prstGeom>
          </p:spPr>
        </p:pic>
      </p:grpSp>
      <p:sp>
        <p:nvSpPr>
          <p:cNvPr id="19" name="TextBox 19"/>
          <p:cNvSpPr txBox="1"/>
          <p:nvPr/>
        </p:nvSpPr>
        <p:spPr>
          <a:xfrm>
            <a:off x="639180" y="2205352"/>
            <a:ext cx="8991538" cy="1923604"/>
          </a:xfrm>
          <a:prstGeom prst="rect">
            <a:avLst/>
          </a:prstGeom>
        </p:spPr>
        <p:txBody>
          <a:bodyPr wrap="square" lIns="0" tIns="0" rIns="0" bIns="0" rtlCol="0" anchor="t">
            <a:spAutoFit/>
          </a:bodyPr>
          <a:lstStyle/>
          <a:p>
            <a:pPr>
              <a:lnSpc>
                <a:spcPts val="7463"/>
              </a:lnSpc>
            </a:pPr>
            <a:r>
              <a:rPr lang="ru-RU" sz="7389" b="1" dirty="0" err="1">
                <a:solidFill>
                  <a:srgbClr val="FFFFFF"/>
                </a:solidFill>
                <a:latin typeface="Times New Roman" panose="02020603050405020304" pitchFamily="18" charset="0"/>
                <a:ea typeface="Bebas Neue Cyrillic"/>
                <a:cs typeface="Times New Roman" panose="02020603050405020304" pitchFamily="18" charset="0"/>
                <a:sym typeface="Bebas Neue Cyrillic"/>
              </a:rPr>
              <a:t>Біздің</a:t>
            </a:r>
            <a:r>
              <a:rPr lang="ru-RU" sz="7389" b="1" dirty="0">
                <a:solidFill>
                  <a:srgbClr val="FFFFFF"/>
                </a:solidFill>
                <a:latin typeface="Times New Roman" panose="02020603050405020304" pitchFamily="18" charset="0"/>
                <a:ea typeface="Bebas Neue Cyrillic"/>
                <a:cs typeface="Times New Roman" panose="02020603050405020304" pitchFamily="18" charset="0"/>
                <a:sym typeface="Bebas Neue Cyrillic"/>
              </a:rPr>
              <a:t> </a:t>
            </a:r>
            <a:r>
              <a:rPr lang="ru-RU" sz="7389" b="1" dirty="0" err="1">
                <a:solidFill>
                  <a:srgbClr val="FFFFFF"/>
                </a:solidFill>
                <a:latin typeface="Times New Roman" panose="02020603050405020304" pitchFamily="18" charset="0"/>
                <a:ea typeface="Bebas Neue Cyrillic"/>
                <a:cs typeface="Times New Roman" panose="02020603050405020304" pitchFamily="18" charset="0"/>
                <a:sym typeface="Bebas Neue Cyrillic"/>
              </a:rPr>
              <a:t>көзқарасымыз</a:t>
            </a:r>
            <a:endParaRPr lang="en-US" sz="7389" b="1" dirty="0">
              <a:solidFill>
                <a:srgbClr val="FFFFFF"/>
              </a:solidFill>
              <a:latin typeface="Times New Roman" panose="02020603050405020304" pitchFamily="18" charset="0"/>
              <a:ea typeface="Bebas Neue Cyrillic"/>
              <a:cs typeface="Times New Roman" panose="02020603050405020304" pitchFamily="18" charset="0"/>
              <a:sym typeface="Bebas Neue Cyrillic"/>
            </a:endParaRPr>
          </a:p>
        </p:txBody>
      </p:sp>
      <p:grpSp>
        <p:nvGrpSpPr>
          <p:cNvPr id="20" name="Group 20"/>
          <p:cNvGrpSpPr/>
          <p:nvPr/>
        </p:nvGrpSpPr>
        <p:grpSpPr>
          <a:xfrm>
            <a:off x="1981262" y="3233754"/>
            <a:ext cx="1757694" cy="47625"/>
            <a:chOff x="0" y="0"/>
            <a:chExt cx="462932" cy="12543"/>
          </a:xfrm>
        </p:grpSpPr>
        <p:sp>
          <p:nvSpPr>
            <p:cNvPr id="21" name="Freeform 21"/>
            <p:cNvSpPr/>
            <p:nvPr/>
          </p:nvSpPr>
          <p:spPr>
            <a:xfrm>
              <a:off x="0" y="0"/>
              <a:ext cx="462932" cy="12543"/>
            </a:xfrm>
            <a:custGeom>
              <a:avLst/>
              <a:gdLst/>
              <a:ahLst/>
              <a:cxnLst/>
              <a:rect l="l" t="t" r="r" b="b"/>
              <a:pathLst>
                <a:path w="462932" h="12543">
                  <a:moveTo>
                    <a:pt x="0" y="0"/>
                  </a:moveTo>
                  <a:lnTo>
                    <a:pt x="462932" y="0"/>
                  </a:lnTo>
                  <a:lnTo>
                    <a:pt x="462932" y="12543"/>
                  </a:lnTo>
                  <a:lnTo>
                    <a:pt x="0" y="12543"/>
                  </a:lnTo>
                  <a:close/>
                </a:path>
              </a:pathLst>
            </a:custGeom>
            <a:gradFill rotWithShape="1">
              <a:gsLst>
                <a:gs pos="0">
                  <a:srgbClr val="5470FF">
                    <a:alpha val="100000"/>
                  </a:srgbClr>
                </a:gs>
                <a:gs pos="100000">
                  <a:srgbClr val="1F3291">
                    <a:alpha val="100000"/>
                  </a:srgbClr>
                </a:gs>
              </a:gsLst>
              <a:lin ang="2700000"/>
            </a:gradFill>
          </p:spPr>
        </p:sp>
        <p:sp>
          <p:nvSpPr>
            <p:cNvPr id="22" name="TextBox 22"/>
            <p:cNvSpPr txBox="1"/>
            <p:nvPr/>
          </p:nvSpPr>
          <p:spPr>
            <a:xfrm>
              <a:off x="0" y="-38100"/>
              <a:ext cx="462932" cy="50643"/>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1981262" y="4403633"/>
            <a:ext cx="807124" cy="807124"/>
            <a:chOff x="0" y="0"/>
            <a:chExt cx="812800" cy="812800"/>
          </a:xfrm>
        </p:grpSpPr>
        <p:sp>
          <p:nvSpPr>
            <p:cNvPr id="24" name="Freeform 2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gradFill rotWithShape="1">
              <a:gsLst>
                <a:gs pos="0">
                  <a:srgbClr val="5470FF">
                    <a:alpha val="100000"/>
                  </a:srgbClr>
                </a:gs>
                <a:gs pos="100000">
                  <a:srgbClr val="1F3291">
                    <a:alpha val="100000"/>
                  </a:srgbClr>
                </a:gs>
              </a:gsLst>
              <a:lin ang="2700000"/>
            </a:gradFill>
          </p:spPr>
        </p:sp>
        <p:sp>
          <p:nvSpPr>
            <p:cNvPr id="25" name="TextBox 2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6" name="TextBox 26"/>
          <p:cNvSpPr txBox="1"/>
          <p:nvPr/>
        </p:nvSpPr>
        <p:spPr>
          <a:xfrm>
            <a:off x="2108759" y="4602377"/>
            <a:ext cx="552131" cy="371537"/>
          </a:xfrm>
          <a:prstGeom prst="rect">
            <a:avLst/>
          </a:prstGeom>
        </p:spPr>
        <p:txBody>
          <a:bodyPr lIns="0" tIns="0" rIns="0" bIns="0" rtlCol="0" anchor="t">
            <a:spAutoFit/>
          </a:bodyPr>
          <a:lstStyle/>
          <a:p>
            <a:pPr algn="ctr">
              <a:lnSpc>
                <a:spcPts val="3096"/>
              </a:lnSpc>
              <a:spcBef>
                <a:spcPct val="0"/>
              </a:spcBef>
            </a:pPr>
            <a:r>
              <a:rPr lang="en-US" sz="2212" b="1">
                <a:solidFill>
                  <a:srgbClr val="FFFFFF"/>
                </a:solidFill>
                <a:latin typeface="Open Sans Bold"/>
                <a:ea typeface="Open Sans Bold"/>
                <a:cs typeface="Open Sans Bold"/>
                <a:sym typeface="Open Sans Bold"/>
              </a:rPr>
              <a:t>01</a:t>
            </a:r>
          </a:p>
        </p:txBody>
      </p:sp>
      <p:sp>
        <p:nvSpPr>
          <p:cNvPr id="27" name="TextBox 27"/>
          <p:cNvSpPr txBox="1"/>
          <p:nvPr/>
        </p:nvSpPr>
        <p:spPr>
          <a:xfrm>
            <a:off x="3148849" y="4298344"/>
            <a:ext cx="4350082" cy="1526059"/>
          </a:xfrm>
          <a:prstGeom prst="rect">
            <a:avLst/>
          </a:prstGeom>
        </p:spPr>
        <p:txBody>
          <a:bodyPr lIns="0" tIns="0" rIns="0" bIns="0" rtlCol="0" anchor="t">
            <a:spAutoFit/>
          </a:bodyPr>
          <a:lstStyle/>
          <a:p>
            <a:pPr algn="just">
              <a:lnSpc>
                <a:spcPts val="1680"/>
              </a:lnSpc>
              <a:spcBef>
                <a:spcPct val="0"/>
              </a:spcBef>
            </a:pPr>
            <a:r>
              <a:rPr lang="en-US" sz="1200" dirty="0" smtClean="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Инновацияларды</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ілгерілету</a:t>
            </a:r>
            <a:r>
              <a:rPr lang="ru-RU" sz="1200" dirty="0">
                <a:solidFill>
                  <a:srgbClr val="FFFFFF"/>
                </a:solidFill>
                <a:latin typeface="Open Sans"/>
                <a:ea typeface="Open Sans"/>
                <a:cs typeface="Open Sans"/>
                <a:sym typeface="Open Sans"/>
              </a:rPr>
              <a:t> – </a:t>
            </a:r>
            <a:r>
              <a:rPr lang="ru-RU" sz="1200" dirty="0" err="1">
                <a:solidFill>
                  <a:srgbClr val="FFFFFF"/>
                </a:solidFill>
                <a:latin typeface="Open Sans"/>
                <a:ea typeface="Open Sans"/>
                <a:cs typeface="Open Sans"/>
                <a:sym typeface="Open Sans"/>
              </a:rPr>
              <a:t>жаңа</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технологияларды</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енгізу</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және</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дамыту</a:t>
            </a:r>
            <a:r>
              <a:rPr lang="ru-RU" sz="1200" dirty="0">
                <a:solidFill>
                  <a:srgbClr val="FFFFFF"/>
                </a:solidFill>
                <a:latin typeface="Open Sans"/>
                <a:ea typeface="Open Sans"/>
                <a:cs typeface="Open Sans"/>
                <a:sym typeface="Open Sans"/>
              </a:rPr>
              <a:t>.</a:t>
            </a:r>
            <a:r>
              <a:rPr lang="en-US"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Қоғамға</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пайда</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әкелу</a:t>
            </a:r>
            <a:r>
              <a:rPr lang="ru-RU" sz="1200" dirty="0">
                <a:solidFill>
                  <a:srgbClr val="FFFFFF"/>
                </a:solidFill>
                <a:latin typeface="Open Sans"/>
                <a:ea typeface="Open Sans"/>
                <a:cs typeface="Open Sans"/>
                <a:sym typeface="Open Sans"/>
              </a:rPr>
              <a:t> – </a:t>
            </a:r>
            <a:r>
              <a:rPr lang="ru-RU" sz="1200" dirty="0" err="1">
                <a:solidFill>
                  <a:srgbClr val="FFFFFF"/>
                </a:solidFill>
                <a:latin typeface="Open Sans"/>
                <a:ea typeface="Open Sans"/>
                <a:cs typeface="Open Sans"/>
                <a:sym typeface="Open Sans"/>
              </a:rPr>
              <a:t>технологиялық</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шешімдер</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арқылы</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адамдардың</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өмірін</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жеңілдету</a:t>
            </a:r>
            <a:r>
              <a:rPr lang="ru-RU" sz="1200" dirty="0">
                <a:solidFill>
                  <a:srgbClr val="FFFFFF"/>
                </a:solidFill>
                <a:latin typeface="Open Sans"/>
                <a:ea typeface="Open Sans"/>
                <a:cs typeface="Open Sans"/>
                <a:sym typeface="Open Sans"/>
              </a:rPr>
              <a:t>.</a:t>
            </a:r>
            <a:r>
              <a:rPr lang="en-US"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Экологиялық</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тұрақтылық</a:t>
            </a:r>
            <a:r>
              <a:rPr lang="ru-RU" sz="1200" dirty="0">
                <a:solidFill>
                  <a:srgbClr val="FFFFFF"/>
                </a:solidFill>
                <a:latin typeface="Open Sans"/>
                <a:ea typeface="Open Sans"/>
                <a:cs typeface="Open Sans"/>
                <a:sym typeface="Open Sans"/>
              </a:rPr>
              <a:t> – </a:t>
            </a:r>
            <a:r>
              <a:rPr lang="ru-RU" sz="1200" dirty="0" err="1">
                <a:solidFill>
                  <a:srgbClr val="FFFFFF"/>
                </a:solidFill>
                <a:latin typeface="Open Sans"/>
                <a:ea typeface="Open Sans"/>
                <a:cs typeface="Open Sans"/>
                <a:sym typeface="Open Sans"/>
              </a:rPr>
              <a:t>жасыл</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және</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экологиялық</a:t>
            </a:r>
            <a:r>
              <a:rPr lang="ru-RU" sz="1200" dirty="0">
                <a:solidFill>
                  <a:srgbClr val="FFFFFF"/>
                </a:solidFill>
                <a:latin typeface="Open Sans"/>
                <a:ea typeface="Open Sans"/>
                <a:cs typeface="Open Sans"/>
                <a:sym typeface="Open Sans"/>
              </a:rPr>
              <a:t> таза </a:t>
            </a:r>
            <a:r>
              <a:rPr lang="ru-RU" sz="1200" dirty="0" err="1">
                <a:solidFill>
                  <a:srgbClr val="FFFFFF"/>
                </a:solidFill>
                <a:latin typeface="Open Sans"/>
                <a:ea typeface="Open Sans"/>
                <a:cs typeface="Open Sans"/>
                <a:sym typeface="Open Sans"/>
              </a:rPr>
              <a:t>технологияларды</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қолдау</a:t>
            </a:r>
            <a:r>
              <a:rPr lang="ru-RU" sz="1200" dirty="0">
                <a:solidFill>
                  <a:srgbClr val="FFFFFF"/>
                </a:solidFill>
                <a:latin typeface="Open Sans"/>
                <a:ea typeface="Open Sans"/>
                <a:cs typeface="Open Sans"/>
                <a:sym typeface="Open Sans"/>
              </a:rPr>
              <a:t>.</a:t>
            </a:r>
            <a:r>
              <a:rPr lang="en-US"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Әлемдік</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өзгерістерге</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үлес</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қосу</a:t>
            </a:r>
            <a:r>
              <a:rPr lang="ru-RU" sz="1200" dirty="0">
                <a:solidFill>
                  <a:srgbClr val="FFFFFF"/>
                </a:solidFill>
                <a:latin typeface="Open Sans"/>
                <a:ea typeface="Open Sans"/>
                <a:cs typeface="Open Sans"/>
                <a:sym typeface="Open Sans"/>
              </a:rPr>
              <a:t> – </a:t>
            </a:r>
            <a:r>
              <a:rPr lang="ru-RU" sz="1200" dirty="0" err="1">
                <a:solidFill>
                  <a:srgbClr val="FFFFFF"/>
                </a:solidFill>
                <a:latin typeface="Open Sans"/>
                <a:ea typeface="Open Sans"/>
                <a:cs typeface="Open Sans"/>
                <a:sym typeface="Open Sans"/>
              </a:rPr>
              <a:t>ғылыми</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жетістіктерді</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тәжірибеге</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енгізу</a:t>
            </a:r>
            <a:r>
              <a:rPr lang="ru-RU" sz="1200" dirty="0" smtClean="0">
                <a:solidFill>
                  <a:srgbClr val="FFFFFF"/>
                </a:solidFill>
                <a:latin typeface="Open Sans"/>
                <a:ea typeface="Open Sans"/>
                <a:cs typeface="Open Sans"/>
                <a:sym typeface="Open Sans"/>
              </a:rPr>
              <a:t>. </a:t>
            </a:r>
            <a:endParaRPr lang="en-US" sz="1200" dirty="0">
              <a:solidFill>
                <a:srgbClr val="FFFFFF"/>
              </a:solidFill>
              <a:latin typeface="Open Sans"/>
              <a:ea typeface="Open Sans"/>
              <a:cs typeface="Open Sans"/>
              <a:sym typeface="Open Sans"/>
            </a:endParaRPr>
          </a:p>
        </p:txBody>
      </p:sp>
      <p:grpSp>
        <p:nvGrpSpPr>
          <p:cNvPr id="28" name="Group 28"/>
          <p:cNvGrpSpPr/>
          <p:nvPr/>
        </p:nvGrpSpPr>
        <p:grpSpPr>
          <a:xfrm>
            <a:off x="1981635" y="6702424"/>
            <a:ext cx="807124" cy="807124"/>
            <a:chOff x="0" y="0"/>
            <a:chExt cx="812800" cy="812800"/>
          </a:xfrm>
        </p:grpSpPr>
        <p:sp>
          <p:nvSpPr>
            <p:cNvPr id="29" name="Freeform 2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gradFill rotWithShape="1">
              <a:gsLst>
                <a:gs pos="0">
                  <a:srgbClr val="5470FF">
                    <a:alpha val="100000"/>
                  </a:srgbClr>
                </a:gs>
                <a:gs pos="100000">
                  <a:srgbClr val="1F3291">
                    <a:alpha val="100000"/>
                  </a:srgbClr>
                </a:gs>
              </a:gsLst>
              <a:lin ang="2700000"/>
            </a:gradFill>
          </p:spPr>
        </p:sp>
        <p:sp>
          <p:nvSpPr>
            <p:cNvPr id="30" name="TextBox 3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31" name="TextBox 31"/>
          <p:cNvSpPr txBox="1"/>
          <p:nvPr/>
        </p:nvSpPr>
        <p:spPr>
          <a:xfrm>
            <a:off x="2109131" y="6901168"/>
            <a:ext cx="552131" cy="371537"/>
          </a:xfrm>
          <a:prstGeom prst="rect">
            <a:avLst/>
          </a:prstGeom>
        </p:spPr>
        <p:txBody>
          <a:bodyPr lIns="0" tIns="0" rIns="0" bIns="0" rtlCol="0" anchor="t">
            <a:spAutoFit/>
          </a:bodyPr>
          <a:lstStyle/>
          <a:p>
            <a:pPr algn="ctr">
              <a:lnSpc>
                <a:spcPts val="3096"/>
              </a:lnSpc>
              <a:spcBef>
                <a:spcPct val="0"/>
              </a:spcBef>
            </a:pPr>
            <a:r>
              <a:rPr lang="en-US" sz="2212" b="1">
                <a:solidFill>
                  <a:srgbClr val="FFFFFF"/>
                </a:solidFill>
                <a:latin typeface="Open Sans Bold"/>
                <a:ea typeface="Open Sans Bold"/>
                <a:cs typeface="Open Sans Bold"/>
                <a:sym typeface="Open Sans Bold"/>
              </a:rPr>
              <a:t>02</a:t>
            </a:r>
          </a:p>
        </p:txBody>
      </p:sp>
      <p:sp>
        <p:nvSpPr>
          <p:cNvPr id="32" name="TextBox 32"/>
          <p:cNvSpPr txBox="1"/>
          <p:nvPr/>
        </p:nvSpPr>
        <p:spPr>
          <a:xfrm>
            <a:off x="3170003" y="6664590"/>
            <a:ext cx="4349709" cy="1090042"/>
          </a:xfrm>
          <a:prstGeom prst="rect">
            <a:avLst/>
          </a:prstGeom>
        </p:spPr>
        <p:txBody>
          <a:bodyPr lIns="0" tIns="0" rIns="0" bIns="0" rtlCol="0" anchor="t">
            <a:spAutoFit/>
          </a:bodyPr>
          <a:lstStyle/>
          <a:p>
            <a:pPr algn="just">
              <a:lnSpc>
                <a:spcPts val="1680"/>
              </a:lnSpc>
              <a:spcBef>
                <a:spcPct val="0"/>
              </a:spcBef>
            </a:pPr>
            <a:r>
              <a:rPr lang="ru-RU" sz="1200" dirty="0" err="1">
                <a:solidFill>
                  <a:srgbClr val="FFFFFF"/>
                </a:solidFill>
                <a:latin typeface="Open Sans"/>
                <a:ea typeface="Open Sans"/>
                <a:cs typeface="Open Sans"/>
                <a:sym typeface="Open Sans"/>
              </a:rPr>
              <a:t>Біз</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болашақтың</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технологиясын</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дамыта</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отырып</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адамдардың</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өмірін</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жақсартуға</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және</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әлемді</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инновациялар</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арқылы</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өзгертуге</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ұмтыламыз.Біздің</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мақсатымыз</a:t>
            </a:r>
            <a:r>
              <a:rPr lang="ru-RU" sz="1200" dirty="0">
                <a:solidFill>
                  <a:srgbClr val="FFFFFF"/>
                </a:solidFill>
                <a:latin typeface="Open Sans"/>
                <a:ea typeface="Open Sans"/>
                <a:cs typeface="Open Sans"/>
                <a:sym typeface="Open Sans"/>
              </a:rPr>
              <a:t> </a:t>
            </a:r>
            <a:r>
              <a:rPr lang="ru-RU" sz="1200" dirty="0" err="1" smtClean="0">
                <a:solidFill>
                  <a:srgbClr val="FFFFFF"/>
                </a:solidFill>
                <a:latin typeface="Open Sans"/>
                <a:ea typeface="Open Sans"/>
                <a:cs typeface="Open Sans"/>
                <a:sym typeface="Open Sans"/>
              </a:rPr>
              <a:t>Біз</a:t>
            </a:r>
            <a:r>
              <a:rPr lang="ru-RU" sz="1200" dirty="0" smtClean="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болашақты</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бүгін</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қалыптастырып</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жаңа</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мүмкіндіктерге</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жол</a:t>
            </a:r>
            <a:r>
              <a:rPr lang="ru-RU" sz="1200" dirty="0">
                <a:solidFill>
                  <a:srgbClr val="FFFFFF"/>
                </a:solidFill>
                <a:latin typeface="Open Sans"/>
                <a:ea typeface="Open Sans"/>
                <a:cs typeface="Open Sans"/>
                <a:sym typeface="Open Sans"/>
              </a:rPr>
              <a:t> </a:t>
            </a:r>
            <a:r>
              <a:rPr lang="ru-RU" sz="1200" dirty="0" err="1">
                <a:solidFill>
                  <a:srgbClr val="FFFFFF"/>
                </a:solidFill>
                <a:latin typeface="Open Sans"/>
                <a:ea typeface="Open Sans"/>
                <a:cs typeface="Open Sans"/>
                <a:sym typeface="Open Sans"/>
              </a:rPr>
              <a:t>ашамыз</a:t>
            </a:r>
            <a:r>
              <a:rPr lang="ru-RU" sz="1200" dirty="0">
                <a:solidFill>
                  <a:srgbClr val="FFFFFF"/>
                </a:solidFill>
                <a:latin typeface="Open Sans"/>
                <a:ea typeface="Open Sans"/>
                <a:cs typeface="Open Sans"/>
                <a:sym typeface="Open Sans"/>
              </a:rPr>
              <a:t>! </a:t>
            </a:r>
            <a:endParaRPr lang="en-US" sz="1200" dirty="0">
              <a:solidFill>
                <a:srgbClr val="FFFFFF"/>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938">
                <a:alpha val="100000"/>
              </a:srgbClr>
            </a:gs>
            <a:gs pos="100000">
              <a:srgbClr val="000935">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17742214" y="7517955"/>
            <a:ext cx="47625" cy="1740345"/>
            <a:chOff x="0" y="0"/>
            <a:chExt cx="12543" cy="458362"/>
          </a:xfrm>
        </p:grpSpPr>
        <p:sp>
          <p:nvSpPr>
            <p:cNvPr id="3" name="Freeform 3"/>
            <p:cNvSpPr/>
            <p:nvPr/>
          </p:nvSpPr>
          <p:spPr>
            <a:xfrm>
              <a:off x="0" y="0"/>
              <a:ext cx="12543" cy="458362"/>
            </a:xfrm>
            <a:custGeom>
              <a:avLst/>
              <a:gdLst/>
              <a:ahLst/>
              <a:cxnLst/>
              <a:rect l="l" t="t" r="r" b="b"/>
              <a:pathLst>
                <a:path w="12543" h="458362">
                  <a:moveTo>
                    <a:pt x="0" y="0"/>
                  </a:moveTo>
                  <a:lnTo>
                    <a:pt x="12543" y="0"/>
                  </a:lnTo>
                  <a:lnTo>
                    <a:pt x="12543" y="458362"/>
                  </a:lnTo>
                  <a:lnTo>
                    <a:pt x="0" y="458362"/>
                  </a:lnTo>
                  <a:close/>
                </a:path>
              </a:pathLst>
            </a:custGeom>
            <a:gradFill rotWithShape="1">
              <a:gsLst>
                <a:gs pos="0">
                  <a:srgbClr val="5470FF">
                    <a:alpha val="100000"/>
                  </a:srgbClr>
                </a:gs>
                <a:gs pos="100000">
                  <a:srgbClr val="1F3291">
                    <a:alpha val="100000"/>
                  </a:srgbClr>
                </a:gs>
              </a:gsLst>
              <a:lin ang="2700000"/>
            </a:gradFill>
          </p:spPr>
        </p:sp>
        <p:sp>
          <p:nvSpPr>
            <p:cNvPr id="4" name="TextBox 4"/>
            <p:cNvSpPr txBox="1"/>
            <p:nvPr/>
          </p:nvSpPr>
          <p:spPr>
            <a:xfrm>
              <a:off x="0" y="-38100"/>
              <a:ext cx="12543" cy="496462"/>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411717" y="402443"/>
            <a:ext cx="454926" cy="447482"/>
          </a:xfrm>
          <a:custGeom>
            <a:avLst/>
            <a:gdLst/>
            <a:ahLst/>
            <a:cxnLst/>
            <a:rect l="l" t="t" r="r" b="b"/>
            <a:pathLst>
              <a:path w="454926" h="447482">
                <a:moveTo>
                  <a:pt x="0" y="0"/>
                </a:moveTo>
                <a:lnTo>
                  <a:pt x="454927" y="0"/>
                </a:lnTo>
                <a:lnTo>
                  <a:pt x="454927" y="447482"/>
                </a:lnTo>
                <a:lnTo>
                  <a:pt x="0" y="44748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6" name="Group 6"/>
          <p:cNvGrpSpPr/>
          <p:nvPr/>
        </p:nvGrpSpPr>
        <p:grpSpPr>
          <a:xfrm>
            <a:off x="17259300" y="0"/>
            <a:ext cx="1028700" cy="1028700"/>
            <a:chOff x="0" y="0"/>
            <a:chExt cx="270933" cy="270933"/>
          </a:xfrm>
        </p:grpSpPr>
        <p:sp>
          <p:nvSpPr>
            <p:cNvPr id="7" name="Freeform 7"/>
            <p:cNvSpPr/>
            <p:nvPr/>
          </p:nvSpPr>
          <p:spPr>
            <a:xfrm>
              <a:off x="0" y="0"/>
              <a:ext cx="270933" cy="270933"/>
            </a:xfrm>
            <a:custGeom>
              <a:avLst/>
              <a:gdLst/>
              <a:ahLst/>
              <a:cxnLst/>
              <a:rect l="l" t="t" r="r" b="b"/>
              <a:pathLst>
                <a:path w="270933" h="270933">
                  <a:moveTo>
                    <a:pt x="0" y="0"/>
                  </a:moveTo>
                  <a:lnTo>
                    <a:pt x="270933" y="0"/>
                  </a:lnTo>
                  <a:lnTo>
                    <a:pt x="270933" y="270933"/>
                  </a:lnTo>
                  <a:lnTo>
                    <a:pt x="0" y="270933"/>
                  </a:lnTo>
                  <a:close/>
                </a:path>
              </a:pathLst>
            </a:custGeom>
            <a:gradFill rotWithShape="1">
              <a:gsLst>
                <a:gs pos="0">
                  <a:srgbClr val="5470FF">
                    <a:alpha val="100000"/>
                  </a:srgbClr>
                </a:gs>
                <a:gs pos="100000">
                  <a:srgbClr val="1F3291">
                    <a:alpha val="100000"/>
                  </a:srgbClr>
                </a:gs>
              </a:gsLst>
              <a:lin ang="2700000"/>
            </a:gradFill>
          </p:spPr>
        </p:sp>
        <p:sp>
          <p:nvSpPr>
            <p:cNvPr id="8" name="TextBox 8"/>
            <p:cNvSpPr txBox="1"/>
            <p:nvPr/>
          </p:nvSpPr>
          <p:spPr>
            <a:xfrm>
              <a:off x="0" y="-38100"/>
              <a:ext cx="270933" cy="309033"/>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39108" y="517674"/>
            <a:ext cx="1263019" cy="197971"/>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Studio Shodwe</a:t>
            </a:r>
          </a:p>
        </p:txBody>
      </p:sp>
      <p:sp>
        <p:nvSpPr>
          <p:cNvPr id="10" name="TextBox 10"/>
          <p:cNvSpPr txBox="1"/>
          <p:nvPr/>
        </p:nvSpPr>
        <p:spPr>
          <a:xfrm>
            <a:off x="15940842" y="517674"/>
            <a:ext cx="978460" cy="197971"/>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Contact</a:t>
            </a:r>
          </a:p>
        </p:txBody>
      </p:sp>
      <p:sp>
        <p:nvSpPr>
          <p:cNvPr id="11" name="TextBox 11"/>
          <p:cNvSpPr txBox="1"/>
          <p:nvPr/>
        </p:nvSpPr>
        <p:spPr>
          <a:xfrm>
            <a:off x="14385046" y="517674"/>
            <a:ext cx="1060497" cy="197971"/>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About Us</a:t>
            </a:r>
          </a:p>
        </p:txBody>
      </p:sp>
      <p:sp>
        <p:nvSpPr>
          <p:cNvPr id="12" name="TextBox 12"/>
          <p:cNvSpPr txBox="1"/>
          <p:nvPr/>
        </p:nvSpPr>
        <p:spPr>
          <a:xfrm>
            <a:off x="13154289" y="517674"/>
            <a:ext cx="735456" cy="197971"/>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Service</a:t>
            </a:r>
          </a:p>
        </p:txBody>
      </p:sp>
      <p:sp>
        <p:nvSpPr>
          <p:cNvPr id="13" name="TextBox 13"/>
          <p:cNvSpPr txBox="1"/>
          <p:nvPr/>
        </p:nvSpPr>
        <p:spPr>
          <a:xfrm>
            <a:off x="11898530" y="517674"/>
            <a:ext cx="809760" cy="197971"/>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Home</a:t>
            </a:r>
          </a:p>
        </p:txBody>
      </p:sp>
      <p:sp>
        <p:nvSpPr>
          <p:cNvPr id="14" name="TextBox 14"/>
          <p:cNvSpPr txBox="1"/>
          <p:nvPr/>
        </p:nvSpPr>
        <p:spPr>
          <a:xfrm>
            <a:off x="17492295" y="9568113"/>
            <a:ext cx="547464" cy="240591"/>
          </a:xfrm>
          <a:prstGeom prst="rect">
            <a:avLst/>
          </a:prstGeom>
        </p:spPr>
        <p:txBody>
          <a:bodyPr lIns="0" tIns="0" rIns="0" bIns="0" rtlCol="0" anchor="t">
            <a:spAutoFit/>
          </a:bodyPr>
          <a:lstStyle/>
          <a:p>
            <a:pPr algn="ctr">
              <a:lnSpc>
                <a:spcPts val="1960"/>
              </a:lnSpc>
              <a:spcBef>
                <a:spcPct val="0"/>
              </a:spcBef>
            </a:pPr>
            <a:r>
              <a:rPr lang="en-US" sz="1400" b="1">
                <a:solidFill>
                  <a:srgbClr val="FFFFFF"/>
                </a:solidFill>
                <a:latin typeface="Open Sans Bold"/>
                <a:ea typeface="Open Sans Bold"/>
                <a:cs typeface="Open Sans Bold"/>
                <a:sym typeface="Open Sans Bold"/>
              </a:rPr>
              <a:t>06</a:t>
            </a:r>
          </a:p>
        </p:txBody>
      </p:sp>
      <p:grpSp>
        <p:nvGrpSpPr>
          <p:cNvPr id="15" name="Group 15"/>
          <p:cNvGrpSpPr/>
          <p:nvPr/>
        </p:nvGrpSpPr>
        <p:grpSpPr>
          <a:xfrm>
            <a:off x="1028700" y="1028700"/>
            <a:ext cx="16230600" cy="4114800"/>
            <a:chOff x="0" y="0"/>
            <a:chExt cx="21640800" cy="5486400"/>
          </a:xfrm>
        </p:grpSpPr>
        <p:pic>
          <p:nvPicPr>
            <p:cNvPr id="16" name="Picture 16"/>
            <p:cNvPicPr>
              <a:picLocks noChangeAspect="1"/>
            </p:cNvPicPr>
            <p:nvPr/>
          </p:nvPicPr>
          <p:blipFill>
            <a:blip r:embed="rId4"/>
            <a:srcRect t="13588" b="41341"/>
            <a:stretch>
              <a:fillRect/>
            </a:stretch>
          </p:blipFill>
          <p:spPr>
            <a:xfrm>
              <a:off x="0" y="0"/>
              <a:ext cx="21640800" cy="5486400"/>
            </a:xfrm>
            <a:prstGeom prst="rect">
              <a:avLst/>
            </a:prstGeom>
          </p:spPr>
        </p:pic>
      </p:grpSp>
      <p:sp>
        <p:nvSpPr>
          <p:cNvPr id="17" name="TextBox 17"/>
          <p:cNvSpPr txBox="1"/>
          <p:nvPr/>
        </p:nvSpPr>
        <p:spPr>
          <a:xfrm>
            <a:off x="1678620" y="6231881"/>
            <a:ext cx="4334437" cy="997468"/>
          </a:xfrm>
          <a:prstGeom prst="rect">
            <a:avLst/>
          </a:prstGeom>
        </p:spPr>
        <p:txBody>
          <a:bodyPr lIns="0" tIns="0" rIns="0" bIns="0" rtlCol="0" anchor="t">
            <a:spAutoFit/>
          </a:bodyPr>
          <a:lstStyle/>
          <a:p>
            <a:pPr algn="l">
              <a:lnSpc>
                <a:spcPts val="7463"/>
              </a:lnSpc>
            </a:pPr>
            <a:r>
              <a:rPr lang="en-US" sz="7389">
                <a:solidFill>
                  <a:srgbClr val="FFFFFF"/>
                </a:solidFill>
                <a:latin typeface="Bebas Neue Cyrillic"/>
                <a:ea typeface="Bebas Neue Cyrillic"/>
                <a:cs typeface="Bebas Neue Cyrillic"/>
                <a:sym typeface="Bebas Neue Cyrillic"/>
              </a:rPr>
              <a:t>Our Mission</a:t>
            </a:r>
          </a:p>
        </p:txBody>
      </p:sp>
      <p:grpSp>
        <p:nvGrpSpPr>
          <p:cNvPr id="18" name="Group 18"/>
          <p:cNvGrpSpPr/>
          <p:nvPr/>
        </p:nvGrpSpPr>
        <p:grpSpPr>
          <a:xfrm>
            <a:off x="1678620" y="7383062"/>
            <a:ext cx="1757694" cy="47625"/>
            <a:chOff x="0" y="0"/>
            <a:chExt cx="462932" cy="12543"/>
          </a:xfrm>
        </p:grpSpPr>
        <p:sp>
          <p:nvSpPr>
            <p:cNvPr id="19" name="Freeform 19"/>
            <p:cNvSpPr/>
            <p:nvPr/>
          </p:nvSpPr>
          <p:spPr>
            <a:xfrm>
              <a:off x="0" y="0"/>
              <a:ext cx="462932" cy="12543"/>
            </a:xfrm>
            <a:custGeom>
              <a:avLst/>
              <a:gdLst/>
              <a:ahLst/>
              <a:cxnLst/>
              <a:rect l="l" t="t" r="r" b="b"/>
              <a:pathLst>
                <a:path w="462932" h="12543">
                  <a:moveTo>
                    <a:pt x="0" y="0"/>
                  </a:moveTo>
                  <a:lnTo>
                    <a:pt x="462932" y="0"/>
                  </a:lnTo>
                  <a:lnTo>
                    <a:pt x="462932" y="12543"/>
                  </a:lnTo>
                  <a:lnTo>
                    <a:pt x="0" y="12543"/>
                  </a:lnTo>
                  <a:close/>
                </a:path>
              </a:pathLst>
            </a:custGeom>
            <a:gradFill rotWithShape="1">
              <a:gsLst>
                <a:gs pos="0">
                  <a:srgbClr val="5470FF">
                    <a:alpha val="100000"/>
                  </a:srgbClr>
                </a:gs>
                <a:gs pos="100000">
                  <a:srgbClr val="1F3291">
                    <a:alpha val="100000"/>
                  </a:srgbClr>
                </a:gs>
              </a:gsLst>
              <a:lin ang="2700000"/>
            </a:gradFill>
          </p:spPr>
        </p:sp>
        <p:sp>
          <p:nvSpPr>
            <p:cNvPr id="20" name="TextBox 20"/>
            <p:cNvSpPr txBox="1"/>
            <p:nvPr/>
          </p:nvSpPr>
          <p:spPr>
            <a:xfrm>
              <a:off x="0" y="-38100"/>
              <a:ext cx="462932" cy="50643"/>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7087663" y="6300011"/>
            <a:ext cx="807124" cy="807124"/>
            <a:chOff x="0" y="0"/>
            <a:chExt cx="812800" cy="812800"/>
          </a:xfrm>
        </p:grpSpPr>
        <p:sp>
          <p:nvSpPr>
            <p:cNvPr id="22" name="Freeform 22"/>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gradFill rotWithShape="1">
              <a:gsLst>
                <a:gs pos="0">
                  <a:srgbClr val="5470FF">
                    <a:alpha val="100000"/>
                  </a:srgbClr>
                </a:gs>
                <a:gs pos="100000">
                  <a:srgbClr val="1F3291">
                    <a:alpha val="100000"/>
                  </a:srgbClr>
                </a:gs>
              </a:gsLst>
              <a:lin ang="2700000"/>
            </a:gradFill>
          </p:spPr>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4" name="TextBox 24"/>
          <p:cNvSpPr txBox="1"/>
          <p:nvPr/>
        </p:nvSpPr>
        <p:spPr>
          <a:xfrm>
            <a:off x="7215159" y="6498754"/>
            <a:ext cx="552131" cy="371537"/>
          </a:xfrm>
          <a:prstGeom prst="rect">
            <a:avLst/>
          </a:prstGeom>
        </p:spPr>
        <p:txBody>
          <a:bodyPr lIns="0" tIns="0" rIns="0" bIns="0" rtlCol="0" anchor="t">
            <a:spAutoFit/>
          </a:bodyPr>
          <a:lstStyle/>
          <a:p>
            <a:pPr algn="ctr">
              <a:lnSpc>
                <a:spcPts val="3096"/>
              </a:lnSpc>
              <a:spcBef>
                <a:spcPct val="0"/>
              </a:spcBef>
            </a:pPr>
            <a:r>
              <a:rPr lang="en-US" sz="2212" b="1">
                <a:solidFill>
                  <a:srgbClr val="FFFFFF"/>
                </a:solidFill>
                <a:latin typeface="Open Sans Bold"/>
                <a:ea typeface="Open Sans Bold"/>
                <a:cs typeface="Open Sans Bold"/>
                <a:sym typeface="Open Sans Bold"/>
              </a:rPr>
              <a:t>01</a:t>
            </a:r>
          </a:p>
        </p:txBody>
      </p:sp>
      <p:sp>
        <p:nvSpPr>
          <p:cNvPr id="25" name="TextBox 25"/>
          <p:cNvSpPr txBox="1"/>
          <p:nvPr/>
        </p:nvSpPr>
        <p:spPr>
          <a:xfrm>
            <a:off x="8298511" y="6280961"/>
            <a:ext cx="2924623" cy="2082582"/>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a:t>
            </a:r>
          </a:p>
        </p:txBody>
      </p:sp>
      <p:grpSp>
        <p:nvGrpSpPr>
          <p:cNvPr id="26" name="Group 26"/>
          <p:cNvGrpSpPr/>
          <p:nvPr/>
        </p:nvGrpSpPr>
        <p:grpSpPr>
          <a:xfrm>
            <a:off x="12244237" y="6300011"/>
            <a:ext cx="807124" cy="807124"/>
            <a:chOff x="0" y="0"/>
            <a:chExt cx="812800" cy="812800"/>
          </a:xfrm>
        </p:grpSpPr>
        <p:sp>
          <p:nvSpPr>
            <p:cNvPr id="27" name="Freeform 27"/>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gradFill rotWithShape="1">
              <a:gsLst>
                <a:gs pos="0">
                  <a:srgbClr val="5470FF">
                    <a:alpha val="100000"/>
                  </a:srgbClr>
                </a:gs>
                <a:gs pos="100000">
                  <a:srgbClr val="1F3291">
                    <a:alpha val="100000"/>
                  </a:srgbClr>
                </a:gs>
              </a:gsLst>
              <a:lin ang="2700000"/>
            </a:gradFill>
          </p:spPr>
        </p:sp>
        <p:sp>
          <p:nvSpPr>
            <p:cNvPr id="28" name="TextBox 2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9" name="TextBox 29"/>
          <p:cNvSpPr txBox="1"/>
          <p:nvPr/>
        </p:nvSpPr>
        <p:spPr>
          <a:xfrm>
            <a:off x="12371733" y="6498754"/>
            <a:ext cx="552131" cy="371537"/>
          </a:xfrm>
          <a:prstGeom prst="rect">
            <a:avLst/>
          </a:prstGeom>
        </p:spPr>
        <p:txBody>
          <a:bodyPr lIns="0" tIns="0" rIns="0" bIns="0" rtlCol="0" anchor="t">
            <a:spAutoFit/>
          </a:bodyPr>
          <a:lstStyle/>
          <a:p>
            <a:pPr algn="ctr">
              <a:lnSpc>
                <a:spcPts val="3096"/>
              </a:lnSpc>
              <a:spcBef>
                <a:spcPct val="0"/>
              </a:spcBef>
            </a:pPr>
            <a:r>
              <a:rPr lang="en-US" sz="2212" b="1">
                <a:solidFill>
                  <a:srgbClr val="FFFFFF"/>
                </a:solidFill>
                <a:latin typeface="Open Sans Bold"/>
                <a:ea typeface="Open Sans Bold"/>
                <a:cs typeface="Open Sans Bold"/>
                <a:sym typeface="Open Sans Bold"/>
              </a:rPr>
              <a:t>02</a:t>
            </a:r>
          </a:p>
        </p:txBody>
      </p:sp>
      <p:sp>
        <p:nvSpPr>
          <p:cNvPr id="30" name="TextBox 30"/>
          <p:cNvSpPr txBox="1"/>
          <p:nvPr/>
        </p:nvSpPr>
        <p:spPr>
          <a:xfrm>
            <a:off x="13455085" y="6280961"/>
            <a:ext cx="2974988" cy="2082582"/>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938">
                <a:alpha val="100000"/>
              </a:srgbClr>
            </a:gs>
            <a:gs pos="100000">
              <a:srgbClr val="000935">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17742214" y="7517955"/>
            <a:ext cx="47625" cy="1740345"/>
            <a:chOff x="0" y="0"/>
            <a:chExt cx="12543" cy="458362"/>
          </a:xfrm>
        </p:grpSpPr>
        <p:sp>
          <p:nvSpPr>
            <p:cNvPr id="3" name="Freeform 3"/>
            <p:cNvSpPr/>
            <p:nvPr/>
          </p:nvSpPr>
          <p:spPr>
            <a:xfrm>
              <a:off x="0" y="0"/>
              <a:ext cx="12543" cy="458362"/>
            </a:xfrm>
            <a:custGeom>
              <a:avLst/>
              <a:gdLst/>
              <a:ahLst/>
              <a:cxnLst/>
              <a:rect l="l" t="t" r="r" b="b"/>
              <a:pathLst>
                <a:path w="12543" h="458362">
                  <a:moveTo>
                    <a:pt x="0" y="0"/>
                  </a:moveTo>
                  <a:lnTo>
                    <a:pt x="12543" y="0"/>
                  </a:lnTo>
                  <a:lnTo>
                    <a:pt x="12543" y="458362"/>
                  </a:lnTo>
                  <a:lnTo>
                    <a:pt x="0" y="458362"/>
                  </a:lnTo>
                  <a:close/>
                </a:path>
              </a:pathLst>
            </a:custGeom>
            <a:gradFill rotWithShape="1">
              <a:gsLst>
                <a:gs pos="0">
                  <a:srgbClr val="5470FF">
                    <a:alpha val="100000"/>
                  </a:srgbClr>
                </a:gs>
                <a:gs pos="100000">
                  <a:srgbClr val="1F3291">
                    <a:alpha val="100000"/>
                  </a:srgbClr>
                </a:gs>
              </a:gsLst>
              <a:lin ang="2700000"/>
            </a:gradFill>
          </p:spPr>
        </p:sp>
        <p:sp>
          <p:nvSpPr>
            <p:cNvPr id="4" name="TextBox 4"/>
            <p:cNvSpPr txBox="1"/>
            <p:nvPr/>
          </p:nvSpPr>
          <p:spPr>
            <a:xfrm>
              <a:off x="0" y="-38100"/>
              <a:ext cx="12543" cy="496462"/>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411717" y="402443"/>
            <a:ext cx="454926" cy="447482"/>
          </a:xfrm>
          <a:custGeom>
            <a:avLst/>
            <a:gdLst/>
            <a:ahLst/>
            <a:cxnLst/>
            <a:rect l="l" t="t" r="r" b="b"/>
            <a:pathLst>
              <a:path w="454926" h="447482">
                <a:moveTo>
                  <a:pt x="0" y="0"/>
                </a:moveTo>
                <a:lnTo>
                  <a:pt x="454927" y="0"/>
                </a:lnTo>
                <a:lnTo>
                  <a:pt x="454927" y="447482"/>
                </a:lnTo>
                <a:lnTo>
                  <a:pt x="0" y="44748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6" name="Group 6"/>
          <p:cNvGrpSpPr/>
          <p:nvPr/>
        </p:nvGrpSpPr>
        <p:grpSpPr>
          <a:xfrm>
            <a:off x="17259300" y="0"/>
            <a:ext cx="1028700" cy="1028700"/>
            <a:chOff x="0" y="0"/>
            <a:chExt cx="270933" cy="270933"/>
          </a:xfrm>
        </p:grpSpPr>
        <p:sp>
          <p:nvSpPr>
            <p:cNvPr id="7" name="Freeform 7"/>
            <p:cNvSpPr/>
            <p:nvPr/>
          </p:nvSpPr>
          <p:spPr>
            <a:xfrm>
              <a:off x="0" y="0"/>
              <a:ext cx="270933" cy="270933"/>
            </a:xfrm>
            <a:custGeom>
              <a:avLst/>
              <a:gdLst/>
              <a:ahLst/>
              <a:cxnLst/>
              <a:rect l="l" t="t" r="r" b="b"/>
              <a:pathLst>
                <a:path w="270933" h="270933">
                  <a:moveTo>
                    <a:pt x="0" y="0"/>
                  </a:moveTo>
                  <a:lnTo>
                    <a:pt x="270933" y="0"/>
                  </a:lnTo>
                  <a:lnTo>
                    <a:pt x="270933" y="270933"/>
                  </a:lnTo>
                  <a:lnTo>
                    <a:pt x="0" y="270933"/>
                  </a:lnTo>
                  <a:close/>
                </a:path>
              </a:pathLst>
            </a:custGeom>
            <a:gradFill rotWithShape="1">
              <a:gsLst>
                <a:gs pos="0">
                  <a:srgbClr val="5470FF">
                    <a:alpha val="100000"/>
                  </a:srgbClr>
                </a:gs>
                <a:gs pos="100000">
                  <a:srgbClr val="1F3291">
                    <a:alpha val="100000"/>
                  </a:srgbClr>
                </a:gs>
              </a:gsLst>
              <a:lin ang="2700000"/>
            </a:gradFill>
          </p:spPr>
        </p:sp>
        <p:sp>
          <p:nvSpPr>
            <p:cNvPr id="8" name="TextBox 8"/>
            <p:cNvSpPr txBox="1"/>
            <p:nvPr/>
          </p:nvSpPr>
          <p:spPr>
            <a:xfrm>
              <a:off x="0" y="-38100"/>
              <a:ext cx="270933" cy="309033"/>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39108" y="517674"/>
            <a:ext cx="1263019" cy="197971"/>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Studio Shodwe</a:t>
            </a:r>
          </a:p>
        </p:txBody>
      </p:sp>
      <p:sp>
        <p:nvSpPr>
          <p:cNvPr id="10" name="TextBox 10"/>
          <p:cNvSpPr txBox="1"/>
          <p:nvPr/>
        </p:nvSpPr>
        <p:spPr>
          <a:xfrm>
            <a:off x="15940842" y="517674"/>
            <a:ext cx="978460" cy="197971"/>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Contact</a:t>
            </a:r>
          </a:p>
        </p:txBody>
      </p:sp>
      <p:sp>
        <p:nvSpPr>
          <p:cNvPr id="11" name="TextBox 11"/>
          <p:cNvSpPr txBox="1"/>
          <p:nvPr/>
        </p:nvSpPr>
        <p:spPr>
          <a:xfrm>
            <a:off x="14385046" y="517674"/>
            <a:ext cx="1060497" cy="197971"/>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About Us</a:t>
            </a:r>
          </a:p>
        </p:txBody>
      </p:sp>
      <p:sp>
        <p:nvSpPr>
          <p:cNvPr id="12" name="TextBox 12"/>
          <p:cNvSpPr txBox="1"/>
          <p:nvPr/>
        </p:nvSpPr>
        <p:spPr>
          <a:xfrm>
            <a:off x="13154289" y="517674"/>
            <a:ext cx="735456" cy="197971"/>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Service</a:t>
            </a:r>
          </a:p>
        </p:txBody>
      </p:sp>
      <p:sp>
        <p:nvSpPr>
          <p:cNvPr id="13" name="TextBox 13"/>
          <p:cNvSpPr txBox="1"/>
          <p:nvPr/>
        </p:nvSpPr>
        <p:spPr>
          <a:xfrm>
            <a:off x="11898530" y="517674"/>
            <a:ext cx="809760" cy="197971"/>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Home</a:t>
            </a:r>
          </a:p>
        </p:txBody>
      </p:sp>
      <p:sp>
        <p:nvSpPr>
          <p:cNvPr id="14" name="TextBox 14"/>
          <p:cNvSpPr txBox="1"/>
          <p:nvPr/>
        </p:nvSpPr>
        <p:spPr>
          <a:xfrm>
            <a:off x="17492295" y="9568113"/>
            <a:ext cx="547464" cy="240591"/>
          </a:xfrm>
          <a:prstGeom prst="rect">
            <a:avLst/>
          </a:prstGeom>
        </p:spPr>
        <p:txBody>
          <a:bodyPr lIns="0" tIns="0" rIns="0" bIns="0" rtlCol="0" anchor="t">
            <a:spAutoFit/>
          </a:bodyPr>
          <a:lstStyle/>
          <a:p>
            <a:pPr algn="ctr">
              <a:lnSpc>
                <a:spcPts val="1960"/>
              </a:lnSpc>
              <a:spcBef>
                <a:spcPct val="0"/>
              </a:spcBef>
            </a:pPr>
            <a:r>
              <a:rPr lang="en-US" sz="1400" b="1">
                <a:solidFill>
                  <a:srgbClr val="FFFFFF"/>
                </a:solidFill>
                <a:latin typeface="Open Sans Bold"/>
                <a:ea typeface="Open Sans Bold"/>
                <a:cs typeface="Open Sans Bold"/>
                <a:sym typeface="Open Sans Bold"/>
              </a:rPr>
              <a:t>07</a:t>
            </a:r>
          </a:p>
        </p:txBody>
      </p:sp>
      <p:grpSp>
        <p:nvGrpSpPr>
          <p:cNvPr id="15" name="Group 15"/>
          <p:cNvGrpSpPr/>
          <p:nvPr/>
        </p:nvGrpSpPr>
        <p:grpSpPr>
          <a:xfrm>
            <a:off x="0" y="4123195"/>
            <a:ext cx="8494889" cy="6163805"/>
            <a:chOff x="0" y="0"/>
            <a:chExt cx="11326518" cy="8218407"/>
          </a:xfrm>
        </p:grpSpPr>
        <p:pic>
          <p:nvPicPr>
            <p:cNvPr id="16" name="Picture 16"/>
            <p:cNvPicPr>
              <a:picLocks noChangeAspect="1"/>
            </p:cNvPicPr>
            <p:nvPr/>
          </p:nvPicPr>
          <p:blipFill>
            <a:blip r:embed="rId4"/>
            <a:srcRect l="4031" r="4031"/>
            <a:stretch>
              <a:fillRect/>
            </a:stretch>
          </p:blipFill>
          <p:spPr>
            <a:xfrm>
              <a:off x="0" y="0"/>
              <a:ext cx="11326518" cy="8218407"/>
            </a:xfrm>
            <a:prstGeom prst="rect">
              <a:avLst/>
            </a:prstGeom>
          </p:spPr>
        </p:pic>
      </p:grpSp>
      <p:grpSp>
        <p:nvGrpSpPr>
          <p:cNvPr id="17" name="Group 17"/>
          <p:cNvGrpSpPr/>
          <p:nvPr/>
        </p:nvGrpSpPr>
        <p:grpSpPr>
          <a:xfrm>
            <a:off x="8494889" y="1028700"/>
            <a:ext cx="8764411" cy="3094495"/>
            <a:chOff x="0" y="0"/>
            <a:chExt cx="11685882" cy="4125993"/>
          </a:xfrm>
        </p:grpSpPr>
        <p:pic>
          <p:nvPicPr>
            <p:cNvPr id="18" name="Picture 18"/>
            <p:cNvPicPr>
              <a:picLocks noChangeAspect="1"/>
            </p:cNvPicPr>
            <p:nvPr/>
          </p:nvPicPr>
          <p:blipFill>
            <a:blip r:embed="rId5"/>
            <a:srcRect t="16992" b="30112"/>
            <a:stretch>
              <a:fillRect/>
            </a:stretch>
          </p:blipFill>
          <p:spPr>
            <a:xfrm>
              <a:off x="0" y="0"/>
              <a:ext cx="11685882" cy="4125993"/>
            </a:xfrm>
            <a:prstGeom prst="rect">
              <a:avLst/>
            </a:prstGeom>
          </p:spPr>
        </p:pic>
      </p:grpSp>
      <p:sp>
        <p:nvSpPr>
          <p:cNvPr id="19" name="TextBox 19"/>
          <p:cNvSpPr txBox="1"/>
          <p:nvPr/>
        </p:nvSpPr>
        <p:spPr>
          <a:xfrm>
            <a:off x="1881323" y="1881929"/>
            <a:ext cx="5229709" cy="997468"/>
          </a:xfrm>
          <a:prstGeom prst="rect">
            <a:avLst/>
          </a:prstGeom>
        </p:spPr>
        <p:txBody>
          <a:bodyPr lIns="0" tIns="0" rIns="0" bIns="0" rtlCol="0" anchor="t">
            <a:spAutoFit/>
          </a:bodyPr>
          <a:lstStyle/>
          <a:p>
            <a:pPr algn="l">
              <a:lnSpc>
                <a:spcPts val="7463"/>
              </a:lnSpc>
            </a:pPr>
            <a:r>
              <a:rPr lang="en-US" sz="7389">
                <a:solidFill>
                  <a:srgbClr val="FFFFFF"/>
                </a:solidFill>
                <a:latin typeface="Bebas Neue Cyrillic"/>
                <a:ea typeface="Bebas Neue Cyrillic"/>
                <a:cs typeface="Bebas Neue Cyrillic"/>
                <a:sym typeface="Bebas Neue Cyrillic"/>
              </a:rPr>
              <a:t>Our Portfolio</a:t>
            </a:r>
          </a:p>
        </p:txBody>
      </p:sp>
      <p:grpSp>
        <p:nvGrpSpPr>
          <p:cNvPr id="20" name="Group 20"/>
          <p:cNvGrpSpPr/>
          <p:nvPr/>
        </p:nvGrpSpPr>
        <p:grpSpPr>
          <a:xfrm>
            <a:off x="1881323" y="3033110"/>
            <a:ext cx="1757694" cy="47625"/>
            <a:chOff x="0" y="0"/>
            <a:chExt cx="462932" cy="12543"/>
          </a:xfrm>
        </p:grpSpPr>
        <p:sp>
          <p:nvSpPr>
            <p:cNvPr id="21" name="Freeform 21"/>
            <p:cNvSpPr/>
            <p:nvPr/>
          </p:nvSpPr>
          <p:spPr>
            <a:xfrm>
              <a:off x="0" y="0"/>
              <a:ext cx="462932" cy="12543"/>
            </a:xfrm>
            <a:custGeom>
              <a:avLst/>
              <a:gdLst/>
              <a:ahLst/>
              <a:cxnLst/>
              <a:rect l="l" t="t" r="r" b="b"/>
              <a:pathLst>
                <a:path w="462932" h="12543">
                  <a:moveTo>
                    <a:pt x="0" y="0"/>
                  </a:moveTo>
                  <a:lnTo>
                    <a:pt x="462932" y="0"/>
                  </a:lnTo>
                  <a:lnTo>
                    <a:pt x="462932" y="12543"/>
                  </a:lnTo>
                  <a:lnTo>
                    <a:pt x="0" y="12543"/>
                  </a:lnTo>
                  <a:close/>
                </a:path>
              </a:pathLst>
            </a:custGeom>
            <a:gradFill rotWithShape="1">
              <a:gsLst>
                <a:gs pos="0">
                  <a:srgbClr val="5470FF">
                    <a:alpha val="100000"/>
                  </a:srgbClr>
                </a:gs>
                <a:gs pos="100000">
                  <a:srgbClr val="1F3291">
                    <a:alpha val="100000"/>
                  </a:srgbClr>
                </a:gs>
              </a:gsLst>
              <a:lin ang="2700000"/>
            </a:gradFill>
          </p:spPr>
        </p:sp>
        <p:sp>
          <p:nvSpPr>
            <p:cNvPr id="22" name="TextBox 22"/>
            <p:cNvSpPr txBox="1"/>
            <p:nvPr/>
          </p:nvSpPr>
          <p:spPr>
            <a:xfrm>
              <a:off x="0" y="-38100"/>
              <a:ext cx="462932" cy="50643"/>
            </a:xfrm>
            <a:prstGeom prst="rect">
              <a:avLst/>
            </a:prstGeom>
          </p:spPr>
          <p:txBody>
            <a:bodyPr lIns="50800" tIns="50800" rIns="50800" bIns="50800" rtlCol="0" anchor="ctr"/>
            <a:lstStyle/>
            <a:p>
              <a:pPr algn="ctr">
                <a:lnSpc>
                  <a:spcPts val="2659"/>
                </a:lnSpc>
              </a:pPr>
              <a:endParaRPr/>
            </a:p>
          </p:txBody>
        </p:sp>
      </p:grpSp>
      <p:sp>
        <p:nvSpPr>
          <p:cNvPr id="23" name="TextBox 23"/>
          <p:cNvSpPr txBox="1"/>
          <p:nvPr/>
        </p:nvSpPr>
        <p:spPr>
          <a:xfrm>
            <a:off x="9696041" y="5404256"/>
            <a:ext cx="6536822" cy="1035576"/>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a:t>
            </a:r>
          </a:p>
        </p:txBody>
      </p:sp>
      <p:sp>
        <p:nvSpPr>
          <p:cNvPr id="24" name="TextBox 24"/>
          <p:cNvSpPr txBox="1"/>
          <p:nvPr/>
        </p:nvSpPr>
        <p:spPr>
          <a:xfrm>
            <a:off x="9696041" y="7447802"/>
            <a:ext cx="6536822" cy="1035576"/>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938">
                <a:alpha val="100000"/>
              </a:srgbClr>
            </a:gs>
            <a:gs pos="100000">
              <a:srgbClr val="000935">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17742214" y="7517955"/>
            <a:ext cx="47625" cy="1740345"/>
            <a:chOff x="0" y="0"/>
            <a:chExt cx="12543" cy="458362"/>
          </a:xfrm>
        </p:grpSpPr>
        <p:sp>
          <p:nvSpPr>
            <p:cNvPr id="3" name="Freeform 3"/>
            <p:cNvSpPr/>
            <p:nvPr/>
          </p:nvSpPr>
          <p:spPr>
            <a:xfrm>
              <a:off x="0" y="0"/>
              <a:ext cx="12543" cy="458362"/>
            </a:xfrm>
            <a:custGeom>
              <a:avLst/>
              <a:gdLst/>
              <a:ahLst/>
              <a:cxnLst/>
              <a:rect l="l" t="t" r="r" b="b"/>
              <a:pathLst>
                <a:path w="12543" h="458362">
                  <a:moveTo>
                    <a:pt x="0" y="0"/>
                  </a:moveTo>
                  <a:lnTo>
                    <a:pt x="12543" y="0"/>
                  </a:lnTo>
                  <a:lnTo>
                    <a:pt x="12543" y="458362"/>
                  </a:lnTo>
                  <a:lnTo>
                    <a:pt x="0" y="458362"/>
                  </a:lnTo>
                  <a:close/>
                </a:path>
              </a:pathLst>
            </a:custGeom>
            <a:gradFill rotWithShape="1">
              <a:gsLst>
                <a:gs pos="0">
                  <a:srgbClr val="5470FF">
                    <a:alpha val="100000"/>
                  </a:srgbClr>
                </a:gs>
                <a:gs pos="100000">
                  <a:srgbClr val="1F3291">
                    <a:alpha val="100000"/>
                  </a:srgbClr>
                </a:gs>
              </a:gsLst>
              <a:lin ang="2700000"/>
            </a:gradFill>
          </p:spPr>
        </p:sp>
        <p:sp>
          <p:nvSpPr>
            <p:cNvPr id="4" name="TextBox 4"/>
            <p:cNvSpPr txBox="1"/>
            <p:nvPr/>
          </p:nvSpPr>
          <p:spPr>
            <a:xfrm>
              <a:off x="0" y="-38100"/>
              <a:ext cx="12543" cy="496462"/>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411717" y="402443"/>
            <a:ext cx="454926" cy="447482"/>
          </a:xfrm>
          <a:custGeom>
            <a:avLst/>
            <a:gdLst/>
            <a:ahLst/>
            <a:cxnLst/>
            <a:rect l="l" t="t" r="r" b="b"/>
            <a:pathLst>
              <a:path w="454926" h="447482">
                <a:moveTo>
                  <a:pt x="0" y="0"/>
                </a:moveTo>
                <a:lnTo>
                  <a:pt x="454927" y="0"/>
                </a:lnTo>
                <a:lnTo>
                  <a:pt x="454927" y="447482"/>
                </a:lnTo>
                <a:lnTo>
                  <a:pt x="0" y="44748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6" name="Group 6"/>
          <p:cNvGrpSpPr/>
          <p:nvPr/>
        </p:nvGrpSpPr>
        <p:grpSpPr>
          <a:xfrm>
            <a:off x="17259300" y="0"/>
            <a:ext cx="1028700" cy="1028700"/>
            <a:chOff x="0" y="0"/>
            <a:chExt cx="270933" cy="270933"/>
          </a:xfrm>
        </p:grpSpPr>
        <p:sp>
          <p:nvSpPr>
            <p:cNvPr id="7" name="Freeform 7"/>
            <p:cNvSpPr/>
            <p:nvPr/>
          </p:nvSpPr>
          <p:spPr>
            <a:xfrm>
              <a:off x="0" y="0"/>
              <a:ext cx="270933" cy="270933"/>
            </a:xfrm>
            <a:custGeom>
              <a:avLst/>
              <a:gdLst/>
              <a:ahLst/>
              <a:cxnLst/>
              <a:rect l="l" t="t" r="r" b="b"/>
              <a:pathLst>
                <a:path w="270933" h="270933">
                  <a:moveTo>
                    <a:pt x="0" y="0"/>
                  </a:moveTo>
                  <a:lnTo>
                    <a:pt x="270933" y="0"/>
                  </a:lnTo>
                  <a:lnTo>
                    <a:pt x="270933" y="270933"/>
                  </a:lnTo>
                  <a:lnTo>
                    <a:pt x="0" y="270933"/>
                  </a:lnTo>
                  <a:close/>
                </a:path>
              </a:pathLst>
            </a:custGeom>
            <a:gradFill rotWithShape="1">
              <a:gsLst>
                <a:gs pos="0">
                  <a:srgbClr val="5470FF">
                    <a:alpha val="100000"/>
                  </a:srgbClr>
                </a:gs>
                <a:gs pos="100000">
                  <a:srgbClr val="1F3291">
                    <a:alpha val="100000"/>
                  </a:srgbClr>
                </a:gs>
              </a:gsLst>
              <a:lin ang="2700000"/>
            </a:gradFill>
          </p:spPr>
        </p:sp>
        <p:sp>
          <p:nvSpPr>
            <p:cNvPr id="8" name="TextBox 8"/>
            <p:cNvSpPr txBox="1"/>
            <p:nvPr/>
          </p:nvSpPr>
          <p:spPr>
            <a:xfrm>
              <a:off x="0" y="-38100"/>
              <a:ext cx="270933" cy="309033"/>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39108" y="517674"/>
            <a:ext cx="1263019" cy="197971"/>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Studio Shodwe</a:t>
            </a:r>
          </a:p>
        </p:txBody>
      </p:sp>
      <p:sp>
        <p:nvSpPr>
          <p:cNvPr id="10" name="TextBox 10"/>
          <p:cNvSpPr txBox="1"/>
          <p:nvPr/>
        </p:nvSpPr>
        <p:spPr>
          <a:xfrm>
            <a:off x="15940842" y="517674"/>
            <a:ext cx="978460" cy="197971"/>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Contact</a:t>
            </a:r>
          </a:p>
        </p:txBody>
      </p:sp>
      <p:sp>
        <p:nvSpPr>
          <p:cNvPr id="11" name="TextBox 11"/>
          <p:cNvSpPr txBox="1"/>
          <p:nvPr/>
        </p:nvSpPr>
        <p:spPr>
          <a:xfrm>
            <a:off x="14385046" y="517674"/>
            <a:ext cx="1060497" cy="197971"/>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About Us</a:t>
            </a:r>
          </a:p>
        </p:txBody>
      </p:sp>
      <p:sp>
        <p:nvSpPr>
          <p:cNvPr id="12" name="TextBox 12"/>
          <p:cNvSpPr txBox="1"/>
          <p:nvPr/>
        </p:nvSpPr>
        <p:spPr>
          <a:xfrm>
            <a:off x="13154289" y="517674"/>
            <a:ext cx="735456" cy="197971"/>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Service</a:t>
            </a:r>
          </a:p>
        </p:txBody>
      </p:sp>
      <p:sp>
        <p:nvSpPr>
          <p:cNvPr id="13" name="TextBox 13"/>
          <p:cNvSpPr txBox="1"/>
          <p:nvPr/>
        </p:nvSpPr>
        <p:spPr>
          <a:xfrm>
            <a:off x="11898530" y="517674"/>
            <a:ext cx="809760" cy="197971"/>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Home</a:t>
            </a:r>
          </a:p>
        </p:txBody>
      </p:sp>
      <p:sp>
        <p:nvSpPr>
          <p:cNvPr id="14" name="TextBox 14"/>
          <p:cNvSpPr txBox="1"/>
          <p:nvPr/>
        </p:nvSpPr>
        <p:spPr>
          <a:xfrm>
            <a:off x="17492295" y="9568113"/>
            <a:ext cx="547464" cy="240591"/>
          </a:xfrm>
          <a:prstGeom prst="rect">
            <a:avLst/>
          </a:prstGeom>
        </p:spPr>
        <p:txBody>
          <a:bodyPr lIns="0" tIns="0" rIns="0" bIns="0" rtlCol="0" anchor="t">
            <a:spAutoFit/>
          </a:bodyPr>
          <a:lstStyle/>
          <a:p>
            <a:pPr algn="ctr">
              <a:lnSpc>
                <a:spcPts val="1960"/>
              </a:lnSpc>
              <a:spcBef>
                <a:spcPct val="0"/>
              </a:spcBef>
            </a:pPr>
            <a:r>
              <a:rPr lang="en-US" sz="1400" b="1">
                <a:solidFill>
                  <a:srgbClr val="FFFFFF"/>
                </a:solidFill>
                <a:latin typeface="Open Sans Bold"/>
                <a:ea typeface="Open Sans Bold"/>
                <a:cs typeface="Open Sans Bold"/>
                <a:sym typeface="Open Sans Bold"/>
              </a:rPr>
              <a:t>08</a:t>
            </a:r>
          </a:p>
        </p:txBody>
      </p:sp>
      <p:grpSp>
        <p:nvGrpSpPr>
          <p:cNvPr id="15" name="Group 15"/>
          <p:cNvGrpSpPr/>
          <p:nvPr/>
        </p:nvGrpSpPr>
        <p:grpSpPr>
          <a:xfrm>
            <a:off x="1522192" y="1492124"/>
            <a:ext cx="4045544" cy="6207708"/>
            <a:chOff x="0" y="0"/>
            <a:chExt cx="5394058" cy="8276944"/>
          </a:xfrm>
        </p:grpSpPr>
        <p:pic>
          <p:nvPicPr>
            <p:cNvPr id="16" name="Picture 16"/>
            <p:cNvPicPr>
              <a:picLocks noChangeAspect="1"/>
            </p:cNvPicPr>
            <p:nvPr/>
          </p:nvPicPr>
          <p:blipFill>
            <a:blip r:embed="rId4"/>
            <a:srcRect l="21192" r="35388"/>
            <a:stretch>
              <a:fillRect/>
            </a:stretch>
          </p:blipFill>
          <p:spPr>
            <a:xfrm>
              <a:off x="0" y="0"/>
              <a:ext cx="5394058" cy="8276944"/>
            </a:xfrm>
            <a:prstGeom prst="rect">
              <a:avLst/>
            </a:prstGeom>
          </p:spPr>
        </p:pic>
      </p:grpSp>
      <p:grpSp>
        <p:nvGrpSpPr>
          <p:cNvPr id="17" name="Group 17"/>
          <p:cNvGrpSpPr/>
          <p:nvPr/>
        </p:nvGrpSpPr>
        <p:grpSpPr>
          <a:xfrm>
            <a:off x="1522192" y="7931227"/>
            <a:ext cx="4053161" cy="761402"/>
            <a:chOff x="0" y="0"/>
            <a:chExt cx="579978" cy="108951"/>
          </a:xfrm>
        </p:grpSpPr>
        <p:sp>
          <p:nvSpPr>
            <p:cNvPr id="18" name="Freeform 18"/>
            <p:cNvSpPr/>
            <p:nvPr/>
          </p:nvSpPr>
          <p:spPr>
            <a:xfrm>
              <a:off x="0" y="0"/>
              <a:ext cx="579978" cy="108951"/>
            </a:xfrm>
            <a:custGeom>
              <a:avLst/>
              <a:gdLst/>
              <a:ahLst/>
              <a:cxnLst/>
              <a:rect l="l" t="t" r="r" b="b"/>
              <a:pathLst>
                <a:path w="579978" h="108951">
                  <a:moveTo>
                    <a:pt x="0" y="0"/>
                  </a:moveTo>
                  <a:lnTo>
                    <a:pt x="579978" y="0"/>
                  </a:lnTo>
                  <a:lnTo>
                    <a:pt x="579978" y="108951"/>
                  </a:lnTo>
                  <a:lnTo>
                    <a:pt x="0" y="108951"/>
                  </a:lnTo>
                  <a:close/>
                </a:path>
              </a:pathLst>
            </a:custGeom>
            <a:gradFill rotWithShape="1">
              <a:gsLst>
                <a:gs pos="0">
                  <a:srgbClr val="5470FF">
                    <a:alpha val="100000"/>
                  </a:srgbClr>
                </a:gs>
                <a:gs pos="100000">
                  <a:srgbClr val="1F3291">
                    <a:alpha val="100000"/>
                  </a:srgbClr>
                </a:gs>
              </a:gsLst>
              <a:lin ang="2700000"/>
            </a:gradFill>
          </p:spPr>
        </p:sp>
        <p:sp>
          <p:nvSpPr>
            <p:cNvPr id="19" name="TextBox 19"/>
            <p:cNvSpPr txBox="1"/>
            <p:nvPr/>
          </p:nvSpPr>
          <p:spPr>
            <a:xfrm>
              <a:off x="0" y="-38100"/>
              <a:ext cx="579978" cy="147051"/>
            </a:xfrm>
            <a:prstGeom prst="rect">
              <a:avLst/>
            </a:prstGeom>
          </p:spPr>
          <p:txBody>
            <a:bodyPr lIns="50800" tIns="50800" rIns="50800" bIns="50800" rtlCol="0" anchor="ctr"/>
            <a:lstStyle/>
            <a:p>
              <a:pPr algn="ctr">
                <a:lnSpc>
                  <a:spcPts val="2659"/>
                </a:lnSpc>
              </a:pPr>
              <a:endParaRPr/>
            </a:p>
          </p:txBody>
        </p:sp>
      </p:grpSp>
      <p:sp>
        <p:nvSpPr>
          <p:cNvPr id="20" name="TextBox 20"/>
          <p:cNvSpPr txBox="1"/>
          <p:nvPr/>
        </p:nvSpPr>
        <p:spPr>
          <a:xfrm>
            <a:off x="2024650" y="8153056"/>
            <a:ext cx="3048245" cy="289168"/>
          </a:xfrm>
          <a:prstGeom prst="rect">
            <a:avLst/>
          </a:prstGeom>
        </p:spPr>
        <p:txBody>
          <a:bodyPr lIns="0" tIns="0" rIns="0" bIns="0" rtlCol="0" anchor="t">
            <a:spAutoFit/>
          </a:bodyPr>
          <a:lstStyle/>
          <a:p>
            <a:pPr algn="ctr">
              <a:lnSpc>
                <a:spcPts val="2432"/>
              </a:lnSpc>
              <a:spcBef>
                <a:spcPct val="0"/>
              </a:spcBef>
            </a:pPr>
            <a:r>
              <a:rPr lang="en-US" sz="1737" b="1">
                <a:solidFill>
                  <a:srgbClr val="FFFFFF"/>
                </a:solidFill>
                <a:latin typeface="Open Sans Bold"/>
                <a:ea typeface="Open Sans Bold"/>
                <a:cs typeface="Open Sans Bold"/>
                <a:sym typeface="Open Sans Bold"/>
              </a:rPr>
              <a:t>DANI MARTINEZ</a:t>
            </a:r>
          </a:p>
        </p:txBody>
      </p:sp>
      <p:grpSp>
        <p:nvGrpSpPr>
          <p:cNvPr id="21" name="Group 21"/>
          <p:cNvGrpSpPr/>
          <p:nvPr/>
        </p:nvGrpSpPr>
        <p:grpSpPr>
          <a:xfrm>
            <a:off x="5884310" y="1492124"/>
            <a:ext cx="4045544" cy="6207708"/>
            <a:chOff x="0" y="0"/>
            <a:chExt cx="5394058" cy="8276944"/>
          </a:xfrm>
        </p:grpSpPr>
        <p:pic>
          <p:nvPicPr>
            <p:cNvPr id="22" name="Picture 22"/>
            <p:cNvPicPr>
              <a:picLocks noChangeAspect="1"/>
            </p:cNvPicPr>
            <p:nvPr/>
          </p:nvPicPr>
          <p:blipFill>
            <a:blip r:embed="rId5"/>
            <a:srcRect l="44977" r="11602"/>
            <a:stretch>
              <a:fillRect/>
            </a:stretch>
          </p:blipFill>
          <p:spPr>
            <a:xfrm>
              <a:off x="0" y="0"/>
              <a:ext cx="5394058" cy="8276944"/>
            </a:xfrm>
            <a:prstGeom prst="rect">
              <a:avLst/>
            </a:prstGeom>
          </p:spPr>
        </p:pic>
      </p:grpSp>
      <p:grpSp>
        <p:nvGrpSpPr>
          <p:cNvPr id="23" name="Group 23"/>
          <p:cNvGrpSpPr/>
          <p:nvPr/>
        </p:nvGrpSpPr>
        <p:grpSpPr>
          <a:xfrm>
            <a:off x="5888119" y="7931227"/>
            <a:ext cx="4045544" cy="761402"/>
            <a:chOff x="0" y="0"/>
            <a:chExt cx="578888" cy="108951"/>
          </a:xfrm>
        </p:grpSpPr>
        <p:sp>
          <p:nvSpPr>
            <p:cNvPr id="24" name="Freeform 24"/>
            <p:cNvSpPr/>
            <p:nvPr/>
          </p:nvSpPr>
          <p:spPr>
            <a:xfrm>
              <a:off x="0" y="0"/>
              <a:ext cx="578889" cy="108951"/>
            </a:xfrm>
            <a:custGeom>
              <a:avLst/>
              <a:gdLst/>
              <a:ahLst/>
              <a:cxnLst/>
              <a:rect l="l" t="t" r="r" b="b"/>
              <a:pathLst>
                <a:path w="578889" h="108951">
                  <a:moveTo>
                    <a:pt x="0" y="0"/>
                  </a:moveTo>
                  <a:lnTo>
                    <a:pt x="578889" y="0"/>
                  </a:lnTo>
                  <a:lnTo>
                    <a:pt x="578889" y="108951"/>
                  </a:lnTo>
                  <a:lnTo>
                    <a:pt x="0" y="108951"/>
                  </a:lnTo>
                  <a:close/>
                </a:path>
              </a:pathLst>
            </a:custGeom>
            <a:gradFill rotWithShape="1">
              <a:gsLst>
                <a:gs pos="0">
                  <a:srgbClr val="5470FF">
                    <a:alpha val="100000"/>
                  </a:srgbClr>
                </a:gs>
                <a:gs pos="100000">
                  <a:srgbClr val="1F3291">
                    <a:alpha val="100000"/>
                  </a:srgbClr>
                </a:gs>
              </a:gsLst>
              <a:lin ang="2700000"/>
            </a:gradFill>
          </p:spPr>
        </p:sp>
        <p:sp>
          <p:nvSpPr>
            <p:cNvPr id="25" name="TextBox 25"/>
            <p:cNvSpPr txBox="1"/>
            <p:nvPr/>
          </p:nvSpPr>
          <p:spPr>
            <a:xfrm>
              <a:off x="0" y="-38100"/>
              <a:ext cx="578888" cy="147051"/>
            </a:xfrm>
            <a:prstGeom prst="rect">
              <a:avLst/>
            </a:prstGeom>
          </p:spPr>
          <p:txBody>
            <a:bodyPr lIns="50800" tIns="50800" rIns="50800" bIns="50800" rtlCol="0" anchor="ctr"/>
            <a:lstStyle/>
            <a:p>
              <a:pPr algn="ctr">
                <a:lnSpc>
                  <a:spcPts val="2659"/>
                </a:lnSpc>
              </a:pPr>
              <a:endParaRPr/>
            </a:p>
          </p:txBody>
        </p:sp>
      </p:grpSp>
      <p:sp>
        <p:nvSpPr>
          <p:cNvPr id="26" name="TextBox 26"/>
          <p:cNvSpPr txBox="1"/>
          <p:nvPr/>
        </p:nvSpPr>
        <p:spPr>
          <a:xfrm>
            <a:off x="6386768" y="8153056"/>
            <a:ext cx="3048245" cy="289168"/>
          </a:xfrm>
          <a:prstGeom prst="rect">
            <a:avLst/>
          </a:prstGeom>
        </p:spPr>
        <p:txBody>
          <a:bodyPr lIns="0" tIns="0" rIns="0" bIns="0" rtlCol="0" anchor="t">
            <a:spAutoFit/>
          </a:bodyPr>
          <a:lstStyle/>
          <a:p>
            <a:pPr algn="ctr">
              <a:lnSpc>
                <a:spcPts val="2432"/>
              </a:lnSpc>
              <a:spcBef>
                <a:spcPct val="0"/>
              </a:spcBef>
            </a:pPr>
            <a:r>
              <a:rPr lang="en-US" sz="1737" b="1">
                <a:solidFill>
                  <a:srgbClr val="FFFFFF"/>
                </a:solidFill>
                <a:latin typeface="Open Sans Bold"/>
                <a:ea typeface="Open Sans Bold"/>
                <a:cs typeface="Open Sans Bold"/>
                <a:sym typeface="Open Sans Bold"/>
              </a:rPr>
              <a:t>ALFREDO TORRES</a:t>
            </a:r>
          </a:p>
        </p:txBody>
      </p:sp>
      <p:sp>
        <p:nvSpPr>
          <p:cNvPr id="27" name="TextBox 27"/>
          <p:cNvSpPr txBox="1"/>
          <p:nvPr/>
        </p:nvSpPr>
        <p:spPr>
          <a:xfrm>
            <a:off x="11540812" y="2145356"/>
            <a:ext cx="3270247" cy="997468"/>
          </a:xfrm>
          <a:prstGeom prst="rect">
            <a:avLst/>
          </a:prstGeom>
        </p:spPr>
        <p:txBody>
          <a:bodyPr lIns="0" tIns="0" rIns="0" bIns="0" rtlCol="0" anchor="t">
            <a:spAutoFit/>
          </a:bodyPr>
          <a:lstStyle/>
          <a:p>
            <a:pPr algn="l">
              <a:lnSpc>
                <a:spcPts val="7463"/>
              </a:lnSpc>
            </a:pPr>
            <a:r>
              <a:rPr lang="en-US" sz="7389">
                <a:solidFill>
                  <a:srgbClr val="FFFFFF"/>
                </a:solidFill>
                <a:latin typeface="Bebas Neue Cyrillic"/>
                <a:ea typeface="Bebas Neue Cyrillic"/>
                <a:cs typeface="Bebas Neue Cyrillic"/>
                <a:sym typeface="Bebas Neue Cyrillic"/>
              </a:rPr>
              <a:t>Our Team</a:t>
            </a:r>
          </a:p>
        </p:txBody>
      </p:sp>
      <p:grpSp>
        <p:nvGrpSpPr>
          <p:cNvPr id="28" name="Group 28"/>
          <p:cNvGrpSpPr/>
          <p:nvPr/>
        </p:nvGrpSpPr>
        <p:grpSpPr>
          <a:xfrm>
            <a:off x="11540812" y="3296537"/>
            <a:ext cx="1757694" cy="47625"/>
            <a:chOff x="0" y="0"/>
            <a:chExt cx="462932" cy="12543"/>
          </a:xfrm>
        </p:grpSpPr>
        <p:sp>
          <p:nvSpPr>
            <p:cNvPr id="29" name="Freeform 29"/>
            <p:cNvSpPr/>
            <p:nvPr/>
          </p:nvSpPr>
          <p:spPr>
            <a:xfrm>
              <a:off x="0" y="0"/>
              <a:ext cx="462932" cy="12543"/>
            </a:xfrm>
            <a:custGeom>
              <a:avLst/>
              <a:gdLst/>
              <a:ahLst/>
              <a:cxnLst/>
              <a:rect l="l" t="t" r="r" b="b"/>
              <a:pathLst>
                <a:path w="462932" h="12543">
                  <a:moveTo>
                    <a:pt x="0" y="0"/>
                  </a:moveTo>
                  <a:lnTo>
                    <a:pt x="462932" y="0"/>
                  </a:lnTo>
                  <a:lnTo>
                    <a:pt x="462932" y="12543"/>
                  </a:lnTo>
                  <a:lnTo>
                    <a:pt x="0" y="12543"/>
                  </a:lnTo>
                  <a:close/>
                </a:path>
              </a:pathLst>
            </a:custGeom>
            <a:gradFill rotWithShape="1">
              <a:gsLst>
                <a:gs pos="0">
                  <a:srgbClr val="5470FF">
                    <a:alpha val="100000"/>
                  </a:srgbClr>
                </a:gs>
                <a:gs pos="100000">
                  <a:srgbClr val="1F3291">
                    <a:alpha val="100000"/>
                  </a:srgbClr>
                </a:gs>
              </a:gsLst>
              <a:lin ang="2700000"/>
            </a:gradFill>
          </p:spPr>
        </p:sp>
        <p:sp>
          <p:nvSpPr>
            <p:cNvPr id="30" name="TextBox 30"/>
            <p:cNvSpPr txBox="1"/>
            <p:nvPr/>
          </p:nvSpPr>
          <p:spPr>
            <a:xfrm>
              <a:off x="0" y="-38100"/>
              <a:ext cx="462932" cy="50643"/>
            </a:xfrm>
            <a:prstGeom prst="rect">
              <a:avLst/>
            </a:prstGeom>
          </p:spPr>
          <p:txBody>
            <a:bodyPr lIns="50800" tIns="50800" rIns="50800" bIns="50800" rtlCol="0" anchor="ctr"/>
            <a:lstStyle/>
            <a:p>
              <a:pPr algn="ctr">
                <a:lnSpc>
                  <a:spcPts val="2659"/>
                </a:lnSpc>
              </a:pPr>
              <a:endParaRPr/>
            </a:p>
          </p:txBody>
        </p:sp>
      </p:grpSp>
      <p:sp>
        <p:nvSpPr>
          <p:cNvPr id="31" name="TextBox 31"/>
          <p:cNvSpPr txBox="1"/>
          <p:nvPr/>
        </p:nvSpPr>
        <p:spPr>
          <a:xfrm>
            <a:off x="11540812" y="4463936"/>
            <a:ext cx="4594252" cy="1454378"/>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a:t>
            </a:r>
          </a:p>
        </p:txBody>
      </p:sp>
      <p:sp>
        <p:nvSpPr>
          <p:cNvPr id="32" name="TextBox 32"/>
          <p:cNvSpPr txBox="1"/>
          <p:nvPr/>
        </p:nvSpPr>
        <p:spPr>
          <a:xfrm>
            <a:off x="11540812" y="6811091"/>
            <a:ext cx="4594252" cy="1454378"/>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938">
                <a:alpha val="100000"/>
              </a:srgbClr>
            </a:gs>
            <a:gs pos="100000">
              <a:srgbClr val="000935">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17742214" y="7517955"/>
            <a:ext cx="47625" cy="1740345"/>
            <a:chOff x="0" y="0"/>
            <a:chExt cx="12543" cy="458362"/>
          </a:xfrm>
        </p:grpSpPr>
        <p:sp>
          <p:nvSpPr>
            <p:cNvPr id="3" name="Freeform 3"/>
            <p:cNvSpPr/>
            <p:nvPr/>
          </p:nvSpPr>
          <p:spPr>
            <a:xfrm>
              <a:off x="0" y="0"/>
              <a:ext cx="12543" cy="458362"/>
            </a:xfrm>
            <a:custGeom>
              <a:avLst/>
              <a:gdLst/>
              <a:ahLst/>
              <a:cxnLst/>
              <a:rect l="l" t="t" r="r" b="b"/>
              <a:pathLst>
                <a:path w="12543" h="458362">
                  <a:moveTo>
                    <a:pt x="0" y="0"/>
                  </a:moveTo>
                  <a:lnTo>
                    <a:pt x="12543" y="0"/>
                  </a:lnTo>
                  <a:lnTo>
                    <a:pt x="12543" y="458362"/>
                  </a:lnTo>
                  <a:lnTo>
                    <a:pt x="0" y="458362"/>
                  </a:lnTo>
                  <a:close/>
                </a:path>
              </a:pathLst>
            </a:custGeom>
            <a:gradFill rotWithShape="1">
              <a:gsLst>
                <a:gs pos="0">
                  <a:srgbClr val="5470FF">
                    <a:alpha val="100000"/>
                  </a:srgbClr>
                </a:gs>
                <a:gs pos="100000">
                  <a:srgbClr val="1F3291">
                    <a:alpha val="100000"/>
                  </a:srgbClr>
                </a:gs>
              </a:gsLst>
              <a:lin ang="2700000"/>
            </a:gradFill>
          </p:spPr>
        </p:sp>
        <p:sp>
          <p:nvSpPr>
            <p:cNvPr id="4" name="TextBox 4"/>
            <p:cNvSpPr txBox="1"/>
            <p:nvPr/>
          </p:nvSpPr>
          <p:spPr>
            <a:xfrm>
              <a:off x="0" y="-38100"/>
              <a:ext cx="12543" cy="496462"/>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411717" y="402443"/>
            <a:ext cx="454926" cy="447482"/>
          </a:xfrm>
          <a:custGeom>
            <a:avLst/>
            <a:gdLst/>
            <a:ahLst/>
            <a:cxnLst/>
            <a:rect l="l" t="t" r="r" b="b"/>
            <a:pathLst>
              <a:path w="454926" h="447482">
                <a:moveTo>
                  <a:pt x="0" y="0"/>
                </a:moveTo>
                <a:lnTo>
                  <a:pt x="454927" y="0"/>
                </a:lnTo>
                <a:lnTo>
                  <a:pt x="454927" y="447482"/>
                </a:lnTo>
                <a:lnTo>
                  <a:pt x="0" y="44748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6" name="Group 6"/>
          <p:cNvGrpSpPr/>
          <p:nvPr/>
        </p:nvGrpSpPr>
        <p:grpSpPr>
          <a:xfrm>
            <a:off x="17259300" y="0"/>
            <a:ext cx="1028700" cy="1028700"/>
            <a:chOff x="0" y="0"/>
            <a:chExt cx="270933" cy="270933"/>
          </a:xfrm>
        </p:grpSpPr>
        <p:sp>
          <p:nvSpPr>
            <p:cNvPr id="7" name="Freeform 7"/>
            <p:cNvSpPr/>
            <p:nvPr/>
          </p:nvSpPr>
          <p:spPr>
            <a:xfrm>
              <a:off x="0" y="0"/>
              <a:ext cx="270933" cy="270933"/>
            </a:xfrm>
            <a:custGeom>
              <a:avLst/>
              <a:gdLst/>
              <a:ahLst/>
              <a:cxnLst/>
              <a:rect l="l" t="t" r="r" b="b"/>
              <a:pathLst>
                <a:path w="270933" h="270933">
                  <a:moveTo>
                    <a:pt x="0" y="0"/>
                  </a:moveTo>
                  <a:lnTo>
                    <a:pt x="270933" y="0"/>
                  </a:lnTo>
                  <a:lnTo>
                    <a:pt x="270933" y="270933"/>
                  </a:lnTo>
                  <a:lnTo>
                    <a:pt x="0" y="270933"/>
                  </a:lnTo>
                  <a:close/>
                </a:path>
              </a:pathLst>
            </a:custGeom>
            <a:gradFill rotWithShape="1">
              <a:gsLst>
                <a:gs pos="0">
                  <a:srgbClr val="5470FF">
                    <a:alpha val="100000"/>
                  </a:srgbClr>
                </a:gs>
                <a:gs pos="100000">
                  <a:srgbClr val="1F3291">
                    <a:alpha val="100000"/>
                  </a:srgbClr>
                </a:gs>
              </a:gsLst>
              <a:lin ang="2700000"/>
            </a:gradFill>
          </p:spPr>
        </p:sp>
        <p:sp>
          <p:nvSpPr>
            <p:cNvPr id="8" name="TextBox 8"/>
            <p:cNvSpPr txBox="1"/>
            <p:nvPr/>
          </p:nvSpPr>
          <p:spPr>
            <a:xfrm>
              <a:off x="0" y="-38100"/>
              <a:ext cx="270933" cy="309033"/>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39108" y="517674"/>
            <a:ext cx="1263019" cy="197971"/>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Studio Shodwe</a:t>
            </a:r>
          </a:p>
        </p:txBody>
      </p:sp>
      <p:sp>
        <p:nvSpPr>
          <p:cNvPr id="10" name="TextBox 10"/>
          <p:cNvSpPr txBox="1"/>
          <p:nvPr/>
        </p:nvSpPr>
        <p:spPr>
          <a:xfrm>
            <a:off x="15940842" y="517674"/>
            <a:ext cx="978460" cy="197971"/>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Contact</a:t>
            </a:r>
          </a:p>
        </p:txBody>
      </p:sp>
      <p:sp>
        <p:nvSpPr>
          <p:cNvPr id="11" name="TextBox 11"/>
          <p:cNvSpPr txBox="1"/>
          <p:nvPr/>
        </p:nvSpPr>
        <p:spPr>
          <a:xfrm>
            <a:off x="14385046" y="517674"/>
            <a:ext cx="1060497" cy="197971"/>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About Us</a:t>
            </a:r>
          </a:p>
        </p:txBody>
      </p:sp>
      <p:sp>
        <p:nvSpPr>
          <p:cNvPr id="12" name="TextBox 12"/>
          <p:cNvSpPr txBox="1"/>
          <p:nvPr/>
        </p:nvSpPr>
        <p:spPr>
          <a:xfrm>
            <a:off x="13154289" y="517674"/>
            <a:ext cx="735456" cy="197971"/>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Service</a:t>
            </a:r>
          </a:p>
        </p:txBody>
      </p:sp>
      <p:sp>
        <p:nvSpPr>
          <p:cNvPr id="13" name="TextBox 13"/>
          <p:cNvSpPr txBox="1"/>
          <p:nvPr/>
        </p:nvSpPr>
        <p:spPr>
          <a:xfrm>
            <a:off x="11898530" y="517674"/>
            <a:ext cx="809760" cy="197971"/>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Home</a:t>
            </a:r>
          </a:p>
        </p:txBody>
      </p:sp>
      <p:sp>
        <p:nvSpPr>
          <p:cNvPr id="14" name="TextBox 14"/>
          <p:cNvSpPr txBox="1"/>
          <p:nvPr/>
        </p:nvSpPr>
        <p:spPr>
          <a:xfrm>
            <a:off x="17492295" y="9568113"/>
            <a:ext cx="547464" cy="240591"/>
          </a:xfrm>
          <a:prstGeom prst="rect">
            <a:avLst/>
          </a:prstGeom>
        </p:spPr>
        <p:txBody>
          <a:bodyPr lIns="0" tIns="0" rIns="0" bIns="0" rtlCol="0" anchor="t">
            <a:spAutoFit/>
          </a:bodyPr>
          <a:lstStyle/>
          <a:p>
            <a:pPr algn="ctr">
              <a:lnSpc>
                <a:spcPts val="1960"/>
              </a:lnSpc>
              <a:spcBef>
                <a:spcPct val="0"/>
              </a:spcBef>
            </a:pPr>
            <a:r>
              <a:rPr lang="en-US" sz="1400" b="1">
                <a:solidFill>
                  <a:srgbClr val="FFFFFF"/>
                </a:solidFill>
                <a:latin typeface="Open Sans Bold"/>
                <a:ea typeface="Open Sans Bold"/>
                <a:cs typeface="Open Sans Bold"/>
                <a:sym typeface="Open Sans Bold"/>
              </a:rPr>
              <a:t>09</a:t>
            </a:r>
          </a:p>
        </p:txBody>
      </p:sp>
      <p:grpSp>
        <p:nvGrpSpPr>
          <p:cNvPr id="15" name="Group 15"/>
          <p:cNvGrpSpPr/>
          <p:nvPr/>
        </p:nvGrpSpPr>
        <p:grpSpPr>
          <a:xfrm>
            <a:off x="12522440" y="1028700"/>
            <a:ext cx="4736860" cy="9258300"/>
            <a:chOff x="0" y="0"/>
            <a:chExt cx="1247568" cy="2438400"/>
          </a:xfrm>
        </p:grpSpPr>
        <p:sp>
          <p:nvSpPr>
            <p:cNvPr id="16" name="Freeform 16"/>
            <p:cNvSpPr/>
            <p:nvPr/>
          </p:nvSpPr>
          <p:spPr>
            <a:xfrm>
              <a:off x="0" y="0"/>
              <a:ext cx="1247568" cy="2438400"/>
            </a:xfrm>
            <a:custGeom>
              <a:avLst/>
              <a:gdLst/>
              <a:ahLst/>
              <a:cxnLst/>
              <a:rect l="l" t="t" r="r" b="b"/>
              <a:pathLst>
                <a:path w="1247568" h="2438400">
                  <a:moveTo>
                    <a:pt x="0" y="0"/>
                  </a:moveTo>
                  <a:lnTo>
                    <a:pt x="1247568" y="0"/>
                  </a:lnTo>
                  <a:lnTo>
                    <a:pt x="1247568" y="2438400"/>
                  </a:lnTo>
                  <a:lnTo>
                    <a:pt x="0" y="2438400"/>
                  </a:lnTo>
                  <a:close/>
                </a:path>
              </a:pathLst>
            </a:custGeom>
            <a:gradFill rotWithShape="1">
              <a:gsLst>
                <a:gs pos="0">
                  <a:srgbClr val="5470FF">
                    <a:alpha val="100000"/>
                  </a:srgbClr>
                </a:gs>
                <a:gs pos="100000">
                  <a:srgbClr val="1F3291">
                    <a:alpha val="100000"/>
                  </a:srgbClr>
                </a:gs>
              </a:gsLst>
              <a:lin ang="2700000"/>
            </a:gradFill>
          </p:spPr>
        </p:sp>
        <p:sp>
          <p:nvSpPr>
            <p:cNvPr id="17" name="TextBox 17"/>
            <p:cNvSpPr txBox="1"/>
            <p:nvPr/>
          </p:nvSpPr>
          <p:spPr>
            <a:xfrm>
              <a:off x="0" y="-38100"/>
              <a:ext cx="1247568" cy="2476500"/>
            </a:xfrm>
            <a:prstGeom prst="rect">
              <a:avLst/>
            </a:prstGeom>
          </p:spPr>
          <p:txBody>
            <a:bodyPr lIns="50800" tIns="50800" rIns="50800" bIns="50800" rtlCol="0" anchor="ctr"/>
            <a:lstStyle/>
            <a:p>
              <a:pPr algn="ctr">
                <a:lnSpc>
                  <a:spcPts val="2659"/>
                </a:lnSpc>
              </a:pPr>
              <a:endParaRPr/>
            </a:p>
          </p:txBody>
        </p:sp>
      </p:grpSp>
      <p:sp>
        <p:nvSpPr>
          <p:cNvPr id="18" name="Freeform 18"/>
          <p:cNvSpPr/>
          <p:nvPr/>
        </p:nvSpPr>
        <p:spPr>
          <a:xfrm>
            <a:off x="8614807" y="2159045"/>
            <a:ext cx="7815266" cy="5968909"/>
          </a:xfrm>
          <a:custGeom>
            <a:avLst/>
            <a:gdLst/>
            <a:ahLst/>
            <a:cxnLst/>
            <a:rect l="l" t="t" r="r" b="b"/>
            <a:pathLst>
              <a:path w="7815266" h="5968909">
                <a:moveTo>
                  <a:pt x="0" y="0"/>
                </a:moveTo>
                <a:lnTo>
                  <a:pt x="7815266" y="0"/>
                </a:lnTo>
                <a:lnTo>
                  <a:pt x="7815266" y="5968910"/>
                </a:lnTo>
                <a:lnTo>
                  <a:pt x="0" y="5968910"/>
                </a:lnTo>
                <a:lnTo>
                  <a:pt x="0" y="0"/>
                </a:lnTo>
                <a:close/>
              </a:path>
            </a:pathLst>
          </a:custGeom>
          <a:blipFill>
            <a:blip r:embed="rId4"/>
            <a:stretch>
              <a:fillRect/>
            </a:stretch>
          </a:blipFill>
        </p:spPr>
      </p:sp>
      <p:grpSp>
        <p:nvGrpSpPr>
          <p:cNvPr id="19" name="Group 19"/>
          <p:cNvGrpSpPr/>
          <p:nvPr/>
        </p:nvGrpSpPr>
        <p:grpSpPr>
          <a:xfrm>
            <a:off x="8796723" y="2344880"/>
            <a:ext cx="7439296" cy="3952057"/>
            <a:chOff x="0" y="0"/>
            <a:chExt cx="9919061" cy="5269409"/>
          </a:xfrm>
        </p:grpSpPr>
        <p:pic>
          <p:nvPicPr>
            <p:cNvPr id="20" name="Picture 20"/>
            <p:cNvPicPr>
              <a:picLocks noChangeAspect="1"/>
            </p:cNvPicPr>
            <p:nvPr/>
          </p:nvPicPr>
          <p:blipFill>
            <a:blip r:embed="rId5"/>
            <a:srcRect t="7923" b="21244"/>
            <a:stretch>
              <a:fillRect/>
            </a:stretch>
          </p:blipFill>
          <p:spPr>
            <a:xfrm>
              <a:off x="0" y="0"/>
              <a:ext cx="9919061" cy="5269409"/>
            </a:xfrm>
            <a:prstGeom prst="rect">
              <a:avLst/>
            </a:prstGeom>
          </p:spPr>
        </p:pic>
      </p:grpSp>
      <p:sp>
        <p:nvSpPr>
          <p:cNvPr id="21" name="TextBox 21"/>
          <p:cNvSpPr txBox="1"/>
          <p:nvPr/>
        </p:nvSpPr>
        <p:spPr>
          <a:xfrm>
            <a:off x="2115127" y="2587870"/>
            <a:ext cx="4807411" cy="997468"/>
          </a:xfrm>
          <a:prstGeom prst="rect">
            <a:avLst/>
          </a:prstGeom>
        </p:spPr>
        <p:txBody>
          <a:bodyPr lIns="0" tIns="0" rIns="0" bIns="0" rtlCol="0" anchor="t">
            <a:spAutoFit/>
          </a:bodyPr>
          <a:lstStyle/>
          <a:p>
            <a:pPr algn="l">
              <a:lnSpc>
                <a:spcPts val="7463"/>
              </a:lnSpc>
            </a:pPr>
            <a:r>
              <a:rPr lang="en-US" sz="7389">
                <a:solidFill>
                  <a:srgbClr val="FFFFFF"/>
                </a:solidFill>
                <a:latin typeface="Bebas Neue Cyrillic"/>
                <a:ea typeface="Bebas Neue Cyrillic"/>
                <a:cs typeface="Bebas Neue Cyrillic"/>
                <a:sym typeface="Bebas Neue Cyrillic"/>
              </a:rPr>
              <a:t>Contact Us</a:t>
            </a:r>
          </a:p>
        </p:txBody>
      </p:sp>
      <p:grpSp>
        <p:nvGrpSpPr>
          <p:cNvPr id="22" name="Group 22"/>
          <p:cNvGrpSpPr/>
          <p:nvPr/>
        </p:nvGrpSpPr>
        <p:grpSpPr>
          <a:xfrm>
            <a:off x="2115127" y="3739051"/>
            <a:ext cx="1757694" cy="47625"/>
            <a:chOff x="0" y="0"/>
            <a:chExt cx="462932" cy="12543"/>
          </a:xfrm>
        </p:grpSpPr>
        <p:sp>
          <p:nvSpPr>
            <p:cNvPr id="23" name="Freeform 23"/>
            <p:cNvSpPr/>
            <p:nvPr/>
          </p:nvSpPr>
          <p:spPr>
            <a:xfrm>
              <a:off x="0" y="0"/>
              <a:ext cx="462932" cy="12543"/>
            </a:xfrm>
            <a:custGeom>
              <a:avLst/>
              <a:gdLst/>
              <a:ahLst/>
              <a:cxnLst/>
              <a:rect l="l" t="t" r="r" b="b"/>
              <a:pathLst>
                <a:path w="462932" h="12543">
                  <a:moveTo>
                    <a:pt x="0" y="0"/>
                  </a:moveTo>
                  <a:lnTo>
                    <a:pt x="462932" y="0"/>
                  </a:lnTo>
                  <a:lnTo>
                    <a:pt x="462932" y="12543"/>
                  </a:lnTo>
                  <a:lnTo>
                    <a:pt x="0" y="12543"/>
                  </a:lnTo>
                  <a:close/>
                </a:path>
              </a:pathLst>
            </a:custGeom>
            <a:gradFill rotWithShape="1">
              <a:gsLst>
                <a:gs pos="0">
                  <a:srgbClr val="5470FF">
                    <a:alpha val="100000"/>
                  </a:srgbClr>
                </a:gs>
                <a:gs pos="100000">
                  <a:srgbClr val="1F3291">
                    <a:alpha val="100000"/>
                  </a:srgbClr>
                </a:gs>
              </a:gsLst>
              <a:lin ang="2700000"/>
            </a:gradFill>
          </p:spPr>
        </p:sp>
        <p:sp>
          <p:nvSpPr>
            <p:cNvPr id="24" name="TextBox 24"/>
            <p:cNvSpPr txBox="1"/>
            <p:nvPr/>
          </p:nvSpPr>
          <p:spPr>
            <a:xfrm>
              <a:off x="0" y="-38100"/>
              <a:ext cx="462932" cy="50643"/>
            </a:xfrm>
            <a:prstGeom prst="rect">
              <a:avLst/>
            </a:prstGeom>
          </p:spPr>
          <p:txBody>
            <a:bodyPr lIns="50800" tIns="50800" rIns="50800" bIns="50800" rtlCol="0" anchor="ctr"/>
            <a:lstStyle/>
            <a:p>
              <a:pPr algn="ctr">
                <a:lnSpc>
                  <a:spcPts val="2659"/>
                </a:lnSpc>
              </a:pPr>
              <a:endParaRPr/>
            </a:p>
          </p:txBody>
        </p:sp>
      </p:grpSp>
      <p:sp>
        <p:nvSpPr>
          <p:cNvPr id="25" name="Freeform 25"/>
          <p:cNvSpPr/>
          <p:nvPr/>
        </p:nvSpPr>
        <p:spPr>
          <a:xfrm>
            <a:off x="2115127" y="4770232"/>
            <a:ext cx="348414" cy="348414"/>
          </a:xfrm>
          <a:custGeom>
            <a:avLst/>
            <a:gdLst/>
            <a:ahLst/>
            <a:cxnLst/>
            <a:rect l="l" t="t" r="r" b="b"/>
            <a:pathLst>
              <a:path w="348414" h="348414">
                <a:moveTo>
                  <a:pt x="0" y="0"/>
                </a:moveTo>
                <a:lnTo>
                  <a:pt x="348414" y="0"/>
                </a:lnTo>
                <a:lnTo>
                  <a:pt x="348414" y="348414"/>
                </a:lnTo>
                <a:lnTo>
                  <a:pt x="0" y="34841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6" name="TextBox 26"/>
          <p:cNvSpPr txBox="1"/>
          <p:nvPr/>
        </p:nvSpPr>
        <p:spPr>
          <a:xfrm>
            <a:off x="2746961" y="4776456"/>
            <a:ext cx="3464656" cy="302137"/>
          </a:xfrm>
          <a:prstGeom prst="rect">
            <a:avLst/>
          </a:prstGeom>
        </p:spPr>
        <p:txBody>
          <a:bodyPr lIns="0" tIns="0" rIns="0" bIns="0" rtlCol="0" anchor="t">
            <a:spAutoFit/>
          </a:bodyPr>
          <a:lstStyle/>
          <a:p>
            <a:pPr algn="l">
              <a:lnSpc>
                <a:spcPts val="2568"/>
              </a:lnSpc>
              <a:spcBef>
                <a:spcPct val="0"/>
              </a:spcBef>
            </a:pPr>
            <a:r>
              <a:rPr lang="en-US" sz="1834">
                <a:solidFill>
                  <a:srgbClr val="FFFFFF"/>
                </a:solidFill>
                <a:latin typeface="Open Sans"/>
                <a:ea typeface="Open Sans"/>
                <a:cs typeface="Open Sans"/>
                <a:sym typeface="Open Sans"/>
              </a:rPr>
              <a:t>+123-456-7890</a:t>
            </a:r>
          </a:p>
        </p:txBody>
      </p:sp>
      <p:sp>
        <p:nvSpPr>
          <p:cNvPr id="27" name="Freeform 27"/>
          <p:cNvSpPr/>
          <p:nvPr/>
        </p:nvSpPr>
        <p:spPr>
          <a:xfrm>
            <a:off x="2115127" y="5672812"/>
            <a:ext cx="348414" cy="348414"/>
          </a:xfrm>
          <a:custGeom>
            <a:avLst/>
            <a:gdLst/>
            <a:ahLst/>
            <a:cxnLst/>
            <a:rect l="l" t="t" r="r" b="b"/>
            <a:pathLst>
              <a:path w="348414" h="348414">
                <a:moveTo>
                  <a:pt x="0" y="0"/>
                </a:moveTo>
                <a:lnTo>
                  <a:pt x="348414" y="0"/>
                </a:lnTo>
                <a:lnTo>
                  <a:pt x="348414" y="348414"/>
                </a:lnTo>
                <a:lnTo>
                  <a:pt x="0" y="34841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8" name="TextBox 28"/>
          <p:cNvSpPr txBox="1"/>
          <p:nvPr/>
        </p:nvSpPr>
        <p:spPr>
          <a:xfrm>
            <a:off x="2746961" y="5679036"/>
            <a:ext cx="3464656" cy="302137"/>
          </a:xfrm>
          <a:prstGeom prst="rect">
            <a:avLst/>
          </a:prstGeom>
        </p:spPr>
        <p:txBody>
          <a:bodyPr lIns="0" tIns="0" rIns="0" bIns="0" rtlCol="0" anchor="t">
            <a:spAutoFit/>
          </a:bodyPr>
          <a:lstStyle/>
          <a:p>
            <a:pPr algn="l">
              <a:lnSpc>
                <a:spcPts val="2568"/>
              </a:lnSpc>
              <a:spcBef>
                <a:spcPct val="0"/>
              </a:spcBef>
            </a:pPr>
            <a:r>
              <a:rPr lang="en-US" sz="1834">
                <a:solidFill>
                  <a:srgbClr val="FFFFFF"/>
                </a:solidFill>
                <a:latin typeface="Open Sans"/>
                <a:ea typeface="Open Sans"/>
                <a:cs typeface="Open Sans"/>
                <a:sym typeface="Open Sans"/>
              </a:rPr>
              <a:t>www.reallygreatsite.com</a:t>
            </a:r>
          </a:p>
        </p:txBody>
      </p:sp>
      <p:sp>
        <p:nvSpPr>
          <p:cNvPr id="29" name="Freeform 29"/>
          <p:cNvSpPr/>
          <p:nvPr/>
        </p:nvSpPr>
        <p:spPr>
          <a:xfrm>
            <a:off x="2115127" y="6573676"/>
            <a:ext cx="348414" cy="348414"/>
          </a:xfrm>
          <a:custGeom>
            <a:avLst/>
            <a:gdLst/>
            <a:ahLst/>
            <a:cxnLst/>
            <a:rect l="l" t="t" r="r" b="b"/>
            <a:pathLst>
              <a:path w="348414" h="348414">
                <a:moveTo>
                  <a:pt x="0" y="0"/>
                </a:moveTo>
                <a:lnTo>
                  <a:pt x="348414" y="0"/>
                </a:lnTo>
                <a:lnTo>
                  <a:pt x="348414" y="348415"/>
                </a:lnTo>
                <a:lnTo>
                  <a:pt x="0" y="34841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30" name="TextBox 30"/>
          <p:cNvSpPr txBox="1"/>
          <p:nvPr/>
        </p:nvSpPr>
        <p:spPr>
          <a:xfrm>
            <a:off x="2746961" y="6586551"/>
            <a:ext cx="3464656" cy="302137"/>
          </a:xfrm>
          <a:prstGeom prst="rect">
            <a:avLst/>
          </a:prstGeom>
        </p:spPr>
        <p:txBody>
          <a:bodyPr lIns="0" tIns="0" rIns="0" bIns="0" rtlCol="0" anchor="t">
            <a:spAutoFit/>
          </a:bodyPr>
          <a:lstStyle/>
          <a:p>
            <a:pPr algn="l">
              <a:lnSpc>
                <a:spcPts val="2568"/>
              </a:lnSpc>
              <a:spcBef>
                <a:spcPct val="0"/>
              </a:spcBef>
            </a:pPr>
            <a:r>
              <a:rPr lang="en-US" sz="1834">
                <a:solidFill>
                  <a:srgbClr val="FFFFFF"/>
                </a:solidFill>
                <a:latin typeface="Open Sans"/>
                <a:ea typeface="Open Sans"/>
                <a:cs typeface="Open Sans"/>
                <a:sym typeface="Open Sans"/>
              </a:rPr>
              <a:t>hello@reallygreatsite.com</a:t>
            </a:r>
          </a:p>
        </p:txBody>
      </p:sp>
      <p:sp>
        <p:nvSpPr>
          <p:cNvPr id="31" name="Freeform 31"/>
          <p:cNvSpPr/>
          <p:nvPr/>
        </p:nvSpPr>
        <p:spPr>
          <a:xfrm>
            <a:off x="2115127" y="7474541"/>
            <a:ext cx="348414" cy="348414"/>
          </a:xfrm>
          <a:custGeom>
            <a:avLst/>
            <a:gdLst/>
            <a:ahLst/>
            <a:cxnLst/>
            <a:rect l="l" t="t" r="r" b="b"/>
            <a:pathLst>
              <a:path w="348414" h="348414">
                <a:moveTo>
                  <a:pt x="0" y="0"/>
                </a:moveTo>
                <a:lnTo>
                  <a:pt x="348414" y="0"/>
                </a:lnTo>
                <a:lnTo>
                  <a:pt x="348414" y="348414"/>
                </a:lnTo>
                <a:lnTo>
                  <a:pt x="0" y="348414"/>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32" name="TextBox 32"/>
          <p:cNvSpPr txBox="1"/>
          <p:nvPr/>
        </p:nvSpPr>
        <p:spPr>
          <a:xfrm>
            <a:off x="2746961" y="7498383"/>
            <a:ext cx="4699130" cy="302137"/>
          </a:xfrm>
          <a:prstGeom prst="rect">
            <a:avLst/>
          </a:prstGeom>
        </p:spPr>
        <p:txBody>
          <a:bodyPr lIns="0" tIns="0" rIns="0" bIns="0" rtlCol="0" anchor="t">
            <a:spAutoFit/>
          </a:bodyPr>
          <a:lstStyle/>
          <a:p>
            <a:pPr algn="l">
              <a:lnSpc>
                <a:spcPts val="2568"/>
              </a:lnSpc>
              <a:spcBef>
                <a:spcPct val="0"/>
              </a:spcBef>
            </a:pPr>
            <a:r>
              <a:rPr lang="en-US" sz="1834">
                <a:solidFill>
                  <a:srgbClr val="FFFFFF"/>
                </a:solidFill>
                <a:latin typeface="Open Sans"/>
                <a:ea typeface="Open Sans"/>
                <a:cs typeface="Open Sans"/>
                <a:sym typeface="Open Sans"/>
              </a:rPr>
              <a:t>123 Anywhere ST., Any City, ST 12345</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739</Words>
  <Application>Microsoft Office PowerPoint</Application>
  <PresentationFormat>Произвольный</PresentationFormat>
  <Paragraphs>108</Paragraphs>
  <Slides>10</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10</vt:i4>
      </vt:variant>
    </vt:vector>
  </HeadingPairs>
  <TitlesOfParts>
    <vt:vector size="17" baseType="lpstr">
      <vt:lpstr>Open Sans Bold</vt:lpstr>
      <vt:lpstr>Bebas Neue Cyrillic</vt:lpstr>
      <vt:lpstr>Arial</vt:lpstr>
      <vt:lpstr>Open Sans</vt:lpstr>
      <vt:lpstr>Calibri</vt:lpstr>
      <vt:lpstr>Times New Roman</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Futuristic Artificial Intelligence Presentation</dc:title>
  <cp:lastModifiedBy>Данагул</cp:lastModifiedBy>
  <cp:revision>4</cp:revision>
  <dcterms:created xsi:type="dcterms:W3CDTF">2006-08-16T00:00:00Z</dcterms:created>
  <dcterms:modified xsi:type="dcterms:W3CDTF">2025-02-06T05:59:43Z</dcterms:modified>
  <dc:identifier>DAGeTLQLfc0</dc:identifier>
</cp:coreProperties>
</file>