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Garet Bold" panose="020B0604020202020204" charset="-52"/>
      <p:regular r:id="rId12"/>
    </p:embeddedFont>
    <p:embeddedFont>
      <p:font typeface="Garet" panose="020B0604020202020204" charset="-52"/>
      <p:regular r:id="rId13"/>
    </p:embeddedFont>
    <p:embeddedFont>
      <p:font typeface="Candara" panose="020E0502030303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657" b="657"/>
          <a:stretch>
            <a:fillRect/>
          </a:stretch>
        </p:blipFill>
        <p:spPr>
          <a:xfrm>
            <a:off x="0" y="0"/>
            <a:ext cx="18288000" cy="10287000"/>
          </a:xfrm>
          <a:prstGeom prst="rect">
            <a:avLst/>
          </a:prstGeom>
        </p:spPr>
      </p:pic>
      <p:grpSp>
        <p:nvGrpSpPr>
          <p:cNvPr id="3" name="Group 3"/>
          <p:cNvGrpSpPr/>
          <p:nvPr/>
        </p:nvGrpSpPr>
        <p:grpSpPr>
          <a:xfrm>
            <a:off x="1395609" y="5788146"/>
            <a:ext cx="4799634" cy="727943"/>
            <a:chOff x="0" y="0"/>
            <a:chExt cx="1264101" cy="191722"/>
          </a:xfrm>
        </p:grpSpPr>
        <p:sp>
          <p:nvSpPr>
            <p:cNvPr id="4" name="Freeform 4"/>
            <p:cNvSpPr/>
            <p:nvPr/>
          </p:nvSpPr>
          <p:spPr>
            <a:xfrm>
              <a:off x="0" y="0"/>
              <a:ext cx="1264101" cy="191722"/>
            </a:xfrm>
            <a:custGeom>
              <a:avLst/>
              <a:gdLst/>
              <a:ahLst/>
              <a:cxnLst/>
              <a:rect l="l" t="t" r="r" b="b"/>
              <a:pathLst>
                <a:path w="1264101" h="191722">
                  <a:moveTo>
                    <a:pt x="0" y="0"/>
                  </a:moveTo>
                  <a:lnTo>
                    <a:pt x="1264101" y="0"/>
                  </a:lnTo>
                  <a:lnTo>
                    <a:pt x="1264101" y="191722"/>
                  </a:lnTo>
                  <a:lnTo>
                    <a:pt x="0" y="191722"/>
                  </a:lnTo>
                  <a:close/>
                </a:path>
              </a:pathLst>
            </a:custGeom>
            <a:solidFill>
              <a:srgbClr val="FFFFFF"/>
            </a:solidFill>
          </p:spPr>
        </p:sp>
        <p:sp>
          <p:nvSpPr>
            <p:cNvPr id="5" name="TextBox 5"/>
            <p:cNvSpPr txBox="1"/>
            <p:nvPr/>
          </p:nvSpPr>
          <p:spPr>
            <a:xfrm>
              <a:off x="0" y="-38100"/>
              <a:ext cx="1264101" cy="229822"/>
            </a:xfrm>
            <a:prstGeom prst="rect">
              <a:avLst/>
            </a:prstGeom>
          </p:spPr>
          <p:txBody>
            <a:bodyPr lIns="50800" tIns="50800" rIns="50800" bIns="50800" rtlCol="0" anchor="ctr"/>
            <a:lstStyle/>
            <a:p>
              <a:pPr algn="ctr">
                <a:lnSpc>
                  <a:spcPts val="2720"/>
                </a:lnSpc>
              </a:pPr>
              <a:endParaRPr/>
            </a:p>
          </p:txBody>
        </p:sp>
      </p:grpSp>
      <p:sp>
        <p:nvSpPr>
          <p:cNvPr id="6" name="Freeform 6"/>
          <p:cNvSpPr/>
          <p:nvPr/>
        </p:nvSpPr>
        <p:spPr>
          <a:xfrm>
            <a:off x="1395609" y="7780608"/>
            <a:ext cx="1432516" cy="442778"/>
          </a:xfrm>
          <a:custGeom>
            <a:avLst/>
            <a:gdLst/>
            <a:ahLst/>
            <a:cxnLst/>
            <a:rect l="l" t="t" r="r" b="b"/>
            <a:pathLst>
              <a:path w="1432516" h="442778">
                <a:moveTo>
                  <a:pt x="0" y="0"/>
                </a:moveTo>
                <a:lnTo>
                  <a:pt x="1432516" y="0"/>
                </a:lnTo>
                <a:lnTo>
                  <a:pt x="1432516" y="442777"/>
                </a:lnTo>
                <a:lnTo>
                  <a:pt x="0" y="4427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219200" y="413105"/>
            <a:ext cx="12701391" cy="5463034"/>
          </a:xfrm>
          <a:prstGeom prst="rect">
            <a:avLst/>
          </a:prstGeom>
        </p:spPr>
        <p:txBody>
          <a:bodyPr wrap="square" lIns="0" tIns="0" rIns="0" bIns="0" rtlCol="0" anchor="t">
            <a:spAutoFit/>
          </a:bodyPr>
          <a:lstStyle/>
          <a:p>
            <a:pPr>
              <a:lnSpc>
                <a:spcPts val="14183"/>
              </a:lnSpc>
            </a:pPr>
            <a:r>
              <a:rPr lang="ru-RU" sz="11356" b="1" dirty="0" err="1">
                <a:solidFill>
                  <a:srgbClr val="FFFFFF"/>
                </a:solidFill>
                <a:latin typeface="Garet Bold"/>
                <a:ea typeface="Garet Bold"/>
                <a:cs typeface="Garet Bold"/>
                <a:sym typeface="Garet Bold"/>
              </a:rPr>
              <a:t>Жасанды</a:t>
            </a:r>
            <a:r>
              <a:rPr lang="ru-RU" sz="11356" b="1" dirty="0">
                <a:solidFill>
                  <a:srgbClr val="FFFFFF"/>
                </a:solidFill>
                <a:latin typeface="Garet Bold"/>
                <a:ea typeface="Garet Bold"/>
                <a:cs typeface="Garet Bold"/>
                <a:sym typeface="Garet Bold"/>
              </a:rPr>
              <a:t> </a:t>
            </a:r>
            <a:r>
              <a:rPr lang="ru-RU" sz="11356" b="1" dirty="0" err="1">
                <a:solidFill>
                  <a:srgbClr val="FFFFFF"/>
                </a:solidFill>
                <a:latin typeface="Garet Bold"/>
                <a:ea typeface="Garet Bold"/>
                <a:cs typeface="Garet Bold"/>
                <a:sym typeface="Garet Bold"/>
              </a:rPr>
              <a:t>интеллектінің</a:t>
            </a:r>
            <a:r>
              <a:rPr lang="ru-RU" sz="11356" b="1" dirty="0">
                <a:solidFill>
                  <a:srgbClr val="FFFFFF"/>
                </a:solidFill>
                <a:latin typeface="Garet Bold"/>
                <a:ea typeface="Garet Bold"/>
                <a:cs typeface="Garet Bold"/>
                <a:sym typeface="Garet Bold"/>
              </a:rPr>
              <a:t> </a:t>
            </a:r>
            <a:r>
              <a:rPr lang="ru-RU" sz="11356" b="1" dirty="0" err="1">
                <a:solidFill>
                  <a:srgbClr val="FFFFFF"/>
                </a:solidFill>
                <a:latin typeface="Garet Bold"/>
                <a:ea typeface="Garet Bold"/>
                <a:cs typeface="Garet Bold"/>
                <a:sym typeface="Garet Bold"/>
              </a:rPr>
              <a:t>рөлі</a:t>
            </a:r>
            <a:endParaRPr lang="en-US" sz="11356" b="1" dirty="0">
              <a:solidFill>
                <a:srgbClr val="FFFFFF"/>
              </a:solidFill>
              <a:latin typeface="Garet Bold"/>
              <a:ea typeface="Garet Bold"/>
              <a:cs typeface="Garet Bold"/>
              <a:sym typeface="Garet Bold"/>
            </a:endParaRPr>
          </a:p>
        </p:txBody>
      </p:sp>
      <p:sp>
        <p:nvSpPr>
          <p:cNvPr id="8" name="TextBox 8"/>
          <p:cNvSpPr txBox="1"/>
          <p:nvPr/>
        </p:nvSpPr>
        <p:spPr>
          <a:xfrm>
            <a:off x="1481050" y="5916797"/>
            <a:ext cx="4628753" cy="456728"/>
          </a:xfrm>
          <a:prstGeom prst="rect">
            <a:avLst/>
          </a:prstGeom>
        </p:spPr>
        <p:txBody>
          <a:bodyPr lIns="0" tIns="0" rIns="0" bIns="0" rtlCol="0" anchor="t">
            <a:spAutoFit/>
          </a:bodyPr>
          <a:lstStyle/>
          <a:p>
            <a:pPr algn="ctr">
              <a:lnSpc>
                <a:spcPts val="3587"/>
              </a:lnSpc>
            </a:pPr>
            <a:r>
              <a:rPr lang="ru-RU" sz="2871" dirty="0" err="1">
                <a:solidFill>
                  <a:srgbClr val="1E3054"/>
                </a:solidFill>
                <a:latin typeface="Garet"/>
                <a:ea typeface="Garet"/>
                <a:cs typeface="Garet"/>
                <a:sym typeface="Garet"/>
              </a:rPr>
              <a:t>Ғарыш</a:t>
            </a:r>
            <a:r>
              <a:rPr lang="ru-RU" sz="2871" dirty="0">
                <a:solidFill>
                  <a:srgbClr val="1E3054"/>
                </a:solidFill>
                <a:latin typeface="Garet"/>
                <a:ea typeface="Garet"/>
                <a:cs typeface="Garet"/>
                <a:sym typeface="Garet"/>
              </a:rPr>
              <a:t> </a:t>
            </a:r>
            <a:r>
              <a:rPr lang="ru-RU" sz="2871" dirty="0" err="1" smtClean="0">
                <a:solidFill>
                  <a:srgbClr val="1E3054"/>
                </a:solidFill>
                <a:latin typeface="Garet"/>
                <a:ea typeface="Garet"/>
                <a:cs typeface="Garet"/>
                <a:sym typeface="Garet"/>
              </a:rPr>
              <a:t>зерттеулерінде</a:t>
            </a:r>
            <a:endParaRPr lang="en-US" sz="2871" dirty="0">
              <a:solidFill>
                <a:srgbClr val="1E3054"/>
              </a:solidFill>
              <a:latin typeface="Garet"/>
              <a:ea typeface="Garet"/>
              <a:cs typeface="Garet"/>
              <a:sym typeface="Garet"/>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051782" y="4162878"/>
            <a:ext cx="14184436" cy="4079535"/>
            <a:chOff x="0" y="0"/>
            <a:chExt cx="3420464" cy="983748"/>
          </a:xfrm>
        </p:grpSpPr>
        <p:sp>
          <p:nvSpPr>
            <p:cNvPr id="3" name="Freeform 3"/>
            <p:cNvSpPr/>
            <p:nvPr/>
          </p:nvSpPr>
          <p:spPr>
            <a:xfrm>
              <a:off x="0" y="0"/>
              <a:ext cx="3420464" cy="983748"/>
            </a:xfrm>
            <a:custGeom>
              <a:avLst/>
              <a:gdLst/>
              <a:ahLst/>
              <a:cxnLst/>
              <a:rect l="l" t="t" r="r" b="b"/>
              <a:pathLst>
                <a:path w="3420464" h="983748">
                  <a:moveTo>
                    <a:pt x="0" y="0"/>
                  </a:moveTo>
                  <a:lnTo>
                    <a:pt x="3420464" y="0"/>
                  </a:lnTo>
                  <a:lnTo>
                    <a:pt x="3420464" y="983748"/>
                  </a:lnTo>
                  <a:lnTo>
                    <a:pt x="0" y="983748"/>
                  </a:lnTo>
                  <a:close/>
                </a:path>
              </a:pathLst>
            </a:custGeom>
            <a:solidFill>
              <a:srgbClr val="D3E8EE"/>
            </a:solidFill>
          </p:spPr>
        </p:sp>
        <p:sp>
          <p:nvSpPr>
            <p:cNvPr id="4" name="TextBox 4"/>
            <p:cNvSpPr txBox="1"/>
            <p:nvPr/>
          </p:nvSpPr>
          <p:spPr>
            <a:xfrm>
              <a:off x="0" y="-38100"/>
              <a:ext cx="3420464" cy="1021848"/>
            </a:xfrm>
            <a:prstGeom prst="rect">
              <a:avLst/>
            </a:prstGeom>
          </p:spPr>
          <p:txBody>
            <a:bodyPr lIns="50800" tIns="50800" rIns="50800" bIns="50800" rtlCol="0" anchor="ctr"/>
            <a:lstStyle/>
            <a:p>
              <a:pPr algn="ctr">
                <a:lnSpc>
                  <a:spcPts val="2720"/>
                </a:lnSpc>
              </a:pPr>
              <a:endParaRPr/>
            </a:p>
          </p:txBody>
        </p:sp>
      </p:grpSp>
      <p:sp>
        <p:nvSpPr>
          <p:cNvPr id="5" name="Freeform 5"/>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2051782" y="1581839"/>
            <a:ext cx="14184436" cy="2034232"/>
          </a:xfrm>
          <a:prstGeom prst="rect">
            <a:avLst/>
          </a:prstGeom>
        </p:spPr>
        <p:txBody>
          <a:bodyPr lIns="0" tIns="0" rIns="0" bIns="0" rtlCol="0" anchor="t">
            <a:spAutoFit/>
          </a:bodyPr>
          <a:lstStyle/>
          <a:p>
            <a:pPr algn="ctr">
              <a:lnSpc>
                <a:spcPts val="8101"/>
              </a:lnSpc>
            </a:pPr>
            <a:r>
              <a:rPr lang="en-US" sz="5787" b="1">
                <a:solidFill>
                  <a:srgbClr val="FFFFFF"/>
                </a:solidFill>
                <a:latin typeface="Garet Bold"/>
                <a:ea typeface="Garet Bold"/>
                <a:cs typeface="Garet Bold"/>
                <a:sym typeface="Garet Bold"/>
              </a:rPr>
              <a:t>Embracing the AI-Powered Space Age</a:t>
            </a:r>
          </a:p>
        </p:txBody>
      </p:sp>
      <p:sp>
        <p:nvSpPr>
          <p:cNvPr id="8" name="TextBox 8"/>
          <p:cNvSpPr txBox="1"/>
          <p:nvPr/>
        </p:nvSpPr>
        <p:spPr>
          <a:xfrm>
            <a:off x="2712649" y="5448669"/>
            <a:ext cx="12862701" cy="1403178"/>
          </a:xfrm>
          <a:prstGeom prst="rect">
            <a:avLst/>
          </a:prstGeom>
        </p:spPr>
        <p:txBody>
          <a:bodyPr lIns="0" tIns="0" rIns="0" bIns="0" rtlCol="0" anchor="t">
            <a:spAutoFit/>
          </a:bodyPr>
          <a:lstStyle/>
          <a:p>
            <a:pPr algn="ctr">
              <a:lnSpc>
                <a:spcPts val="3839"/>
              </a:lnSpc>
            </a:pPr>
            <a:r>
              <a:rPr lang="en-US" sz="2299">
                <a:solidFill>
                  <a:srgbClr val="000000"/>
                </a:solidFill>
                <a:latin typeface="Garet"/>
                <a:ea typeface="Garet"/>
                <a:cs typeface="Garet"/>
                <a:sym typeface="Garet"/>
              </a:rPr>
              <a:t>The future of space exploration is closely intertwined with AI.</a:t>
            </a:r>
          </a:p>
          <a:p>
            <a:pPr algn="ctr">
              <a:lnSpc>
                <a:spcPts val="3839"/>
              </a:lnSpc>
            </a:pPr>
            <a:r>
              <a:rPr lang="en-US" sz="2299">
                <a:solidFill>
                  <a:srgbClr val="000000"/>
                </a:solidFill>
                <a:latin typeface="Garet"/>
                <a:ea typeface="Garet"/>
                <a:cs typeface="Garet"/>
                <a:sym typeface="Garet"/>
              </a:rPr>
              <a:t>AI-powered technologies are revolutionizing space exploration, enabling us to reach farther, understand more, and unlock new possibilities.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523560" y="4283974"/>
            <a:ext cx="5234487" cy="693767"/>
            <a:chOff x="0" y="0"/>
            <a:chExt cx="1378630" cy="182720"/>
          </a:xfrm>
        </p:grpSpPr>
        <p:sp>
          <p:nvSpPr>
            <p:cNvPr id="3" name="Freeform 3"/>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4" name="TextBox 4"/>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9470217" y="4283974"/>
            <a:ext cx="5234487" cy="693767"/>
            <a:chOff x="0" y="0"/>
            <a:chExt cx="1378630" cy="182720"/>
          </a:xfrm>
        </p:grpSpPr>
        <p:sp>
          <p:nvSpPr>
            <p:cNvPr id="6" name="Freeform 6"/>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7" name="TextBox 7"/>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8" name="Group 8"/>
          <p:cNvGrpSpPr/>
          <p:nvPr/>
        </p:nvGrpSpPr>
        <p:grpSpPr>
          <a:xfrm>
            <a:off x="3523560" y="5123676"/>
            <a:ext cx="5234487" cy="3041366"/>
            <a:chOff x="0" y="0"/>
            <a:chExt cx="1378630" cy="801018"/>
          </a:xfrm>
        </p:grpSpPr>
        <p:sp>
          <p:nvSpPr>
            <p:cNvPr id="9" name="Freeform 9"/>
            <p:cNvSpPr/>
            <p:nvPr/>
          </p:nvSpPr>
          <p:spPr>
            <a:xfrm>
              <a:off x="0" y="0"/>
              <a:ext cx="1378630" cy="801018"/>
            </a:xfrm>
            <a:custGeom>
              <a:avLst/>
              <a:gdLst/>
              <a:ahLst/>
              <a:cxnLst/>
              <a:rect l="l" t="t" r="r" b="b"/>
              <a:pathLst>
                <a:path w="1378630" h="801018">
                  <a:moveTo>
                    <a:pt x="0" y="0"/>
                  </a:moveTo>
                  <a:lnTo>
                    <a:pt x="1378630" y="0"/>
                  </a:lnTo>
                  <a:lnTo>
                    <a:pt x="1378630"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0" name="TextBox 10"/>
            <p:cNvSpPr txBox="1"/>
            <p:nvPr/>
          </p:nvSpPr>
          <p:spPr>
            <a:xfrm>
              <a:off x="0" y="-38100"/>
              <a:ext cx="1378630" cy="839118"/>
            </a:xfrm>
            <a:prstGeom prst="rect">
              <a:avLst/>
            </a:prstGeom>
          </p:spPr>
          <p:txBody>
            <a:bodyPr lIns="50800" tIns="50800" rIns="50800" bIns="50800" rtlCol="0" anchor="ctr"/>
            <a:lstStyle/>
            <a:p>
              <a:pPr algn="ctr">
                <a:lnSpc>
                  <a:spcPts val="2720"/>
                </a:lnSpc>
              </a:pPr>
              <a:endParaRPr/>
            </a:p>
          </p:txBody>
        </p:sp>
      </p:grpSp>
      <p:grpSp>
        <p:nvGrpSpPr>
          <p:cNvPr id="11" name="Group 11"/>
          <p:cNvGrpSpPr/>
          <p:nvPr/>
        </p:nvGrpSpPr>
        <p:grpSpPr>
          <a:xfrm>
            <a:off x="9470217" y="5123676"/>
            <a:ext cx="5234487" cy="3041366"/>
            <a:chOff x="0" y="0"/>
            <a:chExt cx="1378630" cy="801018"/>
          </a:xfrm>
        </p:grpSpPr>
        <p:sp>
          <p:nvSpPr>
            <p:cNvPr id="12" name="Freeform 12"/>
            <p:cNvSpPr/>
            <p:nvPr/>
          </p:nvSpPr>
          <p:spPr>
            <a:xfrm>
              <a:off x="0" y="0"/>
              <a:ext cx="1378630" cy="801018"/>
            </a:xfrm>
            <a:custGeom>
              <a:avLst/>
              <a:gdLst/>
              <a:ahLst/>
              <a:cxnLst/>
              <a:rect l="l" t="t" r="r" b="b"/>
              <a:pathLst>
                <a:path w="1378630" h="801018">
                  <a:moveTo>
                    <a:pt x="0" y="0"/>
                  </a:moveTo>
                  <a:lnTo>
                    <a:pt x="1378630" y="0"/>
                  </a:lnTo>
                  <a:lnTo>
                    <a:pt x="1378630"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3" name="TextBox 13"/>
            <p:cNvSpPr txBox="1"/>
            <p:nvPr/>
          </p:nvSpPr>
          <p:spPr>
            <a:xfrm>
              <a:off x="0" y="-38100"/>
              <a:ext cx="1378630" cy="839118"/>
            </a:xfrm>
            <a:prstGeom prst="rect">
              <a:avLst/>
            </a:prstGeom>
          </p:spPr>
          <p:txBody>
            <a:bodyPr lIns="50800" tIns="50800" rIns="50800" bIns="50800" rtlCol="0" anchor="ctr"/>
            <a:lstStyle/>
            <a:p>
              <a:pPr algn="ctr">
                <a:lnSpc>
                  <a:spcPts val="2720"/>
                </a:lnSpc>
              </a:pPr>
              <a:endParaRPr/>
            </a:p>
          </p:txBody>
        </p:sp>
      </p:grpSp>
      <p:sp>
        <p:nvSpPr>
          <p:cNvPr id="14" name="Freeform 1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4883799" y="1581839"/>
            <a:ext cx="8382947" cy="1005532"/>
          </a:xfrm>
          <a:prstGeom prst="rect">
            <a:avLst/>
          </a:prstGeom>
        </p:spPr>
        <p:txBody>
          <a:bodyPr lIns="0" tIns="0" rIns="0" bIns="0" rtlCol="0" anchor="t">
            <a:spAutoFit/>
          </a:bodyPr>
          <a:lstStyle/>
          <a:p>
            <a:pPr algn="ctr">
              <a:lnSpc>
                <a:spcPts val="8101"/>
              </a:lnSpc>
            </a:pPr>
            <a:r>
              <a:rPr lang="kk-KZ" sz="5787" b="1" dirty="0" smtClean="0">
                <a:solidFill>
                  <a:srgbClr val="FFFFFF"/>
                </a:solidFill>
                <a:latin typeface="Garet Bold"/>
                <a:ea typeface="Garet Bold"/>
                <a:cs typeface="Garet Bold"/>
                <a:sym typeface="Garet Bold"/>
              </a:rPr>
              <a:t>КІРІСПЕ</a:t>
            </a:r>
            <a:r>
              <a:rPr lang="en-US" sz="5787" b="1" dirty="0" smtClean="0">
                <a:solidFill>
                  <a:srgbClr val="FFFFFF"/>
                </a:solidFill>
                <a:latin typeface="Garet Bold"/>
                <a:ea typeface="Garet Bold"/>
                <a:cs typeface="Garet Bold"/>
                <a:sym typeface="Garet Bold"/>
              </a:rPr>
              <a:t>:</a:t>
            </a:r>
            <a:endParaRPr lang="en-US" sz="5787" b="1" dirty="0">
              <a:solidFill>
                <a:srgbClr val="FFFFFF"/>
              </a:solidFill>
              <a:latin typeface="Garet Bold"/>
              <a:ea typeface="Garet Bold"/>
              <a:cs typeface="Garet Bold"/>
              <a:sym typeface="Garet Bold"/>
            </a:endParaRPr>
          </a:p>
        </p:txBody>
      </p:sp>
      <p:sp>
        <p:nvSpPr>
          <p:cNvPr id="17" name="TextBox 17"/>
          <p:cNvSpPr txBox="1"/>
          <p:nvPr/>
        </p:nvSpPr>
        <p:spPr>
          <a:xfrm>
            <a:off x="3583296" y="2789211"/>
            <a:ext cx="11121407" cy="592535"/>
          </a:xfrm>
          <a:prstGeom prst="rect">
            <a:avLst/>
          </a:prstGeom>
        </p:spPr>
        <p:txBody>
          <a:bodyPr lIns="0" tIns="0" rIns="0" bIns="0" rtlCol="0" anchor="t">
            <a:spAutoFit/>
          </a:bodyPr>
          <a:lstStyle/>
          <a:p>
            <a:pPr algn="ctr">
              <a:lnSpc>
                <a:spcPts val="4761"/>
              </a:lnSpc>
            </a:pPr>
            <a:r>
              <a:rPr lang="ru-RU" sz="3401" b="1" dirty="0" err="1">
                <a:solidFill>
                  <a:srgbClr val="FFFFFF"/>
                </a:solidFill>
                <a:latin typeface="Garet Bold"/>
                <a:ea typeface="Garet Bold"/>
                <a:cs typeface="Garet Bold"/>
                <a:sym typeface="Garet Bold"/>
              </a:rPr>
              <a:t>Соңғы</a:t>
            </a:r>
            <a:r>
              <a:rPr lang="ru-RU" sz="3401" b="1" dirty="0">
                <a:solidFill>
                  <a:srgbClr val="FFFFFF"/>
                </a:solidFill>
                <a:latin typeface="Garet Bold"/>
                <a:ea typeface="Garet Bold"/>
                <a:cs typeface="Garet Bold"/>
                <a:sym typeface="Garet Bold"/>
              </a:rPr>
              <a:t> </a:t>
            </a:r>
            <a:r>
              <a:rPr lang="ru-RU" sz="3401" b="1" dirty="0" err="1">
                <a:solidFill>
                  <a:srgbClr val="FFFFFF"/>
                </a:solidFill>
                <a:latin typeface="Garet Bold"/>
                <a:ea typeface="Garet Bold"/>
                <a:cs typeface="Garet Bold"/>
                <a:sym typeface="Garet Bold"/>
              </a:rPr>
              <a:t>шекараны</a:t>
            </a:r>
            <a:r>
              <a:rPr lang="ru-RU" sz="3401" b="1" dirty="0">
                <a:solidFill>
                  <a:srgbClr val="FFFFFF"/>
                </a:solidFill>
                <a:latin typeface="Garet Bold"/>
                <a:ea typeface="Garet Bold"/>
                <a:cs typeface="Garet Bold"/>
                <a:sym typeface="Garet Bold"/>
              </a:rPr>
              <a:t> </a:t>
            </a:r>
            <a:r>
              <a:rPr lang="ru-RU" sz="3401" b="1" dirty="0" err="1">
                <a:solidFill>
                  <a:srgbClr val="FFFFFF"/>
                </a:solidFill>
                <a:latin typeface="Garet Bold"/>
                <a:ea typeface="Garet Bold"/>
                <a:cs typeface="Garet Bold"/>
                <a:sym typeface="Garet Bold"/>
              </a:rPr>
              <a:t>өзгерту</a:t>
            </a:r>
            <a:endParaRPr lang="en-US" sz="3401" b="1" dirty="0">
              <a:solidFill>
                <a:srgbClr val="FFFFFF"/>
              </a:solidFill>
              <a:latin typeface="Garet Bold"/>
              <a:ea typeface="Garet Bold"/>
              <a:cs typeface="Garet Bold"/>
              <a:sym typeface="Garet Bold"/>
            </a:endParaRPr>
          </a:p>
        </p:txBody>
      </p:sp>
      <p:sp>
        <p:nvSpPr>
          <p:cNvPr id="18" name="TextBox 18"/>
          <p:cNvSpPr txBox="1"/>
          <p:nvPr/>
        </p:nvSpPr>
        <p:spPr>
          <a:xfrm>
            <a:off x="3609933" y="4426954"/>
            <a:ext cx="5061739" cy="397545"/>
          </a:xfrm>
          <a:prstGeom prst="rect">
            <a:avLst/>
          </a:prstGeom>
        </p:spPr>
        <p:txBody>
          <a:bodyPr lIns="0" tIns="0" rIns="0" bIns="0" rtlCol="0" anchor="t">
            <a:spAutoFit/>
          </a:bodyPr>
          <a:lstStyle/>
          <a:p>
            <a:pPr algn="ctr">
              <a:lnSpc>
                <a:spcPts val="3073"/>
              </a:lnSpc>
              <a:spcBef>
                <a:spcPct val="0"/>
              </a:spcBef>
            </a:pPr>
            <a:r>
              <a:rPr lang="ru-RU" sz="2400" b="1" dirty="0"/>
              <a:t>Адам </a:t>
            </a:r>
            <a:r>
              <a:rPr lang="ru-RU" sz="2400" b="1" dirty="0" err="1"/>
              <a:t>мүмкіндіктерінен</a:t>
            </a:r>
            <a:r>
              <a:rPr lang="ru-RU" sz="2400" b="1" dirty="0"/>
              <a:t> </a:t>
            </a:r>
            <a:r>
              <a:rPr lang="ru-RU" sz="2400" b="1" dirty="0" err="1" smtClean="0"/>
              <a:t>тыс</a:t>
            </a:r>
            <a:endParaRPr lang="en-US" sz="2195" b="1" dirty="0">
              <a:solidFill>
                <a:srgbClr val="112542"/>
              </a:solidFill>
              <a:latin typeface="Garet Bold"/>
              <a:ea typeface="Garet Bold"/>
              <a:cs typeface="Garet Bold"/>
              <a:sym typeface="Garet Bold"/>
            </a:endParaRPr>
          </a:p>
        </p:txBody>
      </p:sp>
      <p:sp>
        <p:nvSpPr>
          <p:cNvPr id="19" name="TextBox 19"/>
          <p:cNvSpPr txBox="1"/>
          <p:nvPr/>
        </p:nvSpPr>
        <p:spPr>
          <a:xfrm>
            <a:off x="9556591" y="4426954"/>
            <a:ext cx="5061739" cy="382605"/>
          </a:xfrm>
          <a:prstGeom prst="rect">
            <a:avLst/>
          </a:prstGeom>
        </p:spPr>
        <p:txBody>
          <a:bodyPr lIns="0" tIns="0" rIns="0" bIns="0" rtlCol="0" anchor="t">
            <a:spAutoFit/>
          </a:bodyPr>
          <a:lstStyle/>
          <a:p>
            <a:pPr algn="ctr">
              <a:lnSpc>
                <a:spcPts val="3073"/>
              </a:lnSpc>
              <a:spcBef>
                <a:spcPct val="0"/>
              </a:spcBef>
            </a:pPr>
            <a:r>
              <a:rPr lang="ru-RU" sz="2195" b="1" dirty="0" err="1">
                <a:solidFill>
                  <a:srgbClr val="112542"/>
                </a:solidFill>
                <a:latin typeface="Garet Bold"/>
                <a:ea typeface="Garet Bold"/>
                <a:cs typeface="Garet Bold"/>
                <a:sym typeface="Garet Bold"/>
              </a:rPr>
              <a:t>Зерттеулердің</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жаңа</a:t>
            </a:r>
            <a:r>
              <a:rPr lang="ru-RU" sz="2195" b="1" dirty="0">
                <a:solidFill>
                  <a:srgbClr val="112542"/>
                </a:solidFill>
                <a:latin typeface="Garet Bold"/>
                <a:ea typeface="Garet Bold"/>
                <a:cs typeface="Garet Bold"/>
                <a:sym typeface="Garet Bold"/>
              </a:rPr>
              <a:t> </a:t>
            </a:r>
            <a:r>
              <a:rPr lang="ru-RU" sz="2195" b="1" dirty="0" err="1" smtClean="0">
                <a:solidFill>
                  <a:srgbClr val="112542"/>
                </a:solidFill>
                <a:latin typeface="Garet Bold"/>
                <a:ea typeface="Garet Bold"/>
                <a:cs typeface="Garet Bold"/>
                <a:sym typeface="Garet Bold"/>
              </a:rPr>
              <a:t>дәуірі</a:t>
            </a:r>
            <a:endParaRPr lang="en-US" sz="2195" b="1" dirty="0">
              <a:solidFill>
                <a:srgbClr val="112542"/>
              </a:solidFill>
              <a:latin typeface="Garet Bold"/>
              <a:ea typeface="Garet Bold"/>
              <a:cs typeface="Garet Bold"/>
              <a:sym typeface="Garet Bold"/>
            </a:endParaRPr>
          </a:p>
        </p:txBody>
      </p:sp>
      <p:sp>
        <p:nvSpPr>
          <p:cNvPr id="20" name="TextBox 20"/>
          <p:cNvSpPr txBox="1"/>
          <p:nvPr/>
        </p:nvSpPr>
        <p:spPr>
          <a:xfrm>
            <a:off x="4140089" y="5637117"/>
            <a:ext cx="4265312" cy="2221506"/>
          </a:xfrm>
          <a:prstGeom prst="rect">
            <a:avLst/>
          </a:prstGeom>
        </p:spPr>
        <p:txBody>
          <a:bodyPr lIns="0" tIns="0" rIns="0" bIns="0" rtlCol="0" anchor="t">
            <a:spAutoFit/>
          </a:bodyPr>
          <a:lstStyle/>
          <a:p>
            <a:pPr algn="just">
              <a:lnSpc>
                <a:spcPts val="2494"/>
              </a:lnSpc>
            </a:pP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біздің</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мүмкіндіктерімізді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кеңейтеді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адамдар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үшін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тым</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күрделі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немесе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қауіпті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мәселелерді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шешеді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үлкен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көлемдегі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деректерді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өңдей</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алады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және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қиын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жағдайларда</a:t>
            </a:r>
            <a:r>
              <a:rPr lang="ru-RU" sz="1493" dirty="0">
                <a:solidFill>
                  <a:srgbClr val="FFFFFF"/>
                </a:solidFill>
                <a:latin typeface="Garet"/>
                <a:ea typeface="Garet"/>
                <a:cs typeface="Garet"/>
                <a:sym typeface="Garet"/>
              </a:rPr>
              <a:t> тез </a:t>
            </a:r>
            <a:r>
              <a:rPr lang="ru-RU" sz="1493" dirty="0" err="1">
                <a:solidFill>
                  <a:srgbClr val="FFFFFF"/>
                </a:solidFill>
                <a:latin typeface="Garet"/>
                <a:ea typeface="Garet"/>
                <a:cs typeface="Garet"/>
                <a:sym typeface="Garet"/>
              </a:rPr>
              <a:t>шешім</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қабылдайды</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
        <p:nvSpPr>
          <p:cNvPr id="21" name="TextBox 21"/>
          <p:cNvSpPr txBox="1"/>
          <p:nvPr/>
        </p:nvSpPr>
        <p:spPr>
          <a:xfrm>
            <a:off x="10086746" y="5637117"/>
            <a:ext cx="4165633" cy="1900905"/>
          </a:xfrm>
          <a:prstGeom prst="rect">
            <a:avLst/>
          </a:prstGeom>
        </p:spPr>
        <p:txBody>
          <a:bodyPr lIns="0" tIns="0" rIns="0" bIns="0" rtlCol="0" anchor="t">
            <a:spAutoFit/>
          </a:bodyPr>
          <a:lstStyle/>
          <a:p>
            <a:pPr algn="just">
              <a:lnSpc>
                <a:spcPts val="2494"/>
              </a:lnSpc>
            </a:pP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ғарыш</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зерттеулерін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өзгертіп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ғылыми</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ашылулар</a:t>
            </a:r>
            <a:r>
              <a:rPr lang="ru-RU" sz="1493" dirty="0">
                <a:solidFill>
                  <a:srgbClr val="FFFFFF"/>
                </a:solidFill>
                <a:latin typeface="Garet"/>
                <a:ea typeface="Garet"/>
                <a:cs typeface="Garet"/>
                <a:sym typeface="Garet"/>
              </a:rPr>
              <a:t> мен </a:t>
            </a:r>
            <a:r>
              <a:rPr lang="ru-RU" sz="1493" dirty="0" err="1">
                <a:solidFill>
                  <a:srgbClr val="FFFFFF"/>
                </a:solidFill>
                <a:latin typeface="Garet"/>
                <a:ea typeface="Garet"/>
                <a:cs typeface="Garet"/>
                <a:sym typeface="Garet"/>
              </a:rPr>
              <a:t>технологиялық</a:t>
            </a:r>
            <a:r>
              <a:rPr lang="ru-RU" sz="1493" dirty="0">
                <a:solidFill>
                  <a:srgbClr val="FFFFFF"/>
                </a:solidFill>
                <a:latin typeface="Garet"/>
                <a:ea typeface="Garet"/>
                <a:cs typeface="Garet"/>
                <a:sym typeface="Garet"/>
              </a:rPr>
              <a:t> даму </a:t>
            </a:r>
            <a:r>
              <a:rPr lang="ru-RU" sz="1493" dirty="0" err="1">
                <a:solidFill>
                  <a:srgbClr val="FFFFFF"/>
                </a:solidFill>
                <a:latin typeface="Garet"/>
                <a:ea typeface="Garet"/>
                <a:cs typeface="Garet"/>
                <a:sym typeface="Garet"/>
              </a:rPr>
              <a:t>үшін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жаңа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мүмкіндіктер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ашуда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негізіндегі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технологиялар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ғарышты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зерттеу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тәсілдерін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төңкеріп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жатыр</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488533" y="4096521"/>
            <a:ext cx="5234487" cy="693767"/>
            <a:chOff x="0" y="0"/>
            <a:chExt cx="1378630" cy="182720"/>
          </a:xfrm>
        </p:grpSpPr>
        <p:sp>
          <p:nvSpPr>
            <p:cNvPr id="3" name="Freeform 3"/>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4" name="TextBox 4"/>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1488533" y="6530699"/>
            <a:ext cx="5234487" cy="693767"/>
            <a:chOff x="0" y="0"/>
            <a:chExt cx="1378630" cy="182720"/>
          </a:xfrm>
        </p:grpSpPr>
        <p:sp>
          <p:nvSpPr>
            <p:cNvPr id="6" name="Freeform 6"/>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7" name="TextBox 7"/>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8" name="Group 8"/>
          <p:cNvGrpSpPr/>
          <p:nvPr/>
        </p:nvGrpSpPr>
        <p:grpSpPr>
          <a:xfrm>
            <a:off x="1488533" y="5410200"/>
            <a:ext cx="5234487" cy="693767"/>
            <a:chOff x="0" y="0"/>
            <a:chExt cx="1378630" cy="182720"/>
          </a:xfrm>
        </p:grpSpPr>
        <p:sp>
          <p:nvSpPr>
            <p:cNvPr id="9" name="Freeform 9"/>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10" name="TextBox 10"/>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11" name="Group 11"/>
          <p:cNvGrpSpPr/>
          <p:nvPr/>
        </p:nvGrpSpPr>
        <p:grpSpPr>
          <a:xfrm>
            <a:off x="1488533" y="7844378"/>
            <a:ext cx="5234487" cy="693767"/>
            <a:chOff x="0" y="0"/>
            <a:chExt cx="1378630" cy="182720"/>
          </a:xfrm>
        </p:grpSpPr>
        <p:sp>
          <p:nvSpPr>
            <p:cNvPr id="12" name="Freeform 12"/>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13" name="TextBox 13"/>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sp>
        <p:nvSpPr>
          <p:cNvPr id="14" name="Freeform 1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2537297" y="1581839"/>
            <a:ext cx="13213405" cy="2040495"/>
          </a:xfrm>
          <a:prstGeom prst="rect">
            <a:avLst/>
          </a:prstGeom>
        </p:spPr>
        <p:txBody>
          <a:bodyPr lIns="0" tIns="0" rIns="0" bIns="0" rtlCol="0" anchor="t">
            <a:spAutoFit/>
          </a:bodyPr>
          <a:lstStyle/>
          <a:p>
            <a:pPr algn="ctr">
              <a:lnSpc>
                <a:spcPts val="8101"/>
              </a:lnSpc>
            </a:pPr>
            <a:r>
              <a:rPr lang="ru-RU" sz="5787" b="1" dirty="0" err="1" smtClean="0">
                <a:solidFill>
                  <a:srgbClr val="FFFFFF"/>
                </a:solidFill>
                <a:latin typeface="Garet Bold"/>
                <a:ea typeface="Garet Bold"/>
                <a:cs typeface="Garet Bold"/>
                <a:sym typeface="Garet Bold"/>
              </a:rPr>
              <a:t>Жасанды</a:t>
            </a:r>
            <a:r>
              <a:rPr lang="ru-RU" sz="5787" b="1" dirty="0" smtClean="0">
                <a:solidFill>
                  <a:srgbClr val="FFFFFF"/>
                </a:solidFill>
                <a:latin typeface="Garet Bold"/>
                <a:ea typeface="Garet Bold"/>
                <a:cs typeface="Garet Bold"/>
                <a:sym typeface="Garet Bold"/>
              </a:rPr>
              <a:t> </a:t>
            </a:r>
            <a:r>
              <a:rPr lang="ru-RU" sz="5787" b="1" dirty="0">
                <a:solidFill>
                  <a:srgbClr val="FFFFFF"/>
                </a:solidFill>
                <a:latin typeface="Garet Bold"/>
                <a:ea typeface="Garet Bold"/>
                <a:cs typeface="Garet Bold"/>
                <a:sym typeface="Garet Bold"/>
              </a:rPr>
              <a:t>интеллект </a:t>
            </a:r>
            <a:r>
              <a:rPr lang="ru-RU" sz="5787" b="1" dirty="0" err="1">
                <a:solidFill>
                  <a:srgbClr val="FFFFFF"/>
                </a:solidFill>
                <a:latin typeface="Garet Bold"/>
                <a:ea typeface="Garet Bold"/>
                <a:cs typeface="Garet Bold"/>
                <a:sym typeface="Garet Bold"/>
              </a:rPr>
              <a:t>және</a:t>
            </a:r>
            <a:r>
              <a:rPr lang="ru-RU" sz="5787" b="1" dirty="0">
                <a:solidFill>
                  <a:srgbClr val="FFFFFF"/>
                </a:solidFill>
                <a:latin typeface="Garet Bold"/>
                <a:ea typeface="Garet Bold"/>
                <a:cs typeface="Garet Bold"/>
                <a:sym typeface="Garet Bold"/>
              </a:rPr>
              <a:t> </a:t>
            </a:r>
            <a:r>
              <a:rPr lang="ru-RU" sz="5787" b="1" dirty="0" err="1">
                <a:solidFill>
                  <a:srgbClr val="FFFFFF"/>
                </a:solidFill>
                <a:latin typeface="Garet Bold"/>
                <a:ea typeface="Garet Bold"/>
                <a:cs typeface="Garet Bold"/>
                <a:sym typeface="Garet Bold"/>
              </a:rPr>
              <a:t>роботты</a:t>
            </a:r>
            <a:r>
              <a:rPr lang="ru-RU" sz="5787" b="1" dirty="0">
                <a:solidFill>
                  <a:srgbClr val="FFFFFF"/>
                </a:solidFill>
                <a:latin typeface="Garet Bold"/>
                <a:ea typeface="Garet Bold"/>
                <a:cs typeface="Garet Bold"/>
                <a:sym typeface="Garet Bold"/>
              </a:rPr>
              <a:t> </a:t>
            </a:r>
            <a:r>
              <a:rPr lang="ru-RU" sz="5787" b="1" dirty="0" err="1">
                <a:solidFill>
                  <a:srgbClr val="FFFFFF"/>
                </a:solidFill>
                <a:latin typeface="Garet Bold"/>
                <a:ea typeface="Garet Bold"/>
                <a:cs typeface="Garet Bold"/>
                <a:sym typeface="Garet Bold"/>
              </a:rPr>
              <a:t>ғарыш</a:t>
            </a:r>
            <a:r>
              <a:rPr lang="ru-RU" sz="5787" b="1" dirty="0">
                <a:solidFill>
                  <a:srgbClr val="FFFFFF"/>
                </a:solidFill>
                <a:latin typeface="Garet Bold"/>
                <a:ea typeface="Garet Bold"/>
                <a:cs typeface="Garet Bold"/>
                <a:sym typeface="Garet Bold"/>
              </a:rPr>
              <a:t> </a:t>
            </a:r>
            <a:r>
              <a:rPr lang="ru-RU" sz="5787" b="1" dirty="0" err="1">
                <a:solidFill>
                  <a:srgbClr val="FFFFFF"/>
                </a:solidFill>
                <a:latin typeface="Garet Bold"/>
                <a:ea typeface="Garet Bold"/>
                <a:cs typeface="Garet Bold"/>
                <a:sym typeface="Garet Bold"/>
              </a:rPr>
              <a:t>миссиялары</a:t>
            </a:r>
            <a:r>
              <a:rPr lang="ru-RU" sz="5787" b="1" dirty="0">
                <a:solidFill>
                  <a:srgbClr val="FFFFFF"/>
                </a:solidFill>
                <a:latin typeface="Garet Bold"/>
                <a:ea typeface="Garet Bold"/>
                <a:cs typeface="Garet Bold"/>
                <a:sym typeface="Garet Bold"/>
              </a:rPr>
              <a:t>.</a:t>
            </a:r>
            <a:endParaRPr lang="en-US" sz="5787" b="1" dirty="0">
              <a:solidFill>
                <a:srgbClr val="FFFFFF"/>
              </a:solidFill>
              <a:latin typeface="Garet Bold"/>
              <a:ea typeface="Garet Bold"/>
              <a:cs typeface="Garet Bold"/>
              <a:sym typeface="Garet Bold"/>
            </a:endParaRPr>
          </a:p>
        </p:txBody>
      </p:sp>
      <p:sp>
        <p:nvSpPr>
          <p:cNvPr id="17" name="TextBox 17"/>
          <p:cNvSpPr txBox="1"/>
          <p:nvPr/>
        </p:nvSpPr>
        <p:spPr>
          <a:xfrm>
            <a:off x="1574907" y="4239502"/>
            <a:ext cx="5061739" cy="390492"/>
          </a:xfrm>
          <a:prstGeom prst="rect">
            <a:avLst/>
          </a:prstGeom>
        </p:spPr>
        <p:txBody>
          <a:bodyPr lIns="0" tIns="0" rIns="0" bIns="0" rtlCol="0" anchor="t">
            <a:spAutoFit/>
          </a:bodyPr>
          <a:lstStyle/>
          <a:p>
            <a:pPr algn="ctr">
              <a:lnSpc>
                <a:spcPts val="3073"/>
              </a:lnSpc>
              <a:spcBef>
                <a:spcPct val="0"/>
              </a:spcBef>
            </a:pPr>
            <a:r>
              <a:rPr lang="ru-RU" sz="2400" b="1" dirty="0" err="1">
                <a:latin typeface="Candara" panose="020E0502030303020204" pitchFamily="34" charset="0"/>
              </a:rPr>
              <a:t>Марсты</a:t>
            </a:r>
            <a:r>
              <a:rPr lang="ru-RU" sz="2400" b="1" dirty="0">
                <a:latin typeface="Candara" panose="020E0502030303020204" pitchFamily="34" charset="0"/>
              </a:rPr>
              <a:t> </a:t>
            </a:r>
            <a:r>
              <a:rPr lang="ru-RU" sz="2400" b="1" dirty="0" err="1" smtClean="0">
                <a:latin typeface="Candara" panose="020E0502030303020204" pitchFamily="34" charset="0"/>
              </a:rPr>
              <a:t>зерттеу</a:t>
            </a:r>
            <a:endParaRPr lang="en-US" sz="2195" b="1" dirty="0">
              <a:solidFill>
                <a:srgbClr val="112542"/>
              </a:solidFill>
              <a:latin typeface="Candara" panose="020E0502030303020204" pitchFamily="34" charset="0"/>
              <a:ea typeface="Garet Bold"/>
              <a:cs typeface="Garet Bold"/>
              <a:sym typeface="Garet Bold"/>
            </a:endParaRPr>
          </a:p>
        </p:txBody>
      </p:sp>
      <p:sp>
        <p:nvSpPr>
          <p:cNvPr id="18" name="TextBox 18"/>
          <p:cNvSpPr txBox="1"/>
          <p:nvPr/>
        </p:nvSpPr>
        <p:spPr>
          <a:xfrm>
            <a:off x="1730928" y="6480037"/>
            <a:ext cx="4749693" cy="795089"/>
          </a:xfrm>
          <a:prstGeom prst="rect">
            <a:avLst/>
          </a:prstGeom>
        </p:spPr>
        <p:txBody>
          <a:bodyPr wrap="square" lIns="0" tIns="0" rIns="0" bIns="0" rtlCol="0" anchor="t">
            <a:spAutoFit/>
          </a:bodyPr>
          <a:lstStyle/>
          <a:p>
            <a:pPr algn="ctr">
              <a:lnSpc>
                <a:spcPts val="3073"/>
              </a:lnSpc>
              <a:spcBef>
                <a:spcPct val="0"/>
              </a:spcBef>
            </a:pPr>
            <a:r>
              <a:rPr lang="ru-RU" sz="2195" b="1" dirty="0" err="1">
                <a:solidFill>
                  <a:srgbClr val="112542"/>
                </a:solidFill>
                <a:latin typeface="Garet Bold"/>
                <a:ea typeface="Garet Bold"/>
                <a:cs typeface="Garet Bold"/>
                <a:sym typeface="Garet Bold"/>
              </a:rPr>
              <a:t>Ғарышта</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құрастыру</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және</a:t>
            </a:r>
            <a:r>
              <a:rPr lang="ru-RU" sz="2195" b="1" dirty="0">
                <a:solidFill>
                  <a:srgbClr val="112542"/>
                </a:solidFill>
                <a:latin typeface="Garet Bold"/>
                <a:ea typeface="Garet Bold"/>
                <a:cs typeface="Garet Bold"/>
                <a:sym typeface="Garet Bold"/>
              </a:rPr>
              <a:t> </a:t>
            </a:r>
            <a:r>
              <a:rPr lang="ru-RU" sz="2195" b="1" dirty="0" err="1" smtClean="0">
                <a:solidFill>
                  <a:srgbClr val="112542"/>
                </a:solidFill>
                <a:latin typeface="Garet Bold"/>
                <a:ea typeface="Garet Bold"/>
                <a:cs typeface="Garet Bold"/>
                <a:sym typeface="Garet Bold"/>
              </a:rPr>
              <a:t>жөндеу</a:t>
            </a:r>
            <a:endParaRPr lang="en-US" sz="2195" b="1" dirty="0">
              <a:solidFill>
                <a:srgbClr val="112542"/>
              </a:solidFill>
              <a:latin typeface="Garet Bold"/>
              <a:ea typeface="Garet Bold"/>
              <a:cs typeface="Garet Bold"/>
              <a:sym typeface="Garet Bold"/>
            </a:endParaRPr>
          </a:p>
        </p:txBody>
      </p:sp>
      <p:sp>
        <p:nvSpPr>
          <p:cNvPr id="19" name="TextBox 19"/>
          <p:cNvSpPr txBox="1"/>
          <p:nvPr/>
        </p:nvSpPr>
        <p:spPr>
          <a:xfrm>
            <a:off x="1692829" y="5367224"/>
            <a:ext cx="4825893" cy="795089"/>
          </a:xfrm>
          <a:prstGeom prst="rect">
            <a:avLst/>
          </a:prstGeom>
        </p:spPr>
        <p:txBody>
          <a:bodyPr wrap="square" lIns="0" tIns="0" rIns="0" bIns="0" rtlCol="0" anchor="t">
            <a:spAutoFit/>
          </a:bodyPr>
          <a:lstStyle/>
          <a:p>
            <a:pPr algn="ctr">
              <a:lnSpc>
                <a:spcPts val="3073"/>
              </a:lnSpc>
              <a:spcBef>
                <a:spcPct val="0"/>
              </a:spcBef>
            </a:pPr>
            <a:r>
              <a:rPr lang="ru-RU" sz="2195" b="1" dirty="0" err="1">
                <a:solidFill>
                  <a:srgbClr val="112542"/>
                </a:solidFill>
                <a:latin typeface="Garet Bold"/>
                <a:ea typeface="Garet Bold"/>
                <a:cs typeface="Garet Bold"/>
                <a:sym typeface="Garet Bold"/>
              </a:rPr>
              <a:t>Ғарыш</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станциясының</a:t>
            </a:r>
            <a:r>
              <a:rPr lang="ru-RU" sz="2195" b="1" dirty="0">
                <a:solidFill>
                  <a:srgbClr val="112542"/>
                </a:solidFill>
                <a:latin typeface="Garet Bold"/>
                <a:ea typeface="Garet Bold"/>
                <a:cs typeface="Garet Bold"/>
                <a:sym typeface="Garet Bold"/>
              </a:rPr>
              <a:t> </a:t>
            </a:r>
            <a:r>
              <a:rPr lang="ru-RU" sz="2195" b="1" dirty="0" err="1" smtClean="0">
                <a:solidFill>
                  <a:srgbClr val="112542"/>
                </a:solidFill>
                <a:latin typeface="Garet Bold"/>
                <a:ea typeface="Garet Bold"/>
                <a:cs typeface="Garet Bold"/>
                <a:sym typeface="Garet Bold"/>
              </a:rPr>
              <a:t>операциялары</a:t>
            </a:r>
            <a:endParaRPr lang="en-US" sz="2195" b="1" dirty="0">
              <a:solidFill>
                <a:srgbClr val="112542"/>
              </a:solidFill>
              <a:latin typeface="Garet Bold"/>
              <a:ea typeface="Garet Bold"/>
              <a:cs typeface="Garet Bold"/>
              <a:sym typeface="Garet Bold"/>
            </a:endParaRPr>
          </a:p>
        </p:txBody>
      </p:sp>
      <p:sp>
        <p:nvSpPr>
          <p:cNvPr id="20" name="TextBox 20"/>
          <p:cNvSpPr txBox="1"/>
          <p:nvPr/>
        </p:nvSpPr>
        <p:spPr>
          <a:xfrm>
            <a:off x="1574907" y="7801186"/>
            <a:ext cx="5061739" cy="780150"/>
          </a:xfrm>
          <a:prstGeom prst="rect">
            <a:avLst/>
          </a:prstGeom>
        </p:spPr>
        <p:txBody>
          <a:bodyPr lIns="0" tIns="0" rIns="0" bIns="0" rtlCol="0" anchor="t">
            <a:spAutoFit/>
          </a:bodyPr>
          <a:lstStyle/>
          <a:p>
            <a:pPr algn="ctr">
              <a:lnSpc>
                <a:spcPts val="3073"/>
              </a:lnSpc>
              <a:spcBef>
                <a:spcPct val="0"/>
              </a:spcBef>
            </a:pPr>
            <a:r>
              <a:rPr lang="ru-RU" sz="2195" b="1" dirty="0" err="1">
                <a:solidFill>
                  <a:srgbClr val="112542"/>
                </a:solidFill>
                <a:latin typeface="Garet Bold"/>
                <a:ea typeface="Garet Bold"/>
                <a:cs typeface="Garet Bold"/>
                <a:sym typeface="Garet Bold"/>
              </a:rPr>
              <a:t>Күн</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жүйесінің</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сыртқы</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бөлігін</a:t>
            </a:r>
            <a:r>
              <a:rPr lang="ru-RU" sz="2195" b="1" dirty="0">
                <a:solidFill>
                  <a:srgbClr val="112542"/>
                </a:solidFill>
                <a:latin typeface="Garet Bold"/>
                <a:ea typeface="Garet Bold"/>
                <a:cs typeface="Garet Bold"/>
                <a:sym typeface="Garet Bold"/>
              </a:rPr>
              <a:t> </a:t>
            </a:r>
            <a:r>
              <a:rPr lang="ru-RU" sz="2195" b="1" dirty="0" err="1" smtClean="0">
                <a:solidFill>
                  <a:srgbClr val="112542"/>
                </a:solidFill>
                <a:latin typeface="Garet Bold"/>
                <a:ea typeface="Garet Bold"/>
                <a:cs typeface="Garet Bold"/>
                <a:sym typeface="Garet Bold"/>
              </a:rPr>
              <a:t>зерттеу</a:t>
            </a:r>
            <a:endParaRPr lang="en-US" sz="2195" b="1" dirty="0">
              <a:solidFill>
                <a:srgbClr val="112542"/>
              </a:solidFill>
              <a:latin typeface="Garet Bold"/>
              <a:ea typeface="Garet Bold"/>
              <a:cs typeface="Garet Bold"/>
              <a:sym typeface="Garet Bold"/>
            </a:endParaRPr>
          </a:p>
        </p:txBody>
      </p:sp>
      <p:sp>
        <p:nvSpPr>
          <p:cNvPr id="21" name="TextBox 21"/>
          <p:cNvSpPr txBox="1"/>
          <p:nvPr/>
        </p:nvSpPr>
        <p:spPr>
          <a:xfrm>
            <a:off x="7073077" y="4106993"/>
            <a:ext cx="10186223" cy="939103"/>
          </a:xfrm>
          <a:prstGeom prst="rect">
            <a:avLst/>
          </a:prstGeom>
        </p:spPr>
        <p:txBody>
          <a:bodyPr lIns="0" tIns="0" rIns="0" bIns="0" rtlCol="0" anchor="t">
            <a:spAutoFit/>
          </a:bodyPr>
          <a:lstStyle/>
          <a:p>
            <a:pPr>
              <a:lnSpc>
                <a:spcPts val="2494"/>
              </a:lnSpc>
            </a:pPr>
            <a:r>
              <a:rPr lang="ru-RU" sz="1493" dirty="0" err="1">
                <a:solidFill>
                  <a:srgbClr val="FFFFFF"/>
                </a:solidFill>
                <a:latin typeface="Garet"/>
                <a:ea typeface="Garet"/>
                <a:cs typeface="Garet"/>
                <a:sym typeface="Garet"/>
              </a:rPr>
              <a:t>Персеверанс</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және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Кюриозити</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сияқты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роверлер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автономды</a:t>
            </a:r>
            <a:r>
              <a:rPr lang="ru-RU" sz="1493" dirty="0">
                <a:solidFill>
                  <a:srgbClr val="FFFFFF"/>
                </a:solidFill>
                <a:latin typeface="Garet"/>
                <a:ea typeface="Garet"/>
                <a:cs typeface="Garet"/>
                <a:sym typeface="Garet"/>
              </a:rPr>
              <a:t> навигация </a:t>
            </a:r>
            <a:r>
              <a:rPr lang="ru-RU" sz="1493" dirty="0" err="1">
                <a:solidFill>
                  <a:srgbClr val="FFFFFF"/>
                </a:solidFill>
                <a:latin typeface="Garet"/>
                <a:ea typeface="Garet"/>
                <a:cs typeface="Garet"/>
                <a:sym typeface="Garet"/>
              </a:rPr>
              <a:t>және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ғылыми</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деректер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жинау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үшін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интеллектпен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жабдықталған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жер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бедерін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талдайды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қызықты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ерекшеліктерді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анықтайды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және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үлгі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алу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орындарын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таңдайды</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
        <p:nvSpPr>
          <p:cNvPr id="22" name="TextBox 22"/>
          <p:cNvSpPr txBox="1"/>
          <p:nvPr/>
        </p:nvSpPr>
        <p:spPr>
          <a:xfrm>
            <a:off x="7073077" y="6541171"/>
            <a:ext cx="9859190" cy="939103"/>
          </a:xfrm>
          <a:prstGeom prst="rect">
            <a:avLst/>
          </a:prstGeom>
        </p:spPr>
        <p:txBody>
          <a:bodyPr lIns="0" tIns="0" rIns="0" bIns="0" rtlCol="0" anchor="t">
            <a:spAutoFit/>
          </a:bodyPr>
          <a:lstStyle/>
          <a:p>
            <a:pPr>
              <a:lnSpc>
                <a:spcPts val="2494"/>
              </a:lnSpc>
            </a:pP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мүмкіндіктері</a:t>
            </a:r>
            <a:r>
              <a:rPr lang="ru-RU" sz="1493" dirty="0">
                <a:solidFill>
                  <a:srgbClr val="FFFFFF"/>
                </a:solidFill>
                <a:latin typeface="Garet"/>
                <a:ea typeface="Garet"/>
                <a:cs typeface="Garet"/>
                <a:sym typeface="Garet"/>
              </a:rPr>
              <a:t> бар робот </a:t>
            </a:r>
            <a:r>
              <a:rPr lang="ru-RU" sz="1493" dirty="0" err="1">
                <a:solidFill>
                  <a:srgbClr val="FFFFFF"/>
                </a:solidFill>
                <a:latin typeface="Garet"/>
                <a:ea typeface="Garet"/>
                <a:cs typeface="Garet"/>
                <a:sym typeface="Garet"/>
              </a:rPr>
              <a:t>қолдары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ғарышта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құрылымдарды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құрастыру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спутниктерді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жөндеу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және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эксперименттер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жүргізу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сияқты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күрделі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тапсырмаларды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орындай</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алады</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
        <p:nvSpPr>
          <p:cNvPr id="23" name="TextBox 23"/>
          <p:cNvSpPr txBox="1"/>
          <p:nvPr/>
        </p:nvSpPr>
        <p:spPr>
          <a:xfrm>
            <a:off x="7073077" y="5420671"/>
            <a:ext cx="9972052" cy="939103"/>
          </a:xfrm>
          <a:prstGeom prst="rect">
            <a:avLst/>
          </a:prstGeom>
        </p:spPr>
        <p:txBody>
          <a:bodyPr lIns="0" tIns="0" rIns="0" bIns="0" rtlCol="0" anchor="t">
            <a:spAutoFit/>
          </a:bodyPr>
          <a:lstStyle/>
          <a:p>
            <a:pPr>
              <a:lnSpc>
                <a:spcPts val="2494"/>
              </a:lnSpc>
            </a:pP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станцияны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қызмет</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көрсету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ресурстарды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басқару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және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экипаждың</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қауіпсіздігін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қамтамасыз</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ету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үшін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жүйелерді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бақылап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ықтимал</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мәселелерді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анықтап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түзету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шараларын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ұсынады</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
        <p:nvSpPr>
          <p:cNvPr id="24" name="TextBox 24"/>
          <p:cNvSpPr txBox="1"/>
          <p:nvPr/>
        </p:nvSpPr>
        <p:spPr>
          <a:xfrm>
            <a:off x="7073077" y="7854849"/>
            <a:ext cx="9972052" cy="939103"/>
          </a:xfrm>
          <a:prstGeom prst="rect">
            <a:avLst/>
          </a:prstGeom>
        </p:spPr>
        <p:txBody>
          <a:bodyPr lIns="0" tIns="0" rIns="0" bIns="0" rtlCol="0" anchor="t">
            <a:spAutoFit/>
          </a:bodyPr>
          <a:lstStyle/>
          <a:p>
            <a:pPr>
              <a:lnSpc>
                <a:spcPts val="2494"/>
              </a:lnSpc>
            </a:pP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интеллектпен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жабдықталған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ғарыш</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кемелері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автономды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түрде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бағыт</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алып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деректер</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жинап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күн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жүйесінің</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сыртқы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бөлігіндегі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ортақ</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жағдайды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талдай</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алады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бұл</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алыс</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планеталар</a:t>
            </a:r>
            <a:r>
              <a:rPr lang="ru-RU" sz="1493" dirty="0">
                <a:solidFill>
                  <a:srgbClr val="FFFFFF"/>
                </a:solidFill>
                <a:latin typeface="Garet"/>
                <a:ea typeface="Garet"/>
                <a:cs typeface="Garet"/>
                <a:sym typeface="Garet"/>
              </a:rPr>
              <a:t> мен </a:t>
            </a:r>
            <a:r>
              <a:rPr lang="ru-RU" sz="1493" dirty="0" err="1">
                <a:solidFill>
                  <a:srgbClr val="FFFFFF"/>
                </a:solidFill>
                <a:latin typeface="Garet"/>
                <a:ea typeface="Garet"/>
                <a:cs typeface="Garet"/>
                <a:sym typeface="Garet"/>
              </a:rPr>
              <a:t>айларды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зерттеуге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мүмкіндік</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береді</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062648" y="4075250"/>
            <a:ext cx="4285260" cy="902490"/>
            <a:chOff x="0" y="0"/>
            <a:chExt cx="1128628" cy="237693"/>
          </a:xfrm>
        </p:grpSpPr>
        <p:sp>
          <p:nvSpPr>
            <p:cNvPr id="3" name="Freeform 3"/>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4" name="TextBox 4"/>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6930933" y="4075250"/>
            <a:ext cx="4285260" cy="902490"/>
            <a:chOff x="0" y="0"/>
            <a:chExt cx="1128628" cy="237693"/>
          </a:xfrm>
        </p:grpSpPr>
        <p:sp>
          <p:nvSpPr>
            <p:cNvPr id="6" name="Freeform 6"/>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7" name="TextBox 7"/>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8" name="Group 8"/>
          <p:cNvGrpSpPr/>
          <p:nvPr/>
        </p:nvGrpSpPr>
        <p:grpSpPr>
          <a:xfrm>
            <a:off x="11940092" y="4075250"/>
            <a:ext cx="4285260" cy="902490"/>
            <a:chOff x="0" y="0"/>
            <a:chExt cx="1128628" cy="237693"/>
          </a:xfrm>
        </p:grpSpPr>
        <p:sp>
          <p:nvSpPr>
            <p:cNvPr id="9" name="Freeform 9"/>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10" name="TextBox 10"/>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11" name="Group 11"/>
          <p:cNvGrpSpPr/>
          <p:nvPr/>
        </p:nvGrpSpPr>
        <p:grpSpPr>
          <a:xfrm>
            <a:off x="2062648" y="5123676"/>
            <a:ext cx="4285260" cy="3041366"/>
            <a:chOff x="0" y="0"/>
            <a:chExt cx="1128628" cy="801018"/>
          </a:xfrm>
        </p:grpSpPr>
        <p:sp>
          <p:nvSpPr>
            <p:cNvPr id="12" name="Freeform 12"/>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3" name="TextBox 13"/>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grpSp>
        <p:nvGrpSpPr>
          <p:cNvPr id="14" name="Group 14"/>
          <p:cNvGrpSpPr/>
          <p:nvPr/>
        </p:nvGrpSpPr>
        <p:grpSpPr>
          <a:xfrm>
            <a:off x="6930933" y="5123676"/>
            <a:ext cx="4285260" cy="3041366"/>
            <a:chOff x="0" y="0"/>
            <a:chExt cx="1128628" cy="801018"/>
          </a:xfrm>
        </p:grpSpPr>
        <p:sp>
          <p:nvSpPr>
            <p:cNvPr id="15" name="Freeform 15"/>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6" name="TextBox 16"/>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grpSp>
        <p:nvGrpSpPr>
          <p:cNvPr id="17" name="Group 17"/>
          <p:cNvGrpSpPr/>
          <p:nvPr/>
        </p:nvGrpSpPr>
        <p:grpSpPr>
          <a:xfrm>
            <a:off x="11940092" y="5123676"/>
            <a:ext cx="4285260" cy="3041366"/>
            <a:chOff x="0" y="0"/>
            <a:chExt cx="1128628" cy="801018"/>
          </a:xfrm>
        </p:grpSpPr>
        <p:sp>
          <p:nvSpPr>
            <p:cNvPr id="18" name="Freeform 18"/>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9" name="TextBox 19"/>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sp>
        <p:nvSpPr>
          <p:cNvPr id="20" name="Freeform 20"/>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22" name="TextBox 22"/>
          <p:cNvSpPr txBox="1"/>
          <p:nvPr/>
        </p:nvSpPr>
        <p:spPr>
          <a:xfrm>
            <a:off x="3571822" y="1581839"/>
            <a:ext cx="11006899" cy="2034232"/>
          </a:xfrm>
          <a:prstGeom prst="rect">
            <a:avLst/>
          </a:prstGeom>
        </p:spPr>
        <p:txBody>
          <a:bodyPr lIns="0" tIns="0" rIns="0" bIns="0" rtlCol="0" anchor="t">
            <a:spAutoFit/>
          </a:bodyPr>
          <a:lstStyle/>
          <a:p>
            <a:pPr algn="ctr">
              <a:lnSpc>
                <a:spcPts val="8101"/>
              </a:lnSpc>
            </a:pPr>
            <a:r>
              <a:rPr lang="ru-RU" sz="5787" b="1" dirty="0" err="1">
                <a:solidFill>
                  <a:srgbClr val="FFFFFF"/>
                </a:solidFill>
                <a:latin typeface="Garet Bold"/>
                <a:ea typeface="Garet Bold"/>
                <a:cs typeface="Garet Bold"/>
                <a:sym typeface="Garet Bold"/>
              </a:rPr>
              <a:t>Автономды</a:t>
            </a:r>
            <a:r>
              <a:rPr lang="ru-RU" sz="5787" b="1" dirty="0">
                <a:solidFill>
                  <a:srgbClr val="FFFFFF"/>
                </a:solidFill>
                <a:latin typeface="Garet Bold"/>
                <a:ea typeface="Garet Bold"/>
                <a:cs typeface="Garet Bold"/>
                <a:sym typeface="Garet Bold"/>
              </a:rPr>
              <a:t> навигация </a:t>
            </a:r>
            <a:r>
              <a:rPr lang="ru-RU" sz="5787" b="1" dirty="0" err="1">
                <a:solidFill>
                  <a:srgbClr val="FFFFFF"/>
                </a:solidFill>
                <a:latin typeface="Garet Bold"/>
                <a:ea typeface="Garet Bold"/>
                <a:cs typeface="Garet Bold"/>
                <a:sym typeface="Garet Bold"/>
              </a:rPr>
              <a:t>және</a:t>
            </a:r>
            <a:r>
              <a:rPr lang="ru-RU" sz="5787" b="1" dirty="0">
                <a:solidFill>
                  <a:srgbClr val="FFFFFF"/>
                </a:solidFill>
                <a:latin typeface="Garet Bold"/>
                <a:ea typeface="Garet Bold"/>
                <a:cs typeface="Garet Bold"/>
                <a:sym typeface="Garet Bold"/>
              </a:rPr>
              <a:t> </a:t>
            </a:r>
            <a:r>
              <a:rPr lang="ru-RU" sz="5787" b="1" dirty="0" err="1">
                <a:solidFill>
                  <a:srgbClr val="FFFFFF"/>
                </a:solidFill>
                <a:latin typeface="Garet Bold"/>
                <a:ea typeface="Garet Bold"/>
                <a:cs typeface="Garet Bold"/>
                <a:sym typeface="Garet Bold"/>
              </a:rPr>
              <a:t>басқару</a:t>
            </a:r>
            <a:r>
              <a:rPr lang="ru-RU" sz="5787" b="1" dirty="0">
                <a:solidFill>
                  <a:srgbClr val="FFFFFF"/>
                </a:solidFill>
                <a:latin typeface="Garet Bold"/>
                <a:ea typeface="Garet Bold"/>
                <a:cs typeface="Garet Bold"/>
                <a:sym typeface="Garet Bold"/>
              </a:rPr>
              <a:t> </a:t>
            </a:r>
            <a:r>
              <a:rPr lang="ru-RU" sz="5787" b="1" dirty="0" err="1" smtClean="0">
                <a:solidFill>
                  <a:srgbClr val="FFFFFF"/>
                </a:solidFill>
                <a:latin typeface="Garet Bold"/>
                <a:ea typeface="Garet Bold"/>
                <a:cs typeface="Garet Bold"/>
                <a:sym typeface="Garet Bold"/>
              </a:rPr>
              <a:t>жүйелері</a:t>
            </a:r>
            <a:endParaRPr lang="en-US" sz="5787" b="1" dirty="0">
              <a:solidFill>
                <a:srgbClr val="FFFFFF"/>
              </a:solidFill>
              <a:latin typeface="Garet Bold"/>
              <a:ea typeface="Garet Bold"/>
              <a:cs typeface="Garet Bold"/>
              <a:sym typeface="Garet Bold"/>
            </a:endParaRPr>
          </a:p>
        </p:txBody>
      </p:sp>
      <p:sp>
        <p:nvSpPr>
          <p:cNvPr id="23" name="TextBox 23"/>
          <p:cNvSpPr txBox="1"/>
          <p:nvPr/>
        </p:nvSpPr>
        <p:spPr>
          <a:xfrm>
            <a:off x="2409987" y="4036021"/>
            <a:ext cx="3613735" cy="675570"/>
          </a:xfrm>
          <a:prstGeom prst="rect">
            <a:avLst/>
          </a:prstGeom>
        </p:spPr>
        <p:txBody>
          <a:bodyPr wrap="square" lIns="0" tIns="0" rIns="0" bIns="0" rtlCol="0" anchor="t">
            <a:spAutoFit/>
          </a:bodyPr>
          <a:lstStyle/>
          <a:p>
            <a:pPr algn="ctr">
              <a:spcBef>
                <a:spcPct val="0"/>
              </a:spcBef>
            </a:pPr>
            <a:r>
              <a:rPr lang="ru-RU" sz="2195" b="1" dirty="0" err="1">
                <a:solidFill>
                  <a:srgbClr val="112542"/>
                </a:solidFill>
                <a:latin typeface="Garet Bold"/>
                <a:ea typeface="Garet Bold"/>
                <a:cs typeface="Garet Bold"/>
                <a:sym typeface="Garet Bold"/>
              </a:rPr>
              <a:t>Автономды</a:t>
            </a:r>
            <a:r>
              <a:rPr lang="ru-RU" sz="2195" b="1" dirty="0">
                <a:solidFill>
                  <a:srgbClr val="112542"/>
                </a:solidFill>
                <a:latin typeface="Garet Bold"/>
                <a:ea typeface="Garet Bold"/>
                <a:cs typeface="Garet Bold"/>
                <a:sym typeface="Garet Bold"/>
              </a:rPr>
              <a:t> навигация </a:t>
            </a:r>
            <a:r>
              <a:rPr lang="ru-RU" sz="2195" b="1" dirty="0" err="1">
                <a:solidFill>
                  <a:srgbClr val="112542"/>
                </a:solidFill>
                <a:latin typeface="Garet Bold"/>
                <a:ea typeface="Garet Bold"/>
                <a:cs typeface="Garet Bold"/>
                <a:sym typeface="Garet Bold"/>
              </a:rPr>
              <a:t>және</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басқару</a:t>
            </a:r>
            <a:r>
              <a:rPr lang="ru-RU" sz="2195" b="1" dirty="0">
                <a:solidFill>
                  <a:srgbClr val="112542"/>
                </a:solidFill>
                <a:latin typeface="Garet Bold"/>
                <a:ea typeface="Garet Bold"/>
                <a:cs typeface="Garet Bold"/>
                <a:sym typeface="Garet Bold"/>
              </a:rPr>
              <a:t> </a:t>
            </a:r>
            <a:r>
              <a:rPr lang="ru-RU" sz="2195" b="1" dirty="0" err="1" smtClean="0">
                <a:solidFill>
                  <a:srgbClr val="112542"/>
                </a:solidFill>
                <a:latin typeface="Garet Bold"/>
                <a:ea typeface="Garet Bold"/>
                <a:cs typeface="Garet Bold"/>
                <a:sym typeface="Garet Bold"/>
              </a:rPr>
              <a:t>жүйелері</a:t>
            </a:r>
            <a:endParaRPr lang="en-US" sz="2195" b="1" dirty="0">
              <a:solidFill>
                <a:srgbClr val="112542"/>
              </a:solidFill>
              <a:latin typeface="Garet Bold"/>
              <a:ea typeface="Garet Bold"/>
              <a:cs typeface="Garet Bold"/>
              <a:sym typeface="Garet Bold"/>
            </a:endParaRPr>
          </a:p>
        </p:txBody>
      </p:sp>
      <p:sp>
        <p:nvSpPr>
          <p:cNvPr id="24" name="TextBox 24"/>
          <p:cNvSpPr txBox="1"/>
          <p:nvPr/>
        </p:nvSpPr>
        <p:spPr>
          <a:xfrm>
            <a:off x="7220127" y="4145153"/>
            <a:ext cx="3847747" cy="795089"/>
          </a:xfrm>
          <a:prstGeom prst="rect">
            <a:avLst/>
          </a:prstGeom>
        </p:spPr>
        <p:txBody>
          <a:bodyPr wrap="square" lIns="0" tIns="0" rIns="0" bIns="0" rtlCol="0" anchor="t">
            <a:spAutoFit/>
          </a:bodyPr>
          <a:lstStyle/>
          <a:p>
            <a:pPr algn="ctr">
              <a:lnSpc>
                <a:spcPts val="3073"/>
              </a:lnSpc>
              <a:spcBef>
                <a:spcPct val="0"/>
              </a:spcBef>
            </a:pPr>
            <a:r>
              <a:rPr lang="ru-RU" sz="2195" b="1" dirty="0" err="1" smtClean="0">
                <a:solidFill>
                  <a:srgbClr val="112542"/>
                </a:solidFill>
                <a:latin typeface="Garet Bold"/>
                <a:ea typeface="Garet Bold"/>
                <a:cs typeface="Garet Bold"/>
                <a:sym typeface="Garet Bold"/>
              </a:rPr>
              <a:t>Динамикалық</a:t>
            </a:r>
            <a:r>
              <a:rPr lang="ru-RU" sz="2195" b="1" dirty="0" smtClean="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маршрутты</a:t>
            </a:r>
            <a:r>
              <a:rPr lang="ru-RU" sz="2195" b="1" dirty="0">
                <a:solidFill>
                  <a:srgbClr val="112542"/>
                </a:solidFill>
                <a:latin typeface="Garet Bold"/>
                <a:ea typeface="Garet Bold"/>
                <a:cs typeface="Garet Bold"/>
                <a:sym typeface="Garet Bold"/>
              </a:rPr>
              <a:t> </a:t>
            </a:r>
            <a:r>
              <a:rPr lang="ru-RU" sz="2195" b="1" dirty="0" err="1" smtClean="0">
                <a:solidFill>
                  <a:srgbClr val="112542"/>
                </a:solidFill>
                <a:latin typeface="Garet Bold"/>
                <a:ea typeface="Garet Bold"/>
                <a:cs typeface="Garet Bold"/>
                <a:sym typeface="Garet Bold"/>
              </a:rPr>
              <a:t>жоспарлау</a:t>
            </a:r>
            <a:endParaRPr lang="en-US" sz="2195" b="1" dirty="0">
              <a:solidFill>
                <a:srgbClr val="112542"/>
              </a:solidFill>
              <a:latin typeface="Garet Bold"/>
              <a:ea typeface="Garet Bold"/>
              <a:cs typeface="Garet Bold"/>
              <a:sym typeface="Garet Bold"/>
            </a:endParaRPr>
          </a:p>
        </p:txBody>
      </p:sp>
      <p:sp>
        <p:nvSpPr>
          <p:cNvPr id="25" name="TextBox 25"/>
          <p:cNvSpPr txBox="1"/>
          <p:nvPr/>
        </p:nvSpPr>
        <p:spPr>
          <a:xfrm>
            <a:off x="12377606" y="4135278"/>
            <a:ext cx="3410233" cy="795089"/>
          </a:xfrm>
          <a:prstGeom prst="rect">
            <a:avLst/>
          </a:prstGeom>
        </p:spPr>
        <p:txBody>
          <a:bodyPr lIns="0" tIns="0" rIns="0" bIns="0" rtlCol="0" anchor="t">
            <a:spAutoFit/>
          </a:bodyPr>
          <a:lstStyle/>
          <a:p>
            <a:pPr algn="ctr">
              <a:lnSpc>
                <a:spcPts val="3073"/>
              </a:lnSpc>
              <a:spcBef>
                <a:spcPct val="0"/>
              </a:spcBef>
            </a:pPr>
            <a:r>
              <a:rPr lang="ru-RU" sz="2195" b="1" dirty="0" err="1" smtClean="0">
                <a:solidFill>
                  <a:srgbClr val="112542"/>
                </a:solidFill>
                <a:latin typeface="Garet Bold"/>
                <a:ea typeface="Garet Bold"/>
                <a:cs typeface="Garet Bold"/>
                <a:sym typeface="Garet Bold"/>
              </a:rPr>
              <a:t>Автономды</a:t>
            </a:r>
            <a:r>
              <a:rPr lang="ru-RU" sz="2195" b="1" dirty="0" smtClean="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қондыру</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және</a:t>
            </a:r>
            <a:r>
              <a:rPr lang="ru-RU" sz="2195" b="1" dirty="0">
                <a:solidFill>
                  <a:srgbClr val="112542"/>
                </a:solidFill>
                <a:latin typeface="Garet Bold"/>
                <a:ea typeface="Garet Bold"/>
                <a:cs typeface="Garet Bold"/>
                <a:sym typeface="Garet Bold"/>
              </a:rPr>
              <a:t> </a:t>
            </a:r>
            <a:r>
              <a:rPr lang="ru-RU" sz="2195" b="1" dirty="0" err="1">
                <a:solidFill>
                  <a:srgbClr val="112542"/>
                </a:solidFill>
                <a:latin typeface="Garet Bold"/>
                <a:ea typeface="Garet Bold"/>
                <a:cs typeface="Garet Bold"/>
                <a:sym typeface="Garet Bold"/>
              </a:rPr>
              <a:t>кездесу</a:t>
            </a:r>
            <a:r>
              <a:rPr lang="ru-RU" sz="2195" b="1" dirty="0" smtClean="0">
                <a:solidFill>
                  <a:srgbClr val="112542"/>
                </a:solidFill>
                <a:latin typeface="Garet Bold"/>
                <a:ea typeface="Garet Bold"/>
                <a:cs typeface="Garet Bold"/>
                <a:sym typeface="Garet Bold"/>
              </a:rPr>
              <a:t>.</a:t>
            </a:r>
            <a:endParaRPr lang="en-US" sz="2195" b="1" dirty="0">
              <a:solidFill>
                <a:srgbClr val="112542"/>
              </a:solidFill>
              <a:latin typeface="Garet Bold"/>
              <a:ea typeface="Garet Bold"/>
              <a:cs typeface="Garet Bold"/>
              <a:sym typeface="Garet Bold"/>
            </a:endParaRPr>
          </a:p>
        </p:txBody>
      </p:sp>
      <p:sp>
        <p:nvSpPr>
          <p:cNvPr id="26" name="TextBox 26"/>
          <p:cNvSpPr txBox="1"/>
          <p:nvPr/>
        </p:nvSpPr>
        <p:spPr>
          <a:xfrm>
            <a:off x="2459360" y="5637117"/>
            <a:ext cx="3491836" cy="1900905"/>
          </a:xfrm>
          <a:prstGeom prst="rect">
            <a:avLst/>
          </a:prstGeom>
        </p:spPr>
        <p:txBody>
          <a:bodyPr lIns="0" tIns="0" rIns="0" bIns="0" rtlCol="0" anchor="t">
            <a:spAutoFit/>
          </a:bodyPr>
          <a:lstStyle/>
          <a:p>
            <a:pPr algn="ctr">
              <a:lnSpc>
                <a:spcPts val="2494"/>
              </a:lnSpc>
            </a:pP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алгоритмдері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сенсорлар</a:t>
            </a:r>
            <a:r>
              <a:rPr lang="ru-RU" sz="1493" dirty="0">
                <a:solidFill>
                  <a:srgbClr val="FFFFFF"/>
                </a:solidFill>
                <a:latin typeface="Garet"/>
                <a:ea typeface="Garet"/>
                <a:cs typeface="Garet"/>
                <a:sym typeface="Garet"/>
              </a:rPr>
              <a:t> мен </a:t>
            </a:r>
            <a:r>
              <a:rPr lang="ru-RU" sz="1493" dirty="0" err="1">
                <a:solidFill>
                  <a:srgbClr val="FFFFFF"/>
                </a:solidFill>
                <a:latin typeface="Garet"/>
                <a:ea typeface="Garet"/>
                <a:cs typeface="Garet"/>
                <a:sym typeface="Garet"/>
              </a:rPr>
              <a:t>ғарыш</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кемесінің</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орналасуы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бойынша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деректерді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талдап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траекторияларды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реттеп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кедергілерден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аулақ</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болуға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көмектеседі</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
        <p:nvSpPr>
          <p:cNvPr id="27" name="TextBox 27"/>
          <p:cNvSpPr txBox="1"/>
          <p:nvPr/>
        </p:nvSpPr>
        <p:spPr>
          <a:xfrm>
            <a:off x="7368446" y="5637117"/>
            <a:ext cx="3410233" cy="1900905"/>
          </a:xfrm>
          <a:prstGeom prst="rect">
            <a:avLst/>
          </a:prstGeom>
        </p:spPr>
        <p:txBody>
          <a:bodyPr lIns="0" tIns="0" rIns="0" bIns="0" rtlCol="0" anchor="t">
            <a:spAutoFit/>
          </a:bodyPr>
          <a:lstStyle/>
          <a:p>
            <a:pPr algn="ctr">
              <a:lnSpc>
                <a:spcPts val="2494"/>
              </a:lnSpc>
            </a:pPr>
            <a:r>
              <a:rPr lang="ru-RU" sz="1493" dirty="0" err="1">
                <a:solidFill>
                  <a:srgbClr val="FFFFFF"/>
                </a:solidFill>
                <a:latin typeface="Garet"/>
                <a:ea typeface="Garet"/>
                <a:cs typeface="Garet"/>
                <a:sym typeface="Garet"/>
              </a:rPr>
              <a:t>Ғ</a:t>
            </a:r>
            <a:r>
              <a:rPr lang="ru-RU" sz="1493" dirty="0" err="1" smtClean="0">
                <a:solidFill>
                  <a:srgbClr val="FFFFFF"/>
                </a:solidFill>
                <a:latin typeface="Garet"/>
                <a:ea typeface="Garet"/>
                <a:cs typeface="Garet"/>
                <a:sym typeface="Garet"/>
              </a:rPr>
              <a:t>арыштағы</a:t>
            </a:r>
            <a:r>
              <a:rPr lang="ru-RU" sz="1493" dirty="0" smtClean="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өзгеріп</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отырған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жағдайларға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негізделген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нақты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уақыттағы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маршрутты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оңтайландыру</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қауіпсіз</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және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тиімді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навигацияны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қамтамасыз</a:t>
            </a:r>
            <a:r>
              <a:rPr lang="ru-RU" sz="1493" dirty="0">
                <a:solidFill>
                  <a:srgbClr val="FFFFFF"/>
                </a:solidFill>
                <a:latin typeface="Garet"/>
                <a:ea typeface="Garet"/>
                <a:cs typeface="Garet"/>
                <a:sym typeface="Garet"/>
              </a:rPr>
              <a:t> </a:t>
            </a:r>
            <a:r>
              <a:rPr lang="ru-RU" sz="1493" dirty="0" err="1" smtClean="0">
                <a:solidFill>
                  <a:srgbClr val="FFFFFF"/>
                </a:solidFill>
                <a:latin typeface="Garet"/>
                <a:ea typeface="Garet"/>
                <a:cs typeface="Garet"/>
                <a:sym typeface="Garet"/>
              </a:rPr>
              <a:t>етеді</a:t>
            </a:r>
            <a:endParaRPr lang="en-US" sz="1493" dirty="0">
              <a:solidFill>
                <a:srgbClr val="FFFFFF"/>
              </a:solidFill>
              <a:latin typeface="Garet"/>
              <a:ea typeface="Garet"/>
              <a:cs typeface="Garet"/>
              <a:sym typeface="Garet"/>
            </a:endParaRPr>
          </a:p>
        </p:txBody>
      </p:sp>
      <p:sp>
        <p:nvSpPr>
          <p:cNvPr id="28" name="TextBox 28"/>
          <p:cNvSpPr txBox="1"/>
          <p:nvPr/>
        </p:nvSpPr>
        <p:spPr>
          <a:xfrm>
            <a:off x="12377606" y="5637117"/>
            <a:ext cx="3410233" cy="2221506"/>
          </a:xfrm>
          <a:prstGeom prst="rect">
            <a:avLst/>
          </a:prstGeom>
        </p:spPr>
        <p:txBody>
          <a:bodyPr lIns="0" tIns="0" rIns="0" bIns="0" rtlCol="0" anchor="t">
            <a:spAutoFit/>
          </a:bodyPr>
          <a:lstStyle/>
          <a:p>
            <a:pPr algn="ctr">
              <a:lnSpc>
                <a:spcPts val="2494"/>
              </a:lnSpc>
            </a:pPr>
            <a:r>
              <a:rPr lang="ru-RU" sz="1493" dirty="0" err="1">
                <a:solidFill>
                  <a:srgbClr val="FFFFFF"/>
                </a:solidFill>
                <a:latin typeface="Garet"/>
                <a:ea typeface="Garet"/>
                <a:cs typeface="Garet"/>
                <a:sym typeface="Garet"/>
              </a:rPr>
              <a:t>Жасанды</a:t>
            </a:r>
            <a:r>
              <a:rPr lang="ru-RU" sz="1493" dirty="0">
                <a:solidFill>
                  <a:srgbClr val="FFFFFF"/>
                </a:solidFill>
                <a:latin typeface="Garet"/>
                <a:ea typeface="Garet"/>
                <a:cs typeface="Garet"/>
                <a:sym typeface="Garet"/>
              </a:rPr>
              <a:t> интеллект </a:t>
            </a:r>
            <a:r>
              <a:rPr lang="ru-RU" sz="1493" dirty="0" err="1">
                <a:solidFill>
                  <a:srgbClr val="FFFFFF"/>
                </a:solidFill>
                <a:latin typeface="Garet"/>
                <a:ea typeface="Garet"/>
                <a:cs typeface="Garet"/>
                <a:sym typeface="Garet"/>
              </a:rPr>
              <a:t>ғарыш</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кемелеріне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басқа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ғарыш</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кемелерімен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немесе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ғарыш</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станцияларымен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автономды</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түрде</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қонуға</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мүмкіндік</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береді</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бұл</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миссияның</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икемділігін</a:t>
            </a:r>
            <a:r>
              <a:rPr lang="ru-RU" sz="1493" dirty="0">
                <a:solidFill>
                  <a:srgbClr val="FFFFFF"/>
                </a:solidFill>
                <a:latin typeface="Garet"/>
                <a:ea typeface="Garet"/>
                <a:cs typeface="Garet"/>
                <a:sym typeface="Garet"/>
              </a:rPr>
              <a:t> </a:t>
            </a:r>
            <a:r>
              <a:rPr lang="ru-RU" sz="1493" dirty="0" err="1">
                <a:solidFill>
                  <a:srgbClr val="FFFFFF"/>
                </a:solidFill>
                <a:latin typeface="Garet"/>
                <a:ea typeface="Garet"/>
                <a:cs typeface="Garet"/>
                <a:sym typeface="Garet"/>
              </a:rPr>
              <a:t>арттырады</a:t>
            </a:r>
            <a:r>
              <a:rPr lang="ru-RU" sz="1493" dirty="0">
                <a:solidFill>
                  <a:srgbClr val="FFFFFF"/>
                </a:solidFill>
                <a:latin typeface="Garet"/>
                <a:ea typeface="Garet"/>
                <a:cs typeface="Garet"/>
                <a:sym typeface="Garet"/>
              </a:rPr>
              <a:t>.</a:t>
            </a:r>
            <a:endParaRPr lang="en-US" sz="1493" dirty="0">
              <a:solidFill>
                <a:srgbClr val="FFFFFF"/>
              </a:solidFill>
              <a:latin typeface="Garet"/>
              <a:ea typeface="Garet"/>
              <a:cs typeface="Garet"/>
              <a:sym typeface="Gare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051782" y="4162878"/>
            <a:ext cx="14184436" cy="4079535"/>
            <a:chOff x="0" y="0"/>
            <a:chExt cx="3420464" cy="983748"/>
          </a:xfrm>
        </p:grpSpPr>
        <p:sp>
          <p:nvSpPr>
            <p:cNvPr id="3" name="Freeform 3"/>
            <p:cNvSpPr/>
            <p:nvPr/>
          </p:nvSpPr>
          <p:spPr>
            <a:xfrm>
              <a:off x="0" y="0"/>
              <a:ext cx="3420464" cy="983748"/>
            </a:xfrm>
            <a:custGeom>
              <a:avLst/>
              <a:gdLst/>
              <a:ahLst/>
              <a:cxnLst/>
              <a:rect l="l" t="t" r="r" b="b"/>
              <a:pathLst>
                <a:path w="3420464" h="983748">
                  <a:moveTo>
                    <a:pt x="0" y="0"/>
                  </a:moveTo>
                  <a:lnTo>
                    <a:pt x="3420464" y="0"/>
                  </a:lnTo>
                  <a:lnTo>
                    <a:pt x="3420464" y="983748"/>
                  </a:lnTo>
                  <a:lnTo>
                    <a:pt x="0" y="983748"/>
                  </a:lnTo>
                  <a:close/>
                </a:path>
              </a:pathLst>
            </a:custGeom>
            <a:solidFill>
              <a:srgbClr val="D3E8EE"/>
            </a:solidFill>
          </p:spPr>
        </p:sp>
        <p:sp>
          <p:nvSpPr>
            <p:cNvPr id="4" name="TextBox 4"/>
            <p:cNvSpPr txBox="1"/>
            <p:nvPr/>
          </p:nvSpPr>
          <p:spPr>
            <a:xfrm>
              <a:off x="0" y="-38100"/>
              <a:ext cx="3420464" cy="1021848"/>
            </a:xfrm>
            <a:prstGeom prst="rect">
              <a:avLst/>
            </a:prstGeom>
          </p:spPr>
          <p:txBody>
            <a:bodyPr lIns="50800" tIns="50800" rIns="50800" bIns="50800" rtlCol="0" anchor="ctr"/>
            <a:lstStyle/>
            <a:p>
              <a:pPr algn="ctr">
                <a:lnSpc>
                  <a:spcPts val="2720"/>
                </a:lnSpc>
              </a:pPr>
              <a:endParaRPr/>
            </a:p>
          </p:txBody>
        </p:sp>
      </p:grpSp>
      <p:sp>
        <p:nvSpPr>
          <p:cNvPr id="5" name="Freeform 5"/>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2051782" y="1581839"/>
            <a:ext cx="14184436" cy="2034232"/>
          </a:xfrm>
          <a:prstGeom prst="rect">
            <a:avLst/>
          </a:prstGeom>
        </p:spPr>
        <p:txBody>
          <a:bodyPr lIns="0" tIns="0" rIns="0" bIns="0" rtlCol="0" anchor="t">
            <a:spAutoFit/>
          </a:bodyPr>
          <a:lstStyle/>
          <a:p>
            <a:pPr algn="ctr">
              <a:lnSpc>
                <a:spcPts val="8101"/>
              </a:lnSpc>
            </a:pPr>
            <a:r>
              <a:rPr lang="en-US" sz="5787" b="1">
                <a:solidFill>
                  <a:srgbClr val="FFFFFF"/>
                </a:solidFill>
                <a:latin typeface="Garet Bold"/>
                <a:ea typeface="Garet Bold"/>
                <a:cs typeface="Garet Bold"/>
                <a:sym typeface="Garet Bold"/>
              </a:rPr>
              <a:t>AI-Powered Satellite Imaging and Data Analysis</a:t>
            </a:r>
          </a:p>
        </p:txBody>
      </p:sp>
      <p:sp>
        <p:nvSpPr>
          <p:cNvPr id="8" name="TextBox 8"/>
          <p:cNvSpPr txBox="1"/>
          <p:nvPr/>
        </p:nvSpPr>
        <p:spPr>
          <a:xfrm>
            <a:off x="2712649" y="4815833"/>
            <a:ext cx="12862701" cy="2360270"/>
          </a:xfrm>
          <a:prstGeom prst="rect">
            <a:avLst/>
          </a:prstGeom>
        </p:spPr>
        <p:txBody>
          <a:bodyPr lIns="0" tIns="0" rIns="0" bIns="0" rtlCol="0" anchor="t">
            <a:spAutoFit/>
          </a:bodyPr>
          <a:lstStyle/>
          <a:p>
            <a:pPr algn="ctr">
              <a:lnSpc>
                <a:spcPts val="3839"/>
              </a:lnSpc>
            </a:pPr>
            <a:r>
              <a:rPr lang="en-US" sz="2299">
                <a:solidFill>
                  <a:srgbClr val="000000"/>
                </a:solidFill>
                <a:latin typeface="Garet"/>
                <a:ea typeface="Garet"/>
                <a:cs typeface="Garet"/>
                <a:sym typeface="Garet"/>
              </a:rPr>
              <a:t>AI-powered satellite imaging and data analysis enhance our understanding of Earth and other celestial bodies. AI algorithms can analyze satellite images to identify patterns, anomalies, and changes over time. These insights can support Earth observation, climate monitoring, resource management, disaster response, and planetary exploration.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062648" y="4075250"/>
            <a:ext cx="4285260" cy="902490"/>
            <a:chOff x="0" y="0"/>
            <a:chExt cx="1128628" cy="237693"/>
          </a:xfrm>
        </p:grpSpPr>
        <p:sp>
          <p:nvSpPr>
            <p:cNvPr id="3" name="Freeform 3"/>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4" name="TextBox 4"/>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6930933" y="4075250"/>
            <a:ext cx="4285260" cy="902490"/>
            <a:chOff x="0" y="0"/>
            <a:chExt cx="1128628" cy="237693"/>
          </a:xfrm>
        </p:grpSpPr>
        <p:sp>
          <p:nvSpPr>
            <p:cNvPr id="6" name="Freeform 6"/>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7" name="TextBox 7"/>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8" name="Group 8"/>
          <p:cNvGrpSpPr/>
          <p:nvPr/>
        </p:nvGrpSpPr>
        <p:grpSpPr>
          <a:xfrm>
            <a:off x="11940092" y="4075250"/>
            <a:ext cx="4285260" cy="902490"/>
            <a:chOff x="0" y="0"/>
            <a:chExt cx="1128628" cy="237693"/>
          </a:xfrm>
        </p:grpSpPr>
        <p:sp>
          <p:nvSpPr>
            <p:cNvPr id="9" name="Freeform 9"/>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10" name="TextBox 10"/>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11" name="Group 11"/>
          <p:cNvGrpSpPr/>
          <p:nvPr/>
        </p:nvGrpSpPr>
        <p:grpSpPr>
          <a:xfrm>
            <a:off x="2062648" y="5123676"/>
            <a:ext cx="4285260" cy="3041366"/>
            <a:chOff x="0" y="0"/>
            <a:chExt cx="1128628" cy="801018"/>
          </a:xfrm>
        </p:grpSpPr>
        <p:sp>
          <p:nvSpPr>
            <p:cNvPr id="12" name="Freeform 12"/>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3" name="TextBox 13"/>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grpSp>
        <p:nvGrpSpPr>
          <p:cNvPr id="14" name="Group 14"/>
          <p:cNvGrpSpPr/>
          <p:nvPr/>
        </p:nvGrpSpPr>
        <p:grpSpPr>
          <a:xfrm>
            <a:off x="6930933" y="5123676"/>
            <a:ext cx="4285260" cy="3041366"/>
            <a:chOff x="0" y="0"/>
            <a:chExt cx="1128628" cy="801018"/>
          </a:xfrm>
        </p:grpSpPr>
        <p:sp>
          <p:nvSpPr>
            <p:cNvPr id="15" name="Freeform 15"/>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6" name="TextBox 16"/>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grpSp>
        <p:nvGrpSpPr>
          <p:cNvPr id="17" name="Group 17"/>
          <p:cNvGrpSpPr/>
          <p:nvPr/>
        </p:nvGrpSpPr>
        <p:grpSpPr>
          <a:xfrm>
            <a:off x="11940092" y="5123676"/>
            <a:ext cx="4285260" cy="3041366"/>
            <a:chOff x="0" y="0"/>
            <a:chExt cx="1128628" cy="801018"/>
          </a:xfrm>
        </p:grpSpPr>
        <p:sp>
          <p:nvSpPr>
            <p:cNvPr id="18" name="Freeform 18"/>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9" name="TextBox 19"/>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sp>
        <p:nvSpPr>
          <p:cNvPr id="20" name="Freeform 20"/>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22" name="TextBox 22"/>
          <p:cNvSpPr txBox="1"/>
          <p:nvPr/>
        </p:nvSpPr>
        <p:spPr>
          <a:xfrm>
            <a:off x="3571822" y="1581839"/>
            <a:ext cx="11006899" cy="2034232"/>
          </a:xfrm>
          <a:prstGeom prst="rect">
            <a:avLst/>
          </a:prstGeom>
        </p:spPr>
        <p:txBody>
          <a:bodyPr lIns="0" tIns="0" rIns="0" bIns="0" rtlCol="0" anchor="t">
            <a:spAutoFit/>
          </a:bodyPr>
          <a:lstStyle/>
          <a:p>
            <a:pPr algn="ctr">
              <a:lnSpc>
                <a:spcPts val="8101"/>
              </a:lnSpc>
            </a:pPr>
            <a:r>
              <a:rPr lang="en-US" sz="5787" b="1">
                <a:solidFill>
                  <a:srgbClr val="FFFFFF"/>
                </a:solidFill>
                <a:latin typeface="Garet Bold"/>
                <a:ea typeface="Garet Bold"/>
                <a:cs typeface="Garet Bold"/>
                <a:sym typeface="Garet Bold"/>
              </a:rPr>
              <a:t>Extraterrestrial Resource Prospecting with AI</a:t>
            </a:r>
          </a:p>
        </p:txBody>
      </p:sp>
      <p:sp>
        <p:nvSpPr>
          <p:cNvPr id="23" name="TextBox 23"/>
          <p:cNvSpPr txBox="1"/>
          <p:nvPr/>
        </p:nvSpPr>
        <p:spPr>
          <a:xfrm>
            <a:off x="2641673" y="4135278"/>
            <a:ext cx="3127209" cy="744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Resource Identification</a:t>
            </a:r>
          </a:p>
        </p:txBody>
      </p:sp>
      <p:sp>
        <p:nvSpPr>
          <p:cNvPr id="24" name="TextBox 24"/>
          <p:cNvSpPr txBox="1"/>
          <p:nvPr/>
        </p:nvSpPr>
        <p:spPr>
          <a:xfrm>
            <a:off x="7368446" y="4135278"/>
            <a:ext cx="3410233" cy="744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Composition and Abundance</a:t>
            </a:r>
          </a:p>
        </p:txBody>
      </p:sp>
      <p:sp>
        <p:nvSpPr>
          <p:cNvPr id="25" name="TextBox 25"/>
          <p:cNvSpPr txBox="1"/>
          <p:nvPr/>
        </p:nvSpPr>
        <p:spPr>
          <a:xfrm>
            <a:off x="12973959" y="4135278"/>
            <a:ext cx="2217527" cy="744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Mission Planning</a:t>
            </a:r>
          </a:p>
        </p:txBody>
      </p:sp>
      <p:sp>
        <p:nvSpPr>
          <p:cNvPr id="26" name="TextBox 26"/>
          <p:cNvSpPr txBox="1"/>
          <p:nvPr/>
        </p:nvSpPr>
        <p:spPr>
          <a:xfrm>
            <a:off x="2459360" y="5637117"/>
            <a:ext cx="3491836" cy="1234799"/>
          </a:xfrm>
          <a:prstGeom prst="rect">
            <a:avLst/>
          </a:prstGeom>
        </p:spPr>
        <p:txBody>
          <a:bodyPr lIns="0" tIns="0" rIns="0" bIns="0" rtlCol="0" anchor="t">
            <a:spAutoFit/>
          </a:bodyPr>
          <a:lstStyle/>
          <a:p>
            <a:pPr algn="ctr">
              <a:lnSpc>
                <a:spcPts val="2494"/>
              </a:lnSpc>
            </a:pPr>
            <a:r>
              <a:rPr lang="en-US" sz="1493">
                <a:solidFill>
                  <a:srgbClr val="FFFFFF"/>
                </a:solidFill>
                <a:latin typeface="Garet"/>
                <a:ea typeface="Garet"/>
                <a:cs typeface="Garet"/>
                <a:sym typeface="Garet"/>
              </a:rPr>
              <a:t>AI algorithms can analyze vast datasets from space missions to identify promising locations for resources.</a:t>
            </a:r>
          </a:p>
        </p:txBody>
      </p:sp>
      <p:sp>
        <p:nvSpPr>
          <p:cNvPr id="27" name="TextBox 27"/>
          <p:cNvSpPr txBox="1"/>
          <p:nvPr/>
        </p:nvSpPr>
        <p:spPr>
          <a:xfrm>
            <a:off x="7368446" y="5637117"/>
            <a:ext cx="3410233" cy="1234799"/>
          </a:xfrm>
          <a:prstGeom prst="rect">
            <a:avLst/>
          </a:prstGeom>
        </p:spPr>
        <p:txBody>
          <a:bodyPr lIns="0" tIns="0" rIns="0" bIns="0" rtlCol="0" anchor="t">
            <a:spAutoFit/>
          </a:bodyPr>
          <a:lstStyle/>
          <a:p>
            <a:pPr algn="ctr">
              <a:lnSpc>
                <a:spcPts val="2494"/>
              </a:lnSpc>
            </a:pPr>
            <a:r>
              <a:rPr lang="en-US" sz="1493">
                <a:solidFill>
                  <a:srgbClr val="FFFFFF"/>
                </a:solidFill>
                <a:latin typeface="Garet"/>
                <a:ea typeface="Garet"/>
                <a:cs typeface="Garet"/>
                <a:sym typeface="Garet"/>
              </a:rPr>
              <a:t>AI models can estimate the composition and abundance of resources like water ice, metals, and rare earth elements.</a:t>
            </a:r>
          </a:p>
        </p:txBody>
      </p:sp>
      <p:sp>
        <p:nvSpPr>
          <p:cNvPr id="28" name="TextBox 28"/>
          <p:cNvSpPr txBox="1"/>
          <p:nvPr/>
        </p:nvSpPr>
        <p:spPr>
          <a:xfrm>
            <a:off x="12377606" y="5637117"/>
            <a:ext cx="3410233" cy="1234799"/>
          </a:xfrm>
          <a:prstGeom prst="rect">
            <a:avLst/>
          </a:prstGeom>
        </p:spPr>
        <p:txBody>
          <a:bodyPr lIns="0" tIns="0" rIns="0" bIns="0" rtlCol="0" anchor="t">
            <a:spAutoFit/>
          </a:bodyPr>
          <a:lstStyle/>
          <a:p>
            <a:pPr algn="ctr">
              <a:lnSpc>
                <a:spcPts val="2494"/>
              </a:lnSpc>
            </a:pPr>
            <a:r>
              <a:rPr lang="en-US" sz="1493">
                <a:solidFill>
                  <a:srgbClr val="FFFFFF"/>
                </a:solidFill>
                <a:latin typeface="Garet"/>
                <a:ea typeface="Garet"/>
                <a:cs typeface="Garet"/>
                <a:sym typeface="Garet"/>
              </a:rPr>
              <a:t>AI-powered planning tools optimize robotic missions to maximize resource extraction and scientific data collection.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488533" y="4096521"/>
            <a:ext cx="5234487" cy="693767"/>
            <a:chOff x="0" y="0"/>
            <a:chExt cx="1378630" cy="182720"/>
          </a:xfrm>
        </p:grpSpPr>
        <p:sp>
          <p:nvSpPr>
            <p:cNvPr id="3" name="Freeform 3"/>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4" name="TextBox 4"/>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1488533" y="6530699"/>
            <a:ext cx="5234487" cy="693767"/>
            <a:chOff x="0" y="0"/>
            <a:chExt cx="1378630" cy="182720"/>
          </a:xfrm>
        </p:grpSpPr>
        <p:sp>
          <p:nvSpPr>
            <p:cNvPr id="6" name="Freeform 6"/>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7" name="TextBox 7"/>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8" name="Group 8"/>
          <p:cNvGrpSpPr/>
          <p:nvPr/>
        </p:nvGrpSpPr>
        <p:grpSpPr>
          <a:xfrm>
            <a:off x="1488533" y="5410200"/>
            <a:ext cx="5234487" cy="693767"/>
            <a:chOff x="0" y="0"/>
            <a:chExt cx="1378630" cy="182720"/>
          </a:xfrm>
        </p:grpSpPr>
        <p:sp>
          <p:nvSpPr>
            <p:cNvPr id="9" name="Freeform 9"/>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10" name="TextBox 10"/>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grpSp>
        <p:nvGrpSpPr>
          <p:cNvPr id="11" name="Group 11"/>
          <p:cNvGrpSpPr/>
          <p:nvPr/>
        </p:nvGrpSpPr>
        <p:grpSpPr>
          <a:xfrm>
            <a:off x="1488533" y="7844378"/>
            <a:ext cx="5234487" cy="693767"/>
            <a:chOff x="0" y="0"/>
            <a:chExt cx="1378630" cy="182720"/>
          </a:xfrm>
        </p:grpSpPr>
        <p:sp>
          <p:nvSpPr>
            <p:cNvPr id="12" name="Freeform 12"/>
            <p:cNvSpPr/>
            <p:nvPr/>
          </p:nvSpPr>
          <p:spPr>
            <a:xfrm>
              <a:off x="0" y="0"/>
              <a:ext cx="1378630" cy="182720"/>
            </a:xfrm>
            <a:custGeom>
              <a:avLst/>
              <a:gdLst/>
              <a:ahLst/>
              <a:cxnLst/>
              <a:rect l="l" t="t" r="r" b="b"/>
              <a:pathLst>
                <a:path w="1378630" h="182720">
                  <a:moveTo>
                    <a:pt x="0" y="0"/>
                  </a:moveTo>
                  <a:lnTo>
                    <a:pt x="1378630" y="0"/>
                  </a:lnTo>
                  <a:lnTo>
                    <a:pt x="1378630" y="182720"/>
                  </a:lnTo>
                  <a:lnTo>
                    <a:pt x="0" y="182720"/>
                  </a:lnTo>
                  <a:close/>
                </a:path>
              </a:pathLst>
            </a:custGeom>
            <a:solidFill>
              <a:srgbClr val="D3E8EE"/>
            </a:solidFill>
          </p:spPr>
        </p:sp>
        <p:sp>
          <p:nvSpPr>
            <p:cNvPr id="13" name="TextBox 13"/>
            <p:cNvSpPr txBox="1"/>
            <p:nvPr/>
          </p:nvSpPr>
          <p:spPr>
            <a:xfrm>
              <a:off x="0" y="-38100"/>
              <a:ext cx="1378630" cy="220820"/>
            </a:xfrm>
            <a:prstGeom prst="rect">
              <a:avLst/>
            </a:prstGeom>
          </p:spPr>
          <p:txBody>
            <a:bodyPr lIns="50800" tIns="50800" rIns="50800" bIns="50800" rtlCol="0" anchor="ctr"/>
            <a:lstStyle/>
            <a:p>
              <a:pPr algn="ctr">
                <a:lnSpc>
                  <a:spcPts val="2720"/>
                </a:lnSpc>
              </a:pPr>
              <a:endParaRPr/>
            </a:p>
          </p:txBody>
        </p:sp>
      </p:grpSp>
      <p:sp>
        <p:nvSpPr>
          <p:cNvPr id="14" name="Freeform 1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2537297" y="1071689"/>
            <a:ext cx="13213405" cy="2034232"/>
          </a:xfrm>
          <a:prstGeom prst="rect">
            <a:avLst/>
          </a:prstGeom>
        </p:spPr>
        <p:txBody>
          <a:bodyPr lIns="0" tIns="0" rIns="0" bIns="0" rtlCol="0" anchor="t">
            <a:spAutoFit/>
          </a:bodyPr>
          <a:lstStyle/>
          <a:p>
            <a:pPr algn="ctr">
              <a:lnSpc>
                <a:spcPts val="8101"/>
              </a:lnSpc>
            </a:pPr>
            <a:r>
              <a:rPr lang="en-US" sz="5787" b="1">
                <a:solidFill>
                  <a:srgbClr val="FFFFFF"/>
                </a:solidFill>
                <a:latin typeface="Garet Bold"/>
                <a:ea typeface="Garet Bold"/>
                <a:cs typeface="Garet Bold"/>
                <a:sym typeface="Garet Bold"/>
              </a:rPr>
              <a:t>AI-Driven Life Detection and Astrobiology</a:t>
            </a:r>
          </a:p>
        </p:txBody>
      </p:sp>
      <p:sp>
        <p:nvSpPr>
          <p:cNvPr id="17" name="TextBox 17"/>
          <p:cNvSpPr txBox="1"/>
          <p:nvPr/>
        </p:nvSpPr>
        <p:spPr>
          <a:xfrm>
            <a:off x="1574907" y="4239502"/>
            <a:ext cx="5061739"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Identifying Biosignatures</a:t>
            </a:r>
          </a:p>
        </p:txBody>
      </p:sp>
      <p:sp>
        <p:nvSpPr>
          <p:cNvPr id="18" name="TextBox 18"/>
          <p:cNvSpPr txBox="1"/>
          <p:nvPr/>
        </p:nvSpPr>
        <p:spPr>
          <a:xfrm>
            <a:off x="1574907" y="6673680"/>
            <a:ext cx="5061739"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Exploring the Jovian Moons</a:t>
            </a:r>
          </a:p>
        </p:txBody>
      </p:sp>
      <p:sp>
        <p:nvSpPr>
          <p:cNvPr id="19" name="TextBox 19"/>
          <p:cNvSpPr txBox="1"/>
          <p:nvPr/>
        </p:nvSpPr>
        <p:spPr>
          <a:xfrm>
            <a:off x="1574907" y="5553180"/>
            <a:ext cx="5061739"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Analyzing Martian Soil</a:t>
            </a:r>
          </a:p>
        </p:txBody>
      </p:sp>
      <p:sp>
        <p:nvSpPr>
          <p:cNvPr id="20" name="TextBox 20"/>
          <p:cNvSpPr txBox="1"/>
          <p:nvPr/>
        </p:nvSpPr>
        <p:spPr>
          <a:xfrm>
            <a:off x="1574907" y="7987358"/>
            <a:ext cx="5061739"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Building Virtual Worlds</a:t>
            </a:r>
          </a:p>
        </p:txBody>
      </p:sp>
      <p:sp>
        <p:nvSpPr>
          <p:cNvPr id="21" name="TextBox 21"/>
          <p:cNvSpPr txBox="1"/>
          <p:nvPr/>
        </p:nvSpPr>
        <p:spPr>
          <a:xfrm>
            <a:off x="7073077" y="4106993"/>
            <a:ext cx="10186223"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AI algorithms can analyze spectral data from space telescopes to identify potential signs of life, like specific molecules or patterns of light absorption.</a:t>
            </a:r>
          </a:p>
        </p:txBody>
      </p:sp>
      <p:sp>
        <p:nvSpPr>
          <p:cNvPr id="22" name="TextBox 22"/>
          <p:cNvSpPr txBox="1"/>
          <p:nvPr/>
        </p:nvSpPr>
        <p:spPr>
          <a:xfrm>
            <a:off x="7073077" y="6541171"/>
            <a:ext cx="9859190"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AI can analyze data from missions to Europa and Enceladus, searching for evidence of liquid water and potential habitable environments.</a:t>
            </a:r>
          </a:p>
        </p:txBody>
      </p:sp>
      <p:sp>
        <p:nvSpPr>
          <p:cNvPr id="23" name="TextBox 23"/>
          <p:cNvSpPr txBox="1"/>
          <p:nvPr/>
        </p:nvSpPr>
        <p:spPr>
          <a:xfrm>
            <a:off x="7073077" y="5420671"/>
            <a:ext cx="9972052"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AI can be used to analyze images and data collected by rovers on Mars, searching for evidence of past or present life, even if it's microscopic.</a:t>
            </a:r>
          </a:p>
        </p:txBody>
      </p:sp>
      <p:sp>
        <p:nvSpPr>
          <p:cNvPr id="24" name="TextBox 24"/>
          <p:cNvSpPr txBox="1"/>
          <p:nvPr/>
        </p:nvSpPr>
        <p:spPr>
          <a:xfrm>
            <a:off x="7073077" y="7854849"/>
            <a:ext cx="9972052"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AI can be used to create virtual models of potential habitable planets, simulating different environments and exploring the possibilities for life.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062648" y="4075250"/>
            <a:ext cx="4285260" cy="902490"/>
            <a:chOff x="0" y="0"/>
            <a:chExt cx="1128628" cy="237693"/>
          </a:xfrm>
        </p:grpSpPr>
        <p:sp>
          <p:nvSpPr>
            <p:cNvPr id="3" name="Freeform 3"/>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4" name="TextBox 4"/>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6930933" y="4075250"/>
            <a:ext cx="4285260" cy="902490"/>
            <a:chOff x="0" y="0"/>
            <a:chExt cx="1128628" cy="237693"/>
          </a:xfrm>
        </p:grpSpPr>
        <p:sp>
          <p:nvSpPr>
            <p:cNvPr id="6" name="Freeform 6"/>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7" name="TextBox 7"/>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8" name="Group 8"/>
          <p:cNvGrpSpPr/>
          <p:nvPr/>
        </p:nvGrpSpPr>
        <p:grpSpPr>
          <a:xfrm>
            <a:off x="11940092" y="4075250"/>
            <a:ext cx="4285260" cy="902490"/>
            <a:chOff x="0" y="0"/>
            <a:chExt cx="1128628" cy="237693"/>
          </a:xfrm>
        </p:grpSpPr>
        <p:sp>
          <p:nvSpPr>
            <p:cNvPr id="9" name="Freeform 9"/>
            <p:cNvSpPr/>
            <p:nvPr/>
          </p:nvSpPr>
          <p:spPr>
            <a:xfrm>
              <a:off x="0" y="0"/>
              <a:ext cx="1128628" cy="237693"/>
            </a:xfrm>
            <a:custGeom>
              <a:avLst/>
              <a:gdLst/>
              <a:ahLst/>
              <a:cxnLst/>
              <a:rect l="l" t="t" r="r" b="b"/>
              <a:pathLst>
                <a:path w="1128628" h="237693">
                  <a:moveTo>
                    <a:pt x="0" y="0"/>
                  </a:moveTo>
                  <a:lnTo>
                    <a:pt x="1128628" y="0"/>
                  </a:lnTo>
                  <a:lnTo>
                    <a:pt x="1128628" y="237693"/>
                  </a:lnTo>
                  <a:lnTo>
                    <a:pt x="0" y="237693"/>
                  </a:lnTo>
                  <a:close/>
                </a:path>
              </a:pathLst>
            </a:custGeom>
            <a:solidFill>
              <a:srgbClr val="D3E8EE"/>
            </a:solidFill>
          </p:spPr>
        </p:sp>
        <p:sp>
          <p:nvSpPr>
            <p:cNvPr id="10" name="TextBox 10"/>
            <p:cNvSpPr txBox="1"/>
            <p:nvPr/>
          </p:nvSpPr>
          <p:spPr>
            <a:xfrm>
              <a:off x="0" y="-38100"/>
              <a:ext cx="1128628" cy="275793"/>
            </a:xfrm>
            <a:prstGeom prst="rect">
              <a:avLst/>
            </a:prstGeom>
          </p:spPr>
          <p:txBody>
            <a:bodyPr lIns="50800" tIns="50800" rIns="50800" bIns="50800" rtlCol="0" anchor="ctr"/>
            <a:lstStyle/>
            <a:p>
              <a:pPr algn="ctr">
                <a:lnSpc>
                  <a:spcPts val="2720"/>
                </a:lnSpc>
              </a:pPr>
              <a:endParaRPr/>
            </a:p>
          </p:txBody>
        </p:sp>
      </p:grpSp>
      <p:grpSp>
        <p:nvGrpSpPr>
          <p:cNvPr id="11" name="Group 11"/>
          <p:cNvGrpSpPr/>
          <p:nvPr/>
        </p:nvGrpSpPr>
        <p:grpSpPr>
          <a:xfrm>
            <a:off x="2062648" y="5123676"/>
            <a:ext cx="4285260" cy="3041366"/>
            <a:chOff x="0" y="0"/>
            <a:chExt cx="1128628" cy="801018"/>
          </a:xfrm>
        </p:grpSpPr>
        <p:sp>
          <p:nvSpPr>
            <p:cNvPr id="12" name="Freeform 12"/>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3" name="TextBox 13"/>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grpSp>
        <p:nvGrpSpPr>
          <p:cNvPr id="14" name="Group 14"/>
          <p:cNvGrpSpPr/>
          <p:nvPr/>
        </p:nvGrpSpPr>
        <p:grpSpPr>
          <a:xfrm>
            <a:off x="6930933" y="5123676"/>
            <a:ext cx="4285260" cy="3041366"/>
            <a:chOff x="0" y="0"/>
            <a:chExt cx="1128628" cy="801018"/>
          </a:xfrm>
        </p:grpSpPr>
        <p:sp>
          <p:nvSpPr>
            <p:cNvPr id="15" name="Freeform 15"/>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6" name="TextBox 16"/>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grpSp>
        <p:nvGrpSpPr>
          <p:cNvPr id="17" name="Group 17"/>
          <p:cNvGrpSpPr/>
          <p:nvPr/>
        </p:nvGrpSpPr>
        <p:grpSpPr>
          <a:xfrm>
            <a:off x="11940092" y="5123676"/>
            <a:ext cx="4285260" cy="3041366"/>
            <a:chOff x="0" y="0"/>
            <a:chExt cx="1128628" cy="801018"/>
          </a:xfrm>
        </p:grpSpPr>
        <p:sp>
          <p:nvSpPr>
            <p:cNvPr id="18" name="Freeform 18"/>
            <p:cNvSpPr/>
            <p:nvPr/>
          </p:nvSpPr>
          <p:spPr>
            <a:xfrm>
              <a:off x="0" y="0"/>
              <a:ext cx="1128628" cy="801018"/>
            </a:xfrm>
            <a:custGeom>
              <a:avLst/>
              <a:gdLst/>
              <a:ahLst/>
              <a:cxnLst/>
              <a:rect l="l" t="t" r="r" b="b"/>
              <a:pathLst>
                <a:path w="1128628" h="801018">
                  <a:moveTo>
                    <a:pt x="0" y="0"/>
                  </a:moveTo>
                  <a:lnTo>
                    <a:pt x="1128628" y="0"/>
                  </a:lnTo>
                  <a:lnTo>
                    <a:pt x="1128628" y="801018"/>
                  </a:lnTo>
                  <a:lnTo>
                    <a:pt x="0" y="801018"/>
                  </a:lnTo>
                  <a:close/>
                </a:path>
              </a:pathLst>
            </a:custGeom>
            <a:solidFill>
              <a:srgbClr val="73969F">
                <a:alpha val="48627"/>
              </a:srgbClr>
            </a:solidFill>
            <a:ln w="38100" cap="sq">
              <a:solidFill>
                <a:srgbClr val="FFFFFF">
                  <a:alpha val="48627"/>
                </a:srgbClr>
              </a:solidFill>
              <a:prstDash val="solid"/>
              <a:miter/>
            </a:ln>
          </p:spPr>
        </p:sp>
        <p:sp>
          <p:nvSpPr>
            <p:cNvPr id="19" name="TextBox 19"/>
            <p:cNvSpPr txBox="1"/>
            <p:nvPr/>
          </p:nvSpPr>
          <p:spPr>
            <a:xfrm>
              <a:off x="0" y="-38100"/>
              <a:ext cx="1128628" cy="839118"/>
            </a:xfrm>
            <a:prstGeom prst="rect">
              <a:avLst/>
            </a:prstGeom>
          </p:spPr>
          <p:txBody>
            <a:bodyPr lIns="50800" tIns="50800" rIns="50800" bIns="50800" rtlCol="0" anchor="ctr"/>
            <a:lstStyle/>
            <a:p>
              <a:pPr algn="ctr">
                <a:lnSpc>
                  <a:spcPts val="2720"/>
                </a:lnSpc>
              </a:pPr>
              <a:endParaRPr/>
            </a:p>
          </p:txBody>
        </p:sp>
      </p:grpSp>
      <p:sp>
        <p:nvSpPr>
          <p:cNvPr id="20" name="Freeform 20"/>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21" name="Freeform 21"/>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22" name="TextBox 22"/>
          <p:cNvSpPr txBox="1"/>
          <p:nvPr/>
        </p:nvSpPr>
        <p:spPr>
          <a:xfrm>
            <a:off x="1993920" y="1317118"/>
            <a:ext cx="14300159" cy="2034232"/>
          </a:xfrm>
          <a:prstGeom prst="rect">
            <a:avLst/>
          </a:prstGeom>
        </p:spPr>
        <p:txBody>
          <a:bodyPr lIns="0" tIns="0" rIns="0" bIns="0" rtlCol="0" anchor="t">
            <a:spAutoFit/>
          </a:bodyPr>
          <a:lstStyle/>
          <a:p>
            <a:pPr algn="ctr">
              <a:lnSpc>
                <a:spcPts val="8101"/>
              </a:lnSpc>
            </a:pPr>
            <a:r>
              <a:rPr lang="en-US" sz="5787" b="1">
                <a:solidFill>
                  <a:srgbClr val="FFFFFF"/>
                </a:solidFill>
                <a:latin typeface="Garet Bold"/>
                <a:ea typeface="Garet Bold"/>
                <a:cs typeface="Garet Bold"/>
                <a:sym typeface="Garet Bold"/>
              </a:rPr>
              <a:t>Collaborative Human-AI Exploration of the Solar System</a:t>
            </a:r>
          </a:p>
        </p:txBody>
      </p:sp>
      <p:sp>
        <p:nvSpPr>
          <p:cNvPr id="23" name="TextBox 23"/>
          <p:cNvSpPr txBox="1"/>
          <p:nvPr/>
        </p:nvSpPr>
        <p:spPr>
          <a:xfrm>
            <a:off x="2641673" y="4135278"/>
            <a:ext cx="3127209" cy="744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Enhanced Capabilities</a:t>
            </a:r>
          </a:p>
        </p:txBody>
      </p:sp>
      <p:sp>
        <p:nvSpPr>
          <p:cNvPr id="24" name="TextBox 24"/>
          <p:cNvSpPr txBox="1"/>
          <p:nvPr/>
        </p:nvSpPr>
        <p:spPr>
          <a:xfrm>
            <a:off x="7368446" y="4325778"/>
            <a:ext cx="3410233"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Risk Mitigation</a:t>
            </a:r>
          </a:p>
        </p:txBody>
      </p:sp>
      <p:sp>
        <p:nvSpPr>
          <p:cNvPr id="25" name="TextBox 25"/>
          <p:cNvSpPr txBox="1"/>
          <p:nvPr/>
        </p:nvSpPr>
        <p:spPr>
          <a:xfrm>
            <a:off x="12973959" y="4325778"/>
            <a:ext cx="2217527"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Data Analysis</a:t>
            </a:r>
          </a:p>
        </p:txBody>
      </p:sp>
      <p:sp>
        <p:nvSpPr>
          <p:cNvPr id="26" name="TextBox 26"/>
          <p:cNvSpPr txBox="1"/>
          <p:nvPr/>
        </p:nvSpPr>
        <p:spPr>
          <a:xfrm>
            <a:off x="2459360" y="5637117"/>
            <a:ext cx="3491836" cy="1549124"/>
          </a:xfrm>
          <a:prstGeom prst="rect">
            <a:avLst/>
          </a:prstGeom>
        </p:spPr>
        <p:txBody>
          <a:bodyPr lIns="0" tIns="0" rIns="0" bIns="0" rtlCol="0" anchor="t">
            <a:spAutoFit/>
          </a:bodyPr>
          <a:lstStyle/>
          <a:p>
            <a:pPr algn="ctr">
              <a:lnSpc>
                <a:spcPts val="2494"/>
              </a:lnSpc>
            </a:pPr>
            <a:r>
              <a:rPr lang="en-US" sz="1493">
                <a:solidFill>
                  <a:srgbClr val="FFFFFF"/>
                </a:solidFill>
                <a:latin typeface="Garet"/>
                <a:ea typeface="Garet"/>
                <a:cs typeface="Garet"/>
                <a:sym typeface="Garet"/>
              </a:rPr>
              <a:t>AI empowers astronauts with critical insights and support for complex tasks, facilitating a more efficient and productive exploration.</a:t>
            </a:r>
          </a:p>
        </p:txBody>
      </p:sp>
      <p:sp>
        <p:nvSpPr>
          <p:cNvPr id="27" name="TextBox 27"/>
          <p:cNvSpPr txBox="1"/>
          <p:nvPr/>
        </p:nvSpPr>
        <p:spPr>
          <a:xfrm>
            <a:off x="7368446" y="5637117"/>
            <a:ext cx="3410233" cy="1549124"/>
          </a:xfrm>
          <a:prstGeom prst="rect">
            <a:avLst/>
          </a:prstGeom>
        </p:spPr>
        <p:txBody>
          <a:bodyPr lIns="0" tIns="0" rIns="0" bIns="0" rtlCol="0" anchor="t">
            <a:spAutoFit/>
          </a:bodyPr>
          <a:lstStyle/>
          <a:p>
            <a:pPr algn="ctr">
              <a:lnSpc>
                <a:spcPts val="2494"/>
              </a:lnSpc>
            </a:pPr>
            <a:r>
              <a:rPr lang="en-US" sz="1493">
                <a:solidFill>
                  <a:srgbClr val="FFFFFF"/>
                </a:solidFill>
                <a:latin typeface="Garet"/>
                <a:ea typeface="Garet"/>
                <a:cs typeface="Garet"/>
                <a:sym typeface="Garet"/>
              </a:rPr>
              <a:t>AI systems can analyze data and predict potential hazards, enhancing safety measures and minimizing risks for human explorers.</a:t>
            </a:r>
          </a:p>
        </p:txBody>
      </p:sp>
      <p:sp>
        <p:nvSpPr>
          <p:cNvPr id="28" name="TextBox 28"/>
          <p:cNvSpPr txBox="1"/>
          <p:nvPr/>
        </p:nvSpPr>
        <p:spPr>
          <a:xfrm>
            <a:off x="12377606" y="5637117"/>
            <a:ext cx="3410233" cy="1863449"/>
          </a:xfrm>
          <a:prstGeom prst="rect">
            <a:avLst/>
          </a:prstGeom>
        </p:spPr>
        <p:txBody>
          <a:bodyPr lIns="0" tIns="0" rIns="0" bIns="0" rtlCol="0" anchor="t">
            <a:spAutoFit/>
          </a:bodyPr>
          <a:lstStyle/>
          <a:p>
            <a:pPr algn="ctr">
              <a:lnSpc>
                <a:spcPts val="2494"/>
              </a:lnSpc>
            </a:pPr>
            <a:r>
              <a:rPr lang="en-US" sz="1493">
                <a:solidFill>
                  <a:srgbClr val="FFFFFF"/>
                </a:solidFill>
                <a:latin typeface="Garet"/>
                <a:ea typeface="Garet"/>
                <a:cs typeface="Garet"/>
                <a:sym typeface="Garet"/>
              </a:rPr>
              <a:t>AI algorithms process vast amounts of data collected from various sources, providing meaningful insights and contributing to scientific discoveries.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531720" y="7844378"/>
            <a:ext cx="5234487" cy="1032849"/>
            <a:chOff x="0" y="0"/>
            <a:chExt cx="1378630" cy="272026"/>
          </a:xfrm>
        </p:grpSpPr>
        <p:sp>
          <p:nvSpPr>
            <p:cNvPr id="3" name="Freeform 3"/>
            <p:cNvSpPr/>
            <p:nvPr/>
          </p:nvSpPr>
          <p:spPr>
            <a:xfrm>
              <a:off x="0" y="0"/>
              <a:ext cx="1378630" cy="272026"/>
            </a:xfrm>
            <a:custGeom>
              <a:avLst/>
              <a:gdLst/>
              <a:ahLst/>
              <a:cxnLst/>
              <a:rect l="l" t="t" r="r" b="b"/>
              <a:pathLst>
                <a:path w="1378630" h="272026">
                  <a:moveTo>
                    <a:pt x="0" y="0"/>
                  </a:moveTo>
                  <a:lnTo>
                    <a:pt x="1378630" y="0"/>
                  </a:lnTo>
                  <a:lnTo>
                    <a:pt x="1378630" y="272026"/>
                  </a:lnTo>
                  <a:lnTo>
                    <a:pt x="0" y="272026"/>
                  </a:lnTo>
                  <a:close/>
                </a:path>
              </a:pathLst>
            </a:custGeom>
            <a:solidFill>
              <a:srgbClr val="D3E8EE"/>
            </a:solidFill>
          </p:spPr>
        </p:sp>
        <p:sp>
          <p:nvSpPr>
            <p:cNvPr id="4" name="TextBox 4"/>
            <p:cNvSpPr txBox="1"/>
            <p:nvPr/>
          </p:nvSpPr>
          <p:spPr>
            <a:xfrm>
              <a:off x="0" y="-38100"/>
              <a:ext cx="1378630" cy="310126"/>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1531720" y="6591722"/>
            <a:ext cx="5234487" cy="1032849"/>
            <a:chOff x="0" y="0"/>
            <a:chExt cx="1378630" cy="272026"/>
          </a:xfrm>
        </p:grpSpPr>
        <p:sp>
          <p:nvSpPr>
            <p:cNvPr id="6" name="Freeform 6"/>
            <p:cNvSpPr/>
            <p:nvPr/>
          </p:nvSpPr>
          <p:spPr>
            <a:xfrm>
              <a:off x="0" y="0"/>
              <a:ext cx="1378630" cy="272026"/>
            </a:xfrm>
            <a:custGeom>
              <a:avLst/>
              <a:gdLst/>
              <a:ahLst/>
              <a:cxnLst/>
              <a:rect l="l" t="t" r="r" b="b"/>
              <a:pathLst>
                <a:path w="1378630" h="272026">
                  <a:moveTo>
                    <a:pt x="0" y="0"/>
                  </a:moveTo>
                  <a:lnTo>
                    <a:pt x="1378630" y="0"/>
                  </a:lnTo>
                  <a:lnTo>
                    <a:pt x="1378630" y="272026"/>
                  </a:lnTo>
                  <a:lnTo>
                    <a:pt x="0" y="272026"/>
                  </a:lnTo>
                  <a:close/>
                </a:path>
              </a:pathLst>
            </a:custGeom>
            <a:solidFill>
              <a:srgbClr val="D3E8EE"/>
            </a:solidFill>
          </p:spPr>
        </p:sp>
        <p:sp>
          <p:nvSpPr>
            <p:cNvPr id="7" name="TextBox 7"/>
            <p:cNvSpPr txBox="1"/>
            <p:nvPr/>
          </p:nvSpPr>
          <p:spPr>
            <a:xfrm>
              <a:off x="0" y="-38100"/>
              <a:ext cx="1378630" cy="310126"/>
            </a:xfrm>
            <a:prstGeom prst="rect">
              <a:avLst/>
            </a:prstGeom>
          </p:spPr>
          <p:txBody>
            <a:bodyPr lIns="50800" tIns="50800" rIns="50800" bIns="50800" rtlCol="0" anchor="ctr"/>
            <a:lstStyle/>
            <a:p>
              <a:pPr algn="ctr">
                <a:lnSpc>
                  <a:spcPts val="2720"/>
                </a:lnSpc>
              </a:pPr>
              <a:endParaRPr/>
            </a:p>
          </p:txBody>
        </p:sp>
      </p:grpSp>
      <p:grpSp>
        <p:nvGrpSpPr>
          <p:cNvPr id="8" name="Group 8"/>
          <p:cNvGrpSpPr/>
          <p:nvPr/>
        </p:nvGrpSpPr>
        <p:grpSpPr>
          <a:xfrm>
            <a:off x="1531720" y="5339067"/>
            <a:ext cx="5234487" cy="1032849"/>
            <a:chOff x="0" y="0"/>
            <a:chExt cx="1378630" cy="272026"/>
          </a:xfrm>
        </p:grpSpPr>
        <p:sp>
          <p:nvSpPr>
            <p:cNvPr id="9" name="Freeform 9"/>
            <p:cNvSpPr/>
            <p:nvPr/>
          </p:nvSpPr>
          <p:spPr>
            <a:xfrm>
              <a:off x="0" y="0"/>
              <a:ext cx="1378630" cy="272026"/>
            </a:xfrm>
            <a:custGeom>
              <a:avLst/>
              <a:gdLst/>
              <a:ahLst/>
              <a:cxnLst/>
              <a:rect l="l" t="t" r="r" b="b"/>
              <a:pathLst>
                <a:path w="1378630" h="272026">
                  <a:moveTo>
                    <a:pt x="0" y="0"/>
                  </a:moveTo>
                  <a:lnTo>
                    <a:pt x="1378630" y="0"/>
                  </a:lnTo>
                  <a:lnTo>
                    <a:pt x="1378630" y="272026"/>
                  </a:lnTo>
                  <a:lnTo>
                    <a:pt x="0" y="272026"/>
                  </a:lnTo>
                  <a:close/>
                </a:path>
              </a:pathLst>
            </a:custGeom>
            <a:solidFill>
              <a:srgbClr val="D3E8EE"/>
            </a:solidFill>
          </p:spPr>
        </p:sp>
        <p:sp>
          <p:nvSpPr>
            <p:cNvPr id="10" name="TextBox 10"/>
            <p:cNvSpPr txBox="1"/>
            <p:nvPr/>
          </p:nvSpPr>
          <p:spPr>
            <a:xfrm>
              <a:off x="0" y="-38100"/>
              <a:ext cx="1378630" cy="310126"/>
            </a:xfrm>
            <a:prstGeom prst="rect">
              <a:avLst/>
            </a:prstGeom>
          </p:spPr>
          <p:txBody>
            <a:bodyPr lIns="50800" tIns="50800" rIns="50800" bIns="50800" rtlCol="0" anchor="ctr"/>
            <a:lstStyle/>
            <a:p>
              <a:pPr algn="ctr">
                <a:lnSpc>
                  <a:spcPts val="2720"/>
                </a:lnSpc>
              </a:pPr>
              <a:endParaRPr/>
            </a:p>
          </p:txBody>
        </p:sp>
      </p:grpSp>
      <p:grpSp>
        <p:nvGrpSpPr>
          <p:cNvPr id="11" name="Group 11"/>
          <p:cNvGrpSpPr/>
          <p:nvPr/>
        </p:nvGrpSpPr>
        <p:grpSpPr>
          <a:xfrm>
            <a:off x="1531720" y="4086411"/>
            <a:ext cx="5234487" cy="1032849"/>
            <a:chOff x="0" y="0"/>
            <a:chExt cx="1378630" cy="272026"/>
          </a:xfrm>
        </p:grpSpPr>
        <p:sp>
          <p:nvSpPr>
            <p:cNvPr id="12" name="Freeform 12"/>
            <p:cNvSpPr/>
            <p:nvPr/>
          </p:nvSpPr>
          <p:spPr>
            <a:xfrm>
              <a:off x="0" y="0"/>
              <a:ext cx="1378630" cy="272026"/>
            </a:xfrm>
            <a:custGeom>
              <a:avLst/>
              <a:gdLst/>
              <a:ahLst/>
              <a:cxnLst/>
              <a:rect l="l" t="t" r="r" b="b"/>
              <a:pathLst>
                <a:path w="1378630" h="272026">
                  <a:moveTo>
                    <a:pt x="0" y="0"/>
                  </a:moveTo>
                  <a:lnTo>
                    <a:pt x="1378630" y="0"/>
                  </a:lnTo>
                  <a:lnTo>
                    <a:pt x="1378630" y="272026"/>
                  </a:lnTo>
                  <a:lnTo>
                    <a:pt x="0" y="272026"/>
                  </a:lnTo>
                  <a:close/>
                </a:path>
              </a:pathLst>
            </a:custGeom>
            <a:solidFill>
              <a:srgbClr val="D3E8EE"/>
            </a:solidFill>
          </p:spPr>
        </p:sp>
        <p:sp>
          <p:nvSpPr>
            <p:cNvPr id="13" name="TextBox 13"/>
            <p:cNvSpPr txBox="1"/>
            <p:nvPr/>
          </p:nvSpPr>
          <p:spPr>
            <a:xfrm>
              <a:off x="0" y="-38100"/>
              <a:ext cx="1378630" cy="310126"/>
            </a:xfrm>
            <a:prstGeom prst="rect">
              <a:avLst/>
            </a:prstGeom>
          </p:spPr>
          <p:txBody>
            <a:bodyPr lIns="50800" tIns="50800" rIns="50800" bIns="50800" rtlCol="0" anchor="ctr"/>
            <a:lstStyle/>
            <a:p>
              <a:pPr algn="ctr">
                <a:lnSpc>
                  <a:spcPts val="2720"/>
                </a:lnSpc>
              </a:pPr>
              <a:endParaRPr/>
            </a:p>
          </p:txBody>
        </p:sp>
      </p:grpSp>
      <p:sp>
        <p:nvSpPr>
          <p:cNvPr id="14" name="Freeform 1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2537297" y="1071689"/>
            <a:ext cx="13213405" cy="2034232"/>
          </a:xfrm>
          <a:prstGeom prst="rect">
            <a:avLst/>
          </a:prstGeom>
        </p:spPr>
        <p:txBody>
          <a:bodyPr lIns="0" tIns="0" rIns="0" bIns="0" rtlCol="0" anchor="t">
            <a:spAutoFit/>
          </a:bodyPr>
          <a:lstStyle/>
          <a:p>
            <a:pPr algn="ctr">
              <a:lnSpc>
                <a:spcPts val="8101"/>
              </a:lnSpc>
            </a:pPr>
            <a:r>
              <a:rPr lang="en-US" sz="5787" b="1">
                <a:solidFill>
                  <a:srgbClr val="FFFFFF"/>
                </a:solidFill>
                <a:latin typeface="Garet Bold"/>
                <a:ea typeface="Garet Bold"/>
                <a:cs typeface="Garet Bold"/>
                <a:sym typeface="Garet Bold"/>
              </a:rPr>
              <a:t>Ethical Considerations and the Future of AI in Space</a:t>
            </a:r>
          </a:p>
        </p:txBody>
      </p:sp>
      <p:sp>
        <p:nvSpPr>
          <p:cNvPr id="17" name="TextBox 17"/>
          <p:cNvSpPr txBox="1"/>
          <p:nvPr/>
        </p:nvSpPr>
        <p:spPr>
          <a:xfrm>
            <a:off x="1618094" y="4402119"/>
            <a:ext cx="5061739"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Autonomous Decision- Making</a:t>
            </a:r>
          </a:p>
        </p:txBody>
      </p:sp>
      <p:sp>
        <p:nvSpPr>
          <p:cNvPr id="18" name="TextBox 18"/>
          <p:cNvSpPr txBox="1"/>
          <p:nvPr/>
        </p:nvSpPr>
        <p:spPr>
          <a:xfrm>
            <a:off x="1618094" y="6907430"/>
            <a:ext cx="5061739"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Bias and Fairness</a:t>
            </a:r>
          </a:p>
        </p:txBody>
      </p:sp>
      <p:sp>
        <p:nvSpPr>
          <p:cNvPr id="19" name="TextBox 19"/>
          <p:cNvSpPr txBox="1"/>
          <p:nvPr/>
        </p:nvSpPr>
        <p:spPr>
          <a:xfrm>
            <a:off x="1618094" y="5654774"/>
            <a:ext cx="5061739" cy="363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Human-Robot Interaction</a:t>
            </a:r>
          </a:p>
        </p:txBody>
      </p:sp>
      <p:sp>
        <p:nvSpPr>
          <p:cNvPr id="20" name="TextBox 20"/>
          <p:cNvSpPr txBox="1"/>
          <p:nvPr/>
        </p:nvSpPr>
        <p:spPr>
          <a:xfrm>
            <a:off x="1618094" y="7969586"/>
            <a:ext cx="5061739" cy="744334"/>
          </a:xfrm>
          <a:prstGeom prst="rect">
            <a:avLst/>
          </a:prstGeom>
        </p:spPr>
        <p:txBody>
          <a:bodyPr lIns="0" tIns="0" rIns="0" bIns="0" rtlCol="0" anchor="t">
            <a:spAutoFit/>
          </a:bodyPr>
          <a:lstStyle/>
          <a:p>
            <a:pPr algn="ctr">
              <a:lnSpc>
                <a:spcPts val="3073"/>
              </a:lnSpc>
              <a:spcBef>
                <a:spcPct val="0"/>
              </a:spcBef>
            </a:pPr>
            <a:r>
              <a:rPr lang="en-US" sz="2195" b="1">
                <a:solidFill>
                  <a:srgbClr val="112542"/>
                </a:solidFill>
                <a:latin typeface="Garet Bold"/>
                <a:ea typeface="Garet Bold"/>
                <a:cs typeface="Garet Bold"/>
                <a:sym typeface="Garet Bold"/>
              </a:rPr>
              <a:t>Space Law and International Cooperation</a:t>
            </a:r>
          </a:p>
        </p:txBody>
      </p:sp>
      <p:sp>
        <p:nvSpPr>
          <p:cNvPr id="21" name="TextBox 21"/>
          <p:cNvSpPr txBox="1"/>
          <p:nvPr/>
        </p:nvSpPr>
        <p:spPr>
          <a:xfrm>
            <a:off x="7073077" y="4266423"/>
            <a:ext cx="8277893"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AI-powered spacecraft will make decisions without human intervention. We must establish clear guidelines and ensure accountability for these decisions.</a:t>
            </a:r>
          </a:p>
        </p:txBody>
      </p:sp>
      <p:sp>
        <p:nvSpPr>
          <p:cNvPr id="22" name="TextBox 22"/>
          <p:cNvSpPr txBox="1"/>
          <p:nvPr/>
        </p:nvSpPr>
        <p:spPr>
          <a:xfrm>
            <a:off x="7016646" y="6771735"/>
            <a:ext cx="8334325"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AI systems are trained on data, which can reflect human biases. We must actively work to mitigate bias and ensure equitable access to the benefits of AI in space.</a:t>
            </a:r>
          </a:p>
        </p:txBody>
      </p:sp>
      <p:sp>
        <p:nvSpPr>
          <p:cNvPr id="23" name="TextBox 23"/>
          <p:cNvSpPr txBox="1"/>
          <p:nvPr/>
        </p:nvSpPr>
        <p:spPr>
          <a:xfrm>
            <a:off x="7073077" y="5519079"/>
            <a:ext cx="8277893"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As AI plays a larger role in space exploration, we need to understand the social and psychological implications of human-robot collaboration.</a:t>
            </a:r>
          </a:p>
        </p:txBody>
      </p:sp>
      <p:sp>
        <p:nvSpPr>
          <p:cNvPr id="24" name="TextBox 24"/>
          <p:cNvSpPr txBox="1"/>
          <p:nvPr/>
        </p:nvSpPr>
        <p:spPr>
          <a:xfrm>
            <a:off x="7016646" y="8024390"/>
            <a:ext cx="8928435" cy="606149"/>
          </a:xfrm>
          <a:prstGeom prst="rect">
            <a:avLst/>
          </a:prstGeom>
        </p:spPr>
        <p:txBody>
          <a:bodyPr lIns="0" tIns="0" rIns="0" bIns="0" rtlCol="0" anchor="t">
            <a:spAutoFit/>
          </a:bodyPr>
          <a:lstStyle/>
          <a:p>
            <a:pPr algn="l">
              <a:lnSpc>
                <a:spcPts val="2494"/>
              </a:lnSpc>
            </a:pPr>
            <a:r>
              <a:rPr lang="en-US" sz="1493">
                <a:solidFill>
                  <a:srgbClr val="FFFFFF"/>
                </a:solidFill>
                <a:latin typeface="Garet"/>
                <a:ea typeface="Garet"/>
                <a:cs typeface="Garet"/>
                <a:sym typeface="Garet"/>
              </a:rPr>
              <a:t>Existing space laws need to be updated to address the unique challenges posed by AI. International collaboration is crucial to establish ethical guidelines and regulations.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750</Words>
  <Application>Microsoft Office PowerPoint</Application>
  <PresentationFormat>Произвольный</PresentationFormat>
  <Paragraphs>61</Paragraphs>
  <Slides>10</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Garet Bold</vt:lpstr>
      <vt:lpstr>Garet</vt:lpstr>
      <vt:lpstr>Candara</vt:lpstr>
      <vt:lpstr>Arial</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Professional Gradient Technology Innovation Presentation</dc:title>
  <cp:lastModifiedBy>Данагул</cp:lastModifiedBy>
  <cp:revision>4</cp:revision>
  <dcterms:created xsi:type="dcterms:W3CDTF">2006-08-16T00:00:00Z</dcterms:created>
  <dcterms:modified xsi:type="dcterms:W3CDTF">2025-02-05T16:28:06Z</dcterms:modified>
  <dc:identifier>DAGeP9SsGQc</dc:identifier>
</cp:coreProperties>
</file>