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nton" panose="020B0604020202020204" charset="0"/>
      <p:regular r:id="rId12"/>
    </p:embeddedFont>
    <p:embeddedFont>
      <p:font typeface="Poppins" panose="020B0604020202020204" charset="0"/>
      <p:regular r:id="rId13"/>
    </p:embeddedFont>
    <p:embeddedFont>
      <p:font typeface="Calibri" panose="020F0502020204030204" pitchFamily="34" charset="0"/>
      <p:regular r:id="rId14"/>
      <p:bold r:id="rId15"/>
      <p:italic r:id="rId16"/>
      <p:boldItalic r:id="rId17"/>
    </p:embeddedFont>
    <p:embeddedFont>
      <p:font typeface="Canva Sans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157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gif"/><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9.svg"/><Relationship Id="rId5" Type="http://schemas.openxmlformats.org/officeDocument/2006/relationships/image" Target="../media/image5.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7.svg"/></Relationships>
</file>

<file path=ppt/slides/_rels/slide2.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2.sv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svg"/><Relationship Id="rId10" Type="http://schemas.openxmlformats.org/officeDocument/2006/relationships/image" Target="../media/image11.svg"/><Relationship Id="rId4" Type="http://schemas.openxmlformats.org/officeDocument/2006/relationships/image" Target="../media/image7.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gif"/><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11.svg"/><Relationship Id="rId4" Type="http://schemas.openxmlformats.org/officeDocument/2006/relationships/image" Target="../media/image12.gif"/><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svg"/><Relationship Id="rId7" Type="http://schemas.openxmlformats.org/officeDocument/2006/relationships/image" Target="../media/image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svg"/><Relationship Id="rId10" Type="http://schemas.openxmlformats.org/officeDocument/2006/relationships/image" Target="../media/image2.gif"/><Relationship Id="rId4" Type="http://schemas.openxmlformats.org/officeDocument/2006/relationships/image" Target="../media/image3.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5020109" y="2605709"/>
            <a:ext cx="5077990" cy="507799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165946">
            <a:off x="8558360" y="507114"/>
            <a:ext cx="9272857" cy="9092355"/>
            <a:chOff x="0" y="0"/>
            <a:chExt cx="812800" cy="796978"/>
          </a:xfrm>
        </p:grpSpPr>
        <p:sp>
          <p:nvSpPr>
            <p:cNvPr id="6" name="Freeform 6"/>
            <p:cNvSpPr/>
            <p:nvPr/>
          </p:nvSpPr>
          <p:spPr>
            <a:xfrm>
              <a:off x="0" y="0"/>
              <a:ext cx="812800" cy="796978"/>
            </a:xfrm>
            <a:custGeom>
              <a:avLst/>
              <a:gdLst/>
              <a:ahLst/>
              <a:cxnLst/>
              <a:rect l="l" t="t" r="r" b="b"/>
              <a:pathLst>
                <a:path w="812800" h="796978">
                  <a:moveTo>
                    <a:pt x="406400" y="0"/>
                  </a:moveTo>
                  <a:cubicBezTo>
                    <a:pt x="181951" y="0"/>
                    <a:pt x="0" y="178410"/>
                    <a:pt x="0" y="398489"/>
                  </a:cubicBezTo>
                  <a:cubicBezTo>
                    <a:pt x="0" y="618569"/>
                    <a:pt x="181951" y="796978"/>
                    <a:pt x="406400" y="796978"/>
                  </a:cubicBezTo>
                  <a:cubicBezTo>
                    <a:pt x="630849" y="796978"/>
                    <a:pt x="812800" y="618569"/>
                    <a:pt x="812800" y="398489"/>
                  </a:cubicBezTo>
                  <a:cubicBezTo>
                    <a:pt x="812800" y="178410"/>
                    <a:pt x="630849" y="0"/>
                    <a:pt x="406400" y="0"/>
                  </a:cubicBezTo>
                  <a:close/>
                </a:path>
              </a:pathLst>
            </a:custGeom>
            <a:solidFill>
              <a:srgbClr val="000000">
                <a:alpha val="0"/>
              </a:srgbClr>
            </a:solidFill>
            <a:ln w="28575" cap="sq">
              <a:gradFill>
                <a:gsLst>
                  <a:gs pos="0">
                    <a:srgbClr val="795AC6">
                      <a:alpha val="4500"/>
                    </a:srgbClr>
                  </a:gs>
                  <a:gs pos="100000">
                    <a:srgbClr val="5540FF">
                      <a:alpha val="100000"/>
                    </a:srgbClr>
                  </a:gs>
                </a:gsLst>
                <a:lin ang="0"/>
              </a:gradFill>
              <a:prstDash val="solid"/>
              <a:miter/>
            </a:ln>
          </p:spPr>
        </p:sp>
        <p:sp>
          <p:nvSpPr>
            <p:cNvPr id="7" name="TextBox 7"/>
            <p:cNvSpPr txBox="1"/>
            <p:nvPr/>
          </p:nvSpPr>
          <p:spPr>
            <a:xfrm>
              <a:off x="76200" y="36617"/>
              <a:ext cx="660400" cy="68564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rot="-10694109">
            <a:off x="9125957" y="1124174"/>
            <a:ext cx="8014237" cy="7858235"/>
            <a:chOff x="0" y="0"/>
            <a:chExt cx="812800" cy="796978"/>
          </a:xfrm>
        </p:grpSpPr>
        <p:sp>
          <p:nvSpPr>
            <p:cNvPr id="9" name="Freeform 9"/>
            <p:cNvSpPr/>
            <p:nvPr/>
          </p:nvSpPr>
          <p:spPr>
            <a:xfrm>
              <a:off x="0" y="0"/>
              <a:ext cx="812800" cy="796978"/>
            </a:xfrm>
            <a:custGeom>
              <a:avLst/>
              <a:gdLst/>
              <a:ahLst/>
              <a:cxnLst/>
              <a:rect l="l" t="t" r="r" b="b"/>
              <a:pathLst>
                <a:path w="812800" h="796978">
                  <a:moveTo>
                    <a:pt x="406400" y="0"/>
                  </a:moveTo>
                  <a:cubicBezTo>
                    <a:pt x="181951" y="0"/>
                    <a:pt x="0" y="178410"/>
                    <a:pt x="0" y="398489"/>
                  </a:cubicBezTo>
                  <a:cubicBezTo>
                    <a:pt x="0" y="618569"/>
                    <a:pt x="181951" y="796978"/>
                    <a:pt x="406400" y="796978"/>
                  </a:cubicBezTo>
                  <a:cubicBezTo>
                    <a:pt x="630849" y="796978"/>
                    <a:pt x="812800" y="618569"/>
                    <a:pt x="812800" y="398489"/>
                  </a:cubicBezTo>
                  <a:cubicBezTo>
                    <a:pt x="812800" y="178410"/>
                    <a:pt x="630849" y="0"/>
                    <a:pt x="406400" y="0"/>
                  </a:cubicBezTo>
                  <a:close/>
                </a:path>
              </a:pathLst>
            </a:custGeom>
            <a:solidFill>
              <a:srgbClr val="000000">
                <a:alpha val="0"/>
              </a:srgbClr>
            </a:solidFill>
            <a:ln w="28575" cap="sq">
              <a:gradFill>
                <a:gsLst>
                  <a:gs pos="0">
                    <a:srgbClr val="795AC6">
                      <a:alpha val="4500"/>
                    </a:srgbClr>
                  </a:gs>
                  <a:gs pos="100000">
                    <a:srgbClr val="C6BFFF">
                      <a:alpha val="100000"/>
                    </a:srgbClr>
                  </a:gs>
                </a:gsLst>
                <a:lin ang="0"/>
              </a:gradFill>
              <a:prstDash val="solid"/>
              <a:miter/>
            </a:ln>
          </p:spPr>
        </p:sp>
        <p:sp>
          <p:nvSpPr>
            <p:cNvPr id="10" name="TextBox 10"/>
            <p:cNvSpPr txBox="1"/>
            <p:nvPr/>
          </p:nvSpPr>
          <p:spPr>
            <a:xfrm>
              <a:off x="76200" y="36617"/>
              <a:ext cx="660400" cy="68564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0861334" y="4598030"/>
            <a:ext cx="15304372" cy="15304372"/>
          </a:xfrm>
          <a:custGeom>
            <a:avLst/>
            <a:gdLst/>
            <a:ahLst/>
            <a:cxnLst/>
            <a:rect l="l" t="t" r="r" b="b"/>
            <a:pathLst>
              <a:path w="15304372" h="15304372">
                <a:moveTo>
                  <a:pt x="0" y="0"/>
                </a:moveTo>
                <a:lnTo>
                  <a:pt x="15304372" y="0"/>
                </a:lnTo>
                <a:lnTo>
                  <a:pt x="15304372" y="15304372"/>
                </a:lnTo>
                <a:lnTo>
                  <a:pt x="0" y="15304372"/>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pic>
        <p:nvPicPr>
          <p:cNvPr id="12" name="Picture 12"/>
          <p:cNvPicPr>
            <a:picLocks noChangeAspect="1"/>
          </p:cNvPicPr>
          <p:nvPr/>
        </p:nvPicPr>
        <p:blipFill>
          <a:blip r:embed="rId4"/>
          <a:srcRect/>
          <a:stretch>
            <a:fillRect/>
          </a:stretch>
        </p:blipFill>
        <p:spPr>
          <a:xfrm flipH="1">
            <a:off x="10527156" y="742462"/>
            <a:ext cx="3958208" cy="1899940"/>
          </a:xfrm>
          <a:prstGeom prst="rect">
            <a:avLst/>
          </a:prstGeom>
        </p:spPr>
      </p:pic>
      <p:pic>
        <p:nvPicPr>
          <p:cNvPr id="13" name="Picture 13"/>
          <p:cNvPicPr>
            <a:picLocks noChangeAspect="1"/>
          </p:cNvPicPr>
          <p:nvPr/>
        </p:nvPicPr>
        <p:blipFill>
          <a:blip r:embed="rId4"/>
          <a:srcRect/>
          <a:stretch>
            <a:fillRect/>
          </a:stretch>
        </p:blipFill>
        <p:spPr>
          <a:xfrm flipH="1">
            <a:off x="12812316" y="7644598"/>
            <a:ext cx="3958208" cy="1899940"/>
          </a:xfrm>
          <a:prstGeom prst="rect">
            <a:avLst/>
          </a:prstGeom>
        </p:spPr>
      </p:pic>
      <p:grpSp>
        <p:nvGrpSpPr>
          <p:cNvPr id="14" name="Group 14"/>
          <p:cNvGrpSpPr/>
          <p:nvPr/>
        </p:nvGrpSpPr>
        <p:grpSpPr>
          <a:xfrm>
            <a:off x="-1911889" y="5417287"/>
            <a:ext cx="9629812" cy="1818800"/>
            <a:chOff x="0" y="0"/>
            <a:chExt cx="2109677" cy="398458"/>
          </a:xfrm>
        </p:grpSpPr>
        <p:sp>
          <p:nvSpPr>
            <p:cNvPr id="15" name="Freeform 15"/>
            <p:cNvSpPr/>
            <p:nvPr/>
          </p:nvSpPr>
          <p:spPr>
            <a:xfrm>
              <a:off x="0" y="0"/>
              <a:ext cx="2109677" cy="398459"/>
            </a:xfrm>
            <a:custGeom>
              <a:avLst/>
              <a:gdLst/>
              <a:ahLst/>
              <a:cxnLst/>
              <a:rect l="l" t="t" r="r" b="b"/>
              <a:pathLst>
                <a:path w="2109677" h="398459">
                  <a:moveTo>
                    <a:pt x="0" y="0"/>
                  </a:moveTo>
                  <a:lnTo>
                    <a:pt x="2109677" y="0"/>
                  </a:lnTo>
                  <a:lnTo>
                    <a:pt x="2109677" y="398459"/>
                  </a:lnTo>
                  <a:lnTo>
                    <a:pt x="0" y="398459"/>
                  </a:lnTo>
                  <a:close/>
                </a:path>
              </a:pathLst>
            </a:custGeom>
            <a:gradFill rotWithShape="1">
              <a:gsLst>
                <a:gs pos="0">
                  <a:srgbClr val="3428BA">
                    <a:alpha val="100000"/>
                  </a:srgbClr>
                </a:gs>
                <a:gs pos="100000">
                  <a:srgbClr val="5FA2DB">
                    <a:alpha val="100000"/>
                  </a:srgbClr>
                </a:gs>
              </a:gsLst>
              <a:lin ang="0"/>
            </a:gradFill>
          </p:spPr>
        </p:sp>
        <p:sp>
          <p:nvSpPr>
            <p:cNvPr id="16" name="TextBox 16"/>
            <p:cNvSpPr txBox="1"/>
            <p:nvPr/>
          </p:nvSpPr>
          <p:spPr>
            <a:xfrm>
              <a:off x="0" y="-38100"/>
              <a:ext cx="2109677" cy="436558"/>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95704" y="1189619"/>
            <a:ext cx="1581549" cy="158154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693209" y="1612729"/>
            <a:ext cx="729980" cy="735328"/>
          </a:xfrm>
          <a:custGeom>
            <a:avLst/>
            <a:gdLst/>
            <a:ahLst/>
            <a:cxnLst/>
            <a:rect l="l" t="t" r="r" b="b"/>
            <a:pathLst>
              <a:path w="729980" h="735328">
                <a:moveTo>
                  <a:pt x="0" y="0"/>
                </a:moveTo>
                <a:lnTo>
                  <a:pt x="729980" y="0"/>
                </a:lnTo>
                <a:lnTo>
                  <a:pt x="729980" y="735328"/>
                </a:lnTo>
                <a:lnTo>
                  <a:pt x="0" y="7353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1674166" y="8268496"/>
            <a:ext cx="5482107" cy="558178"/>
          </a:xfrm>
          <a:custGeom>
            <a:avLst/>
            <a:gdLst/>
            <a:ahLst/>
            <a:cxnLst/>
            <a:rect l="l" t="t" r="r" b="b"/>
            <a:pathLst>
              <a:path w="5482107" h="558178">
                <a:moveTo>
                  <a:pt x="0" y="0"/>
                </a:moveTo>
                <a:lnTo>
                  <a:pt x="5482107" y="0"/>
                </a:lnTo>
                <a:lnTo>
                  <a:pt x="5482107" y="558178"/>
                </a:lnTo>
                <a:lnTo>
                  <a:pt x="0" y="5581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2" name="Freeform 22"/>
          <p:cNvSpPr/>
          <p:nvPr/>
        </p:nvSpPr>
        <p:spPr>
          <a:xfrm>
            <a:off x="2395371" y="8337427"/>
            <a:ext cx="420315" cy="420315"/>
          </a:xfrm>
          <a:custGeom>
            <a:avLst/>
            <a:gdLst/>
            <a:ahLst/>
            <a:cxnLst/>
            <a:rect l="l" t="t" r="r" b="b"/>
            <a:pathLst>
              <a:path w="420315" h="420315">
                <a:moveTo>
                  <a:pt x="0" y="0"/>
                </a:moveTo>
                <a:lnTo>
                  <a:pt x="420315" y="0"/>
                </a:lnTo>
                <a:lnTo>
                  <a:pt x="420315" y="420316"/>
                </a:lnTo>
                <a:lnTo>
                  <a:pt x="0" y="4203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TextBox 23"/>
          <p:cNvSpPr txBox="1"/>
          <p:nvPr/>
        </p:nvSpPr>
        <p:spPr>
          <a:xfrm>
            <a:off x="2782027" y="1732953"/>
            <a:ext cx="2360027" cy="447256"/>
          </a:xfrm>
          <a:prstGeom prst="rect">
            <a:avLst/>
          </a:prstGeom>
        </p:spPr>
        <p:txBody>
          <a:bodyPr lIns="0" tIns="0" rIns="0" bIns="0" rtlCol="0" anchor="t">
            <a:spAutoFit/>
          </a:bodyPr>
          <a:lstStyle/>
          <a:p>
            <a:pPr algn="l">
              <a:lnSpc>
                <a:spcPts val="3698"/>
              </a:lnSpc>
              <a:spcBef>
                <a:spcPct val="0"/>
              </a:spcBef>
            </a:pPr>
            <a:r>
              <a:rPr lang="en-US" sz="2641" b="1">
                <a:solidFill>
                  <a:srgbClr val="3428BA"/>
                </a:solidFill>
                <a:latin typeface="Canva Sans Bold"/>
                <a:ea typeface="Canva Sans Bold"/>
                <a:cs typeface="Canva Sans Bold"/>
                <a:sym typeface="Canva Sans Bold"/>
              </a:rPr>
              <a:t>Liceria Tech</a:t>
            </a:r>
          </a:p>
        </p:txBody>
      </p:sp>
      <p:sp>
        <p:nvSpPr>
          <p:cNvPr id="24" name="TextBox 24"/>
          <p:cNvSpPr txBox="1"/>
          <p:nvPr/>
        </p:nvSpPr>
        <p:spPr>
          <a:xfrm>
            <a:off x="920158" y="3624620"/>
            <a:ext cx="9967810" cy="2064668"/>
          </a:xfrm>
          <a:prstGeom prst="rect">
            <a:avLst/>
          </a:prstGeom>
        </p:spPr>
        <p:txBody>
          <a:bodyPr wrap="square" lIns="0" tIns="0" rIns="0" bIns="0" rtlCol="0" anchor="t">
            <a:spAutoFit/>
          </a:bodyPr>
          <a:lstStyle/>
          <a:p>
            <a:pPr algn="l">
              <a:lnSpc>
                <a:spcPts val="16091"/>
              </a:lnSpc>
              <a:spcBef>
                <a:spcPct val="0"/>
              </a:spcBef>
            </a:pPr>
            <a:r>
              <a:rPr lang="ru-RU" sz="11494" b="1" dirty="0" smtClean="0">
                <a:solidFill>
                  <a:srgbClr val="3428BA"/>
                </a:solidFill>
                <a:latin typeface="Anton"/>
                <a:ea typeface="Anton"/>
                <a:cs typeface="Anton"/>
                <a:sym typeface="Anton"/>
              </a:rPr>
              <a:t>КОМПЬЮТЕР</a:t>
            </a:r>
            <a:endParaRPr lang="en-US" sz="11494" b="1" dirty="0">
              <a:solidFill>
                <a:srgbClr val="3428BA"/>
              </a:solidFill>
              <a:latin typeface="Anton"/>
              <a:ea typeface="Anton"/>
              <a:cs typeface="Anton"/>
              <a:sym typeface="Anton"/>
            </a:endParaRPr>
          </a:p>
        </p:txBody>
      </p:sp>
      <p:sp>
        <p:nvSpPr>
          <p:cNvPr id="25" name="TextBox 25"/>
          <p:cNvSpPr txBox="1"/>
          <p:nvPr/>
        </p:nvSpPr>
        <p:spPr>
          <a:xfrm>
            <a:off x="336930" y="5259764"/>
            <a:ext cx="11761129" cy="1924245"/>
          </a:xfrm>
          <a:prstGeom prst="rect">
            <a:avLst/>
          </a:prstGeom>
        </p:spPr>
        <p:txBody>
          <a:bodyPr wrap="square" lIns="0" tIns="0" rIns="0" bIns="0" rtlCol="0" anchor="t">
            <a:spAutoFit/>
          </a:bodyPr>
          <a:lstStyle/>
          <a:p>
            <a:pPr algn="l">
              <a:lnSpc>
                <a:spcPts val="16091"/>
              </a:lnSpc>
              <a:spcBef>
                <a:spcPct val="0"/>
              </a:spcBef>
            </a:pPr>
            <a:r>
              <a:rPr lang="kk-KZ" sz="11494" b="1" dirty="0" smtClean="0">
                <a:solidFill>
                  <a:srgbClr val="FFFFFF"/>
                </a:solidFill>
                <a:latin typeface="Anton"/>
                <a:ea typeface="Anton"/>
                <a:cs typeface="Anton"/>
                <a:sym typeface="Anton"/>
              </a:rPr>
              <a:t>ҒЫЛЫМЫ</a:t>
            </a:r>
            <a:endParaRPr lang="en-US" sz="11494" b="1" dirty="0">
              <a:solidFill>
                <a:srgbClr val="FFFFFF"/>
              </a:solidFill>
              <a:latin typeface="Anton"/>
              <a:ea typeface="Anton"/>
              <a:cs typeface="Anton"/>
              <a:sym typeface="Anton"/>
            </a:endParaRPr>
          </a:p>
        </p:txBody>
      </p:sp>
      <p:sp>
        <p:nvSpPr>
          <p:cNvPr id="26" name="TextBox 26"/>
          <p:cNvSpPr txBox="1"/>
          <p:nvPr/>
        </p:nvSpPr>
        <p:spPr>
          <a:xfrm>
            <a:off x="3032432" y="8308852"/>
            <a:ext cx="3520848" cy="341752"/>
          </a:xfrm>
          <a:prstGeom prst="rect">
            <a:avLst/>
          </a:prstGeom>
        </p:spPr>
        <p:txBody>
          <a:bodyPr lIns="0" tIns="0" rIns="0" bIns="0" rtlCol="0" anchor="t">
            <a:spAutoFit/>
          </a:bodyPr>
          <a:lstStyle/>
          <a:p>
            <a:pPr algn="l">
              <a:lnSpc>
                <a:spcPts val="2898"/>
              </a:lnSpc>
              <a:spcBef>
                <a:spcPct val="0"/>
              </a:spcBef>
            </a:pPr>
            <a:r>
              <a:rPr lang="en-US" sz="2070" b="1" dirty="0">
                <a:solidFill>
                  <a:srgbClr val="FFFFFF"/>
                </a:solidFill>
                <a:latin typeface="Canva Sans Bold"/>
                <a:ea typeface="Canva Sans Bold"/>
                <a:cs typeface="Canva Sans Bold"/>
                <a:sym typeface="Canva Sans Bold"/>
              </a:rPr>
              <a:t>www.reallygreatsite.com</a:t>
            </a:r>
          </a:p>
        </p:txBody>
      </p:sp>
      <p:sp>
        <p:nvSpPr>
          <p:cNvPr id="27" name="Freeform 27"/>
          <p:cNvSpPr/>
          <p:nvPr/>
        </p:nvSpPr>
        <p:spPr>
          <a:xfrm>
            <a:off x="17039887" y="9038887"/>
            <a:ext cx="438826" cy="438826"/>
          </a:xfrm>
          <a:custGeom>
            <a:avLst/>
            <a:gdLst/>
            <a:ahLst/>
            <a:cxnLst/>
            <a:rect l="l" t="t" r="r" b="b"/>
            <a:pathLst>
              <a:path w="438826" h="438826">
                <a:moveTo>
                  <a:pt x="0" y="0"/>
                </a:moveTo>
                <a:lnTo>
                  <a:pt x="438826" y="0"/>
                </a:lnTo>
                <a:lnTo>
                  <a:pt x="438826" y="438826"/>
                </a:lnTo>
                <a:lnTo>
                  <a:pt x="0" y="43882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742546" y="322630"/>
            <a:ext cx="17871339" cy="17871339"/>
          </a:xfrm>
          <a:custGeom>
            <a:avLst/>
            <a:gdLst/>
            <a:ahLst/>
            <a:cxnLst/>
            <a:rect l="l" t="t" r="r" b="b"/>
            <a:pathLst>
              <a:path w="17871339" h="17871339">
                <a:moveTo>
                  <a:pt x="0" y="0"/>
                </a:moveTo>
                <a:lnTo>
                  <a:pt x="17871339" y="0"/>
                </a:lnTo>
                <a:lnTo>
                  <a:pt x="17871339" y="17871340"/>
                </a:lnTo>
                <a:lnTo>
                  <a:pt x="0" y="17871340"/>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979570" y="5269548"/>
            <a:ext cx="22247141" cy="3988752"/>
            <a:chOff x="0" y="0"/>
            <a:chExt cx="5302669" cy="950730"/>
          </a:xfrm>
        </p:grpSpPr>
        <p:sp>
          <p:nvSpPr>
            <p:cNvPr id="4" name="Freeform 4"/>
            <p:cNvSpPr/>
            <p:nvPr/>
          </p:nvSpPr>
          <p:spPr>
            <a:xfrm>
              <a:off x="0" y="0"/>
              <a:ext cx="5302669" cy="950730"/>
            </a:xfrm>
            <a:custGeom>
              <a:avLst/>
              <a:gdLst/>
              <a:ahLst/>
              <a:cxnLst/>
              <a:rect l="l" t="t" r="r" b="b"/>
              <a:pathLst>
                <a:path w="5302669" h="950730">
                  <a:moveTo>
                    <a:pt x="0" y="0"/>
                  </a:moveTo>
                  <a:lnTo>
                    <a:pt x="5302669" y="0"/>
                  </a:lnTo>
                  <a:lnTo>
                    <a:pt x="5302669" y="950730"/>
                  </a:lnTo>
                  <a:lnTo>
                    <a:pt x="0" y="950730"/>
                  </a:lnTo>
                  <a:close/>
                </a:path>
              </a:pathLst>
            </a:custGeom>
            <a:gradFill rotWithShape="1">
              <a:gsLst>
                <a:gs pos="0">
                  <a:srgbClr val="3428BA">
                    <a:alpha val="100000"/>
                  </a:srgbClr>
                </a:gs>
                <a:gs pos="100000">
                  <a:srgbClr val="5FA2DB">
                    <a:alpha val="100000"/>
                  </a:srgbClr>
                </a:gs>
              </a:gsLst>
              <a:lin ang="0"/>
            </a:gradFill>
          </p:spPr>
        </p:sp>
        <p:sp>
          <p:nvSpPr>
            <p:cNvPr id="5" name="TextBox 5"/>
            <p:cNvSpPr txBox="1"/>
            <p:nvPr/>
          </p:nvSpPr>
          <p:spPr>
            <a:xfrm>
              <a:off x="0" y="-38100"/>
              <a:ext cx="5302669" cy="98883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733017" y="2427284"/>
            <a:ext cx="5077990" cy="507799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138572" y="1605667"/>
            <a:ext cx="2147544" cy="21475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679217" y="1605667"/>
            <a:ext cx="1042965" cy="104296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7073247" y="1884691"/>
            <a:ext cx="481391" cy="484918"/>
          </a:xfrm>
          <a:custGeom>
            <a:avLst/>
            <a:gdLst/>
            <a:ahLst/>
            <a:cxnLst/>
            <a:rect l="l" t="t" r="r" b="b"/>
            <a:pathLst>
              <a:path w="481391" h="484918">
                <a:moveTo>
                  <a:pt x="0" y="0"/>
                </a:moveTo>
                <a:lnTo>
                  <a:pt x="481391" y="0"/>
                </a:lnTo>
                <a:lnTo>
                  <a:pt x="481391" y="484917"/>
                </a:lnTo>
                <a:lnTo>
                  <a:pt x="0" y="4849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16"/>
          <p:cNvSpPr/>
          <p:nvPr/>
        </p:nvSpPr>
        <p:spPr>
          <a:xfrm>
            <a:off x="6974222" y="6837175"/>
            <a:ext cx="452954" cy="452954"/>
          </a:xfrm>
          <a:custGeom>
            <a:avLst/>
            <a:gdLst/>
            <a:ahLst/>
            <a:cxnLst/>
            <a:rect l="l" t="t" r="r" b="b"/>
            <a:pathLst>
              <a:path w="452954" h="452954">
                <a:moveTo>
                  <a:pt x="0" y="0"/>
                </a:moveTo>
                <a:lnTo>
                  <a:pt x="452954" y="0"/>
                </a:lnTo>
                <a:lnTo>
                  <a:pt x="452954" y="452954"/>
                </a:lnTo>
                <a:lnTo>
                  <a:pt x="0" y="4529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6974222" y="5726748"/>
            <a:ext cx="452954" cy="452954"/>
          </a:xfrm>
          <a:custGeom>
            <a:avLst/>
            <a:gdLst/>
            <a:ahLst/>
            <a:cxnLst/>
            <a:rect l="l" t="t" r="r" b="b"/>
            <a:pathLst>
              <a:path w="452954" h="452954">
                <a:moveTo>
                  <a:pt x="0" y="0"/>
                </a:moveTo>
                <a:lnTo>
                  <a:pt x="452954" y="0"/>
                </a:lnTo>
                <a:lnTo>
                  <a:pt x="452954" y="452954"/>
                </a:lnTo>
                <a:lnTo>
                  <a:pt x="0" y="4529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TextBox 18"/>
          <p:cNvSpPr txBox="1"/>
          <p:nvPr/>
        </p:nvSpPr>
        <p:spPr>
          <a:xfrm>
            <a:off x="6679217" y="2834119"/>
            <a:ext cx="8592580" cy="2435429"/>
          </a:xfrm>
          <a:prstGeom prst="rect">
            <a:avLst/>
          </a:prstGeom>
        </p:spPr>
        <p:txBody>
          <a:bodyPr lIns="0" tIns="0" rIns="0" bIns="0" rtlCol="0" anchor="t">
            <a:spAutoFit/>
          </a:bodyPr>
          <a:lstStyle/>
          <a:p>
            <a:pPr algn="l">
              <a:lnSpc>
                <a:spcPts val="19929"/>
              </a:lnSpc>
              <a:spcBef>
                <a:spcPct val="0"/>
              </a:spcBef>
            </a:pPr>
            <a:r>
              <a:rPr lang="en-US" sz="14235">
                <a:solidFill>
                  <a:srgbClr val="3428BA"/>
                </a:solidFill>
                <a:latin typeface="Anton"/>
                <a:ea typeface="Anton"/>
                <a:cs typeface="Anton"/>
                <a:sym typeface="Anton"/>
              </a:rPr>
              <a:t>THANK YOU!</a:t>
            </a:r>
          </a:p>
        </p:txBody>
      </p:sp>
      <p:sp>
        <p:nvSpPr>
          <p:cNvPr id="19" name="TextBox 19"/>
          <p:cNvSpPr txBox="1"/>
          <p:nvPr/>
        </p:nvSpPr>
        <p:spPr>
          <a:xfrm>
            <a:off x="7791276" y="1947755"/>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sp>
        <p:nvSpPr>
          <p:cNvPr id="20" name="Freeform 20"/>
          <p:cNvSpPr/>
          <p:nvPr/>
        </p:nvSpPr>
        <p:spPr>
          <a:xfrm>
            <a:off x="6974222" y="7947601"/>
            <a:ext cx="452954" cy="452954"/>
          </a:xfrm>
          <a:custGeom>
            <a:avLst/>
            <a:gdLst/>
            <a:ahLst/>
            <a:cxnLst/>
            <a:rect l="l" t="t" r="r" b="b"/>
            <a:pathLst>
              <a:path w="452954" h="452954">
                <a:moveTo>
                  <a:pt x="0" y="0"/>
                </a:moveTo>
                <a:lnTo>
                  <a:pt x="452954" y="0"/>
                </a:lnTo>
                <a:lnTo>
                  <a:pt x="452954" y="452954"/>
                </a:lnTo>
                <a:lnTo>
                  <a:pt x="0" y="45295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TextBox 21"/>
          <p:cNvSpPr txBox="1"/>
          <p:nvPr/>
        </p:nvSpPr>
        <p:spPr>
          <a:xfrm>
            <a:off x="7722182" y="5731508"/>
            <a:ext cx="3057524" cy="425116"/>
          </a:xfrm>
          <a:prstGeom prst="rect">
            <a:avLst/>
          </a:prstGeom>
        </p:spPr>
        <p:txBody>
          <a:bodyPr lIns="0" tIns="0" rIns="0" bIns="0" rtlCol="0" anchor="t">
            <a:spAutoFit/>
          </a:bodyPr>
          <a:lstStyle/>
          <a:p>
            <a:pPr algn="l">
              <a:lnSpc>
                <a:spcPts val="3343"/>
              </a:lnSpc>
              <a:spcBef>
                <a:spcPct val="0"/>
              </a:spcBef>
            </a:pPr>
            <a:r>
              <a:rPr lang="en-US" sz="2388">
                <a:solidFill>
                  <a:srgbClr val="FFFFFF"/>
                </a:solidFill>
                <a:latin typeface="Poppins"/>
                <a:ea typeface="Poppins"/>
                <a:cs typeface="Poppins"/>
                <a:sym typeface="Poppins"/>
              </a:rPr>
              <a:t>+123-456-7890</a:t>
            </a:r>
          </a:p>
        </p:txBody>
      </p:sp>
      <p:sp>
        <p:nvSpPr>
          <p:cNvPr id="22" name="TextBox 22"/>
          <p:cNvSpPr txBox="1"/>
          <p:nvPr/>
        </p:nvSpPr>
        <p:spPr>
          <a:xfrm>
            <a:off x="7791276" y="6802824"/>
            <a:ext cx="4283442" cy="425116"/>
          </a:xfrm>
          <a:prstGeom prst="rect">
            <a:avLst/>
          </a:prstGeom>
        </p:spPr>
        <p:txBody>
          <a:bodyPr lIns="0" tIns="0" rIns="0" bIns="0" rtlCol="0" anchor="t">
            <a:spAutoFit/>
          </a:bodyPr>
          <a:lstStyle/>
          <a:p>
            <a:pPr algn="l">
              <a:lnSpc>
                <a:spcPts val="3343"/>
              </a:lnSpc>
              <a:spcBef>
                <a:spcPct val="0"/>
              </a:spcBef>
            </a:pPr>
            <a:r>
              <a:rPr lang="en-US" sz="2388">
                <a:solidFill>
                  <a:srgbClr val="FFFFFF"/>
                </a:solidFill>
                <a:latin typeface="Poppins"/>
                <a:ea typeface="Poppins"/>
                <a:cs typeface="Poppins"/>
                <a:sym typeface="Poppins"/>
              </a:rPr>
              <a:t>www.reallygreatsite.com</a:t>
            </a:r>
          </a:p>
        </p:txBody>
      </p:sp>
      <p:sp>
        <p:nvSpPr>
          <p:cNvPr id="23" name="TextBox 23"/>
          <p:cNvSpPr txBox="1"/>
          <p:nvPr/>
        </p:nvSpPr>
        <p:spPr>
          <a:xfrm>
            <a:off x="7722182" y="7880926"/>
            <a:ext cx="4283442" cy="425116"/>
          </a:xfrm>
          <a:prstGeom prst="rect">
            <a:avLst/>
          </a:prstGeom>
        </p:spPr>
        <p:txBody>
          <a:bodyPr lIns="0" tIns="0" rIns="0" bIns="0" rtlCol="0" anchor="t">
            <a:spAutoFit/>
          </a:bodyPr>
          <a:lstStyle/>
          <a:p>
            <a:pPr algn="l">
              <a:lnSpc>
                <a:spcPts val="3343"/>
              </a:lnSpc>
              <a:spcBef>
                <a:spcPct val="0"/>
              </a:spcBef>
            </a:pPr>
            <a:r>
              <a:rPr lang="en-US" sz="2388">
                <a:solidFill>
                  <a:srgbClr val="FFFFFF"/>
                </a:solidFill>
                <a:latin typeface="Poppins"/>
                <a:ea typeface="Poppins"/>
                <a:cs typeface="Poppins"/>
                <a:sym typeface="Poppins"/>
              </a:rPr>
              <a:t>hello@reallygreatsite.com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834017" y="1913509"/>
            <a:ext cx="17871339" cy="17871339"/>
          </a:xfrm>
          <a:custGeom>
            <a:avLst/>
            <a:gdLst/>
            <a:ahLst/>
            <a:cxnLst/>
            <a:rect l="l" t="t" r="r" b="b"/>
            <a:pathLst>
              <a:path w="17871339" h="17871339">
                <a:moveTo>
                  <a:pt x="0" y="0"/>
                </a:moveTo>
                <a:lnTo>
                  <a:pt x="17871339" y="0"/>
                </a:lnTo>
                <a:lnTo>
                  <a:pt x="17871339" y="17871339"/>
                </a:lnTo>
                <a:lnTo>
                  <a:pt x="0" y="17871339"/>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84864" y="4847745"/>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7561158" y="870545"/>
            <a:ext cx="1042965" cy="104296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7955188" y="1149568"/>
            <a:ext cx="481391" cy="484918"/>
          </a:xfrm>
          <a:custGeom>
            <a:avLst/>
            <a:gdLst/>
            <a:ahLst/>
            <a:cxnLst/>
            <a:rect l="l" t="t" r="r" b="b"/>
            <a:pathLst>
              <a:path w="481391" h="484918">
                <a:moveTo>
                  <a:pt x="0" y="0"/>
                </a:moveTo>
                <a:lnTo>
                  <a:pt x="481391" y="0"/>
                </a:lnTo>
                <a:lnTo>
                  <a:pt x="481391" y="484918"/>
                </a:lnTo>
                <a:lnTo>
                  <a:pt x="0" y="4849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8" name="Picture 8"/>
          <p:cNvPicPr>
            <a:picLocks noChangeAspect="1"/>
          </p:cNvPicPr>
          <p:nvPr/>
        </p:nvPicPr>
        <p:blipFill>
          <a:blip r:embed="rId8"/>
          <a:srcRect/>
          <a:stretch>
            <a:fillRect/>
          </a:stretch>
        </p:blipFill>
        <p:spPr>
          <a:xfrm>
            <a:off x="1355315" y="4303831"/>
            <a:ext cx="1098588" cy="1381871"/>
          </a:xfrm>
          <a:prstGeom prst="rect">
            <a:avLst/>
          </a:prstGeom>
        </p:spPr>
      </p:pic>
      <p:sp>
        <p:nvSpPr>
          <p:cNvPr id="9" name="AutoShape 9"/>
          <p:cNvSpPr/>
          <p:nvPr/>
        </p:nvSpPr>
        <p:spPr>
          <a:xfrm flipV="1">
            <a:off x="7955188" y="3958094"/>
            <a:ext cx="2134301" cy="0"/>
          </a:xfrm>
          <a:prstGeom prst="line">
            <a:avLst/>
          </a:prstGeom>
          <a:ln w="142875" cap="flat">
            <a:gradFill>
              <a:gsLst>
                <a:gs pos="0">
                  <a:srgbClr val="3428BA">
                    <a:alpha val="100000"/>
                  </a:srgbClr>
                </a:gs>
                <a:gs pos="100000">
                  <a:srgbClr val="5FA2DB">
                    <a:alpha val="100000"/>
                  </a:srgbClr>
                </a:gs>
              </a:gsLst>
              <a:lin ang="0"/>
            </a:gradFill>
            <a:prstDash val="solid"/>
            <a:headEnd type="none" w="sm" len="sm"/>
            <a:tailEnd type="none" w="sm" len="sm"/>
          </a:ln>
        </p:spPr>
      </p:sp>
      <p:sp>
        <p:nvSpPr>
          <p:cNvPr id="10" name="TextBox 10"/>
          <p:cNvSpPr txBox="1"/>
          <p:nvPr/>
        </p:nvSpPr>
        <p:spPr>
          <a:xfrm>
            <a:off x="8673217" y="1212632"/>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sp>
        <p:nvSpPr>
          <p:cNvPr id="11" name="TextBox 11"/>
          <p:cNvSpPr txBox="1"/>
          <p:nvPr/>
        </p:nvSpPr>
        <p:spPr>
          <a:xfrm>
            <a:off x="527336" y="2292292"/>
            <a:ext cx="15337094" cy="3000821"/>
          </a:xfrm>
          <a:prstGeom prst="rect">
            <a:avLst/>
          </a:prstGeom>
        </p:spPr>
        <p:txBody>
          <a:bodyPr wrap="square" lIns="0" tIns="0" rIns="0" bIns="0" rtlCol="0" anchor="t">
            <a:spAutoFit/>
          </a:bodyPr>
          <a:lstStyle/>
          <a:p>
            <a:pPr algn="ctr">
              <a:lnSpc>
                <a:spcPts val="11747"/>
              </a:lnSpc>
              <a:spcBef>
                <a:spcPct val="0"/>
              </a:spcBef>
            </a:pPr>
            <a:r>
              <a:rPr lang="ru-RU" sz="8391" dirty="0">
                <a:solidFill>
                  <a:srgbClr val="3428BA"/>
                </a:solidFill>
                <a:latin typeface="Anton"/>
                <a:ea typeface="Anton"/>
                <a:cs typeface="Anton"/>
                <a:sym typeface="Anton"/>
              </a:rPr>
              <a:t>АНЫҚТАМА ЖӘНЕ ҚАМТУ АЯСЫ</a:t>
            </a:r>
            <a:endParaRPr lang="en-US" sz="8391" dirty="0">
              <a:solidFill>
                <a:srgbClr val="3428BA"/>
              </a:solidFill>
              <a:latin typeface="Anton"/>
              <a:ea typeface="Anton"/>
              <a:cs typeface="Anton"/>
              <a:sym typeface="Anton"/>
            </a:endParaRPr>
          </a:p>
        </p:txBody>
      </p:sp>
      <p:sp>
        <p:nvSpPr>
          <p:cNvPr id="12" name="TextBox 12"/>
          <p:cNvSpPr txBox="1"/>
          <p:nvPr/>
        </p:nvSpPr>
        <p:spPr>
          <a:xfrm>
            <a:off x="5205498" y="5293113"/>
            <a:ext cx="6935438" cy="3951403"/>
          </a:xfrm>
          <a:prstGeom prst="rect">
            <a:avLst/>
          </a:prstGeom>
        </p:spPr>
        <p:txBody>
          <a:bodyPr lIns="0" tIns="0" rIns="0" bIns="0" rtlCol="0" anchor="t">
            <a:spAutoFit/>
          </a:bodyPr>
          <a:lstStyle/>
          <a:p>
            <a:pPr algn="ctr">
              <a:lnSpc>
                <a:spcPts val="3065"/>
              </a:lnSpc>
              <a:spcBef>
                <a:spcPct val="0"/>
              </a:spcBef>
            </a:pPr>
            <a:r>
              <a:rPr lang="ru-RU" sz="2189" dirty="0" err="1">
                <a:solidFill>
                  <a:srgbClr val="000000"/>
                </a:solidFill>
                <a:latin typeface="Poppins"/>
                <a:ea typeface="Poppins"/>
                <a:cs typeface="Poppins"/>
                <a:sym typeface="Poppins"/>
              </a:rPr>
              <a:t>Компьютерлік</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ғылым</a:t>
            </a:r>
            <a:r>
              <a:rPr lang="ru-RU" sz="2189" dirty="0">
                <a:solidFill>
                  <a:srgbClr val="000000"/>
                </a:solidFill>
                <a:latin typeface="Poppins"/>
                <a:ea typeface="Poppins"/>
                <a:cs typeface="Poppins"/>
                <a:sym typeface="Poppins"/>
              </a:rPr>
              <a:t> – </a:t>
            </a:r>
            <a:r>
              <a:rPr lang="ru-RU" sz="2189" dirty="0" err="1">
                <a:solidFill>
                  <a:srgbClr val="000000"/>
                </a:solidFill>
                <a:latin typeface="Poppins"/>
                <a:ea typeface="Poppins"/>
                <a:cs typeface="Poppins"/>
                <a:sym typeface="Poppins"/>
              </a:rPr>
              <a:t>бұл</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алгоритмдерді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жүйелі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түрде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зерттеу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яғни</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есептеулерді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орындауға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арналған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қадамдық</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процедуралар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деректерді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тиімді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ұйымдастыру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сақтау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үшін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қолданылатын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деректер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құрылымдары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сондай-ақ</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есептеудің</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өзіне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тән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принциптері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Ол</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алгоритмдерді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жобалау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талдауды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бағдарламалық</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аппараттық</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жүйелерді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әзірлеу</a:t>
            </a:r>
            <a:r>
              <a:rPr lang="ru-RU" sz="2189" dirty="0">
                <a:solidFill>
                  <a:srgbClr val="000000"/>
                </a:solidFill>
                <a:latin typeface="Poppins"/>
                <a:ea typeface="Poppins"/>
                <a:cs typeface="Poppins"/>
                <a:sym typeface="Poppins"/>
              </a:rPr>
              <a:t> мен </a:t>
            </a:r>
            <a:r>
              <a:rPr lang="ru-RU" sz="2189" dirty="0" err="1">
                <a:solidFill>
                  <a:srgbClr val="000000"/>
                </a:solidFill>
                <a:latin typeface="Poppins"/>
                <a:ea typeface="Poppins"/>
                <a:cs typeface="Poppins"/>
                <a:sym typeface="Poppins"/>
              </a:rPr>
              <a:t>іске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асыруды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сондай-ақ</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ақпарат</a:t>
            </a:r>
            <a:r>
              <a:rPr lang="ru-RU" sz="2189" dirty="0">
                <a:solidFill>
                  <a:srgbClr val="000000"/>
                </a:solidFill>
                <a:latin typeface="Poppins"/>
                <a:ea typeface="Poppins"/>
                <a:cs typeface="Poppins"/>
                <a:sym typeface="Poppins"/>
              </a:rPr>
              <a:t> пен </a:t>
            </a:r>
            <a:r>
              <a:rPr lang="ru-RU" sz="2189" dirty="0" err="1">
                <a:solidFill>
                  <a:srgbClr val="000000"/>
                </a:solidFill>
                <a:latin typeface="Poppins"/>
                <a:ea typeface="Poppins"/>
                <a:cs typeface="Poppins"/>
                <a:sym typeface="Poppins"/>
              </a:rPr>
              <a:t>есептеудің</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теориялық</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негіздерін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зерттеуді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қамтиды</a:t>
            </a:r>
            <a:r>
              <a:rPr lang="ru-RU" sz="2189" dirty="0">
                <a:solidFill>
                  <a:srgbClr val="000000"/>
                </a:solidFill>
                <a:latin typeface="Poppins"/>
                <a:ea typeface="Poppins"/>
                <a:cs typeface="Poppins"/>
                <a:sym typeface="Poppins"/>
              </a:rPr>
              <a:t>.</a:t>
            </a:r>
            <a:endParaRPr lang="en-US" sz="2189" dirty="0">
              <a:solidFill>
                <a:srgbClr val="000000"/>
              </a:solidFill>
              <a:latin typeface="Poppins"/>
              <a:ea typeface="Poppins"/>
              <a:cs typeface="Poppins"/>
              <a:sym typeface="Poppins"/>
            </a:endParaRPr>
          </a:p>
        </p:txBody>
      </p:sp>
      <p:sp>
        <p:nvSpPr>
          <p:cNvPr id="13" name="Freeform 13"/>
          <p:cNvSpPr/>
          <p:nvPr/>
        </p:nvSpPr>
        <p:spPr>
          <a:xfrm>
            <a:off x="14673897" y="2244875"/>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4" name="Picture 14"/>
          <p:cNvPicPr>
            <a:picLocks noChangeAspect="1"/>
          </p:cNvPicPr>
          <p:nvPr/>
        </p:nvPicPr>
        <p:blipFill>
          <a:blip r:embed="rId8"/>
          <a:srcRect/>
          <a:stretch>
            <a:fillRect/>
          </a:stretch>
        </p:blipFill>
        <p:spPr>
          <a:xfrm>
            <a:off x="15685338" y="5391660"/>
            <a:ext cx="1203221" cy="1513485"/>
          </a:xfrm>
          <a:prstGeom prst="rect">
            <a:avLst/>
          </a:prstGeom>
        </p:spPr>
      </p:pic>
      <p:sp>
        <p:nvSpPr>
          <p:cNvPr id="15" name="Freeform 15"/>
          <p:cNvSpPr/>
          <p:nvPr/>
        </p:nvSpPr>
        <p:spPr>
          <a:xfrm>
            <a:off x="17039887" y="9038887"/>
            <a:ext cx="438826" cy="438826"/>
          </a:xfrm>
          <a:custGeom>
            <a:avLst/>
            <a:gdLst/>
            <a:ahLst/>
            <a:cxnLst/>
            <a:rect l="l" t="t" r="r" b="b"/>
            <a:pathLst>
              <a:path w="438826" h="438826">
                <a:moveTo>
                  <a:pt x="0" y="0"/>
                </a:moveTo>
                <a:lnTo>
                  <a:pt x="438826" y="0"/>
                </a:lnTo>
                <a:lnTo>
                  <a:pt x="438826" y="438826"/>
                </a:lnTo>
                <a:lnTo>
                  <a:pt x="0" y="43882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834017" y="1913509"/>
            <a:ext cx="17871339" cy="17871339"/>
          </a:xfrm>
          <a:custGeom>
            <a:avLst/>
            <a:gdLst/>
            <a:ahLst/>
            <a:cxnLst/>
            <a:rect l="l" t="t" r="r" b="b"/>
            <a:pathLst>
              <a:path w="17871339" h="17871339">
                <a:moveTo>
                  <a:pt x="0" y="0"/>
                </a:moveTo>
                <a:lnTo>
                  <a:pt x="17871339" y="0"/>
                </a:lnTo>
                <a:lnTo>
                  <a:pt x="17871339" y="17871339"/>
                </a:lnTo>
                <a:lnTo>
                  <a:pt x="0" y="17871339"/>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868364" y="5076825"/>
            <a:ext cx="10827637" cy="1962678"/>
            <a:chOff x="0" y="0"/>
            <a:chExt cx="2580798" cy="467810"/>
          </a:xfrm>
        </p:grpSpPr>
        <p:sp>
          <p:nvSpPr>
            <p:cNvPr id="4" name="Freeform 4"/>
            <p:cNvSpPr/>
            <p:nvPr/>
          </p:nvSpPr>
          <p:spPr>
            <a:xfrm>
              <a:off x="0" y="0"/>
              <a:ext cx="2580798" cy="467810"/>
            </a:xfrm>
            <a:custGeom>
              <a:avLst/>
              <a:gdLst/>
              <a:ahLst/>
              <a:cxnLst/>
              <a:rect l="l" t="t" r="r" b="b"/>
              <a:pathLst>
                <a:path w="2580798" h="467810">
                  <a:moveTo>
                    <a:pt x="0" y="0"/>
                  </a:moveTo>
                  <a:lnTo>
                    <a:pt x="2580798" y="0"/>
                  </a:lnTo>
                  <a:lnTo>
                    <a:pt x="2580798" y="467810"/>
                  </a:lnTo>
                  <a:lnTo>
                    <a:pt x="0" y="467810"/>
                  </a:lnTo>
                  <a:close/>
                </a:path>
              </a:pathLst>
            </a:custGeom>
            <a:gradFill rotWithShape="1">
              <a:gsLst>
                <a:gs pos="0">
                  <a:srgbClr val="3428BA">
                    <a:alpha val="100000"/>
                  </a:srgbClr>
                </a:gs>
                <a:gs pos="100000">
                  <a:srgbClr val="5FA2DB">
                    <a:alpha val="100000"/>
                  </a:srgbClr>
                </a:gs>
              </a:gsLst>
              <a:lin ang="0"/>
            </a:gradFill>
          </p:spPr>
        </p:sp>
        <p:sp>
          <p:nvSpPr>
            <p:cNvPr id="5" name="TextBox 5"/>
            <p:cNvSpPr txBox="1"/>
            <p:nvPr/>
          </p:nvSpPr>
          <p:spPr>
            <a:xfrm>
              <a:off x="0" y="-38100"/>
              <a:ext cx="2580798" cy="50591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074002" y="3681500"/>
            <a:ext cx="7468904" cy="1669688"/>
          </a:xfrm>
          <a:prstGeom prst="rect">
            <a:avLst/>
          </a:prstGeom>
        </p:spPr>
        <p:txBody>
          <a:bodyPr wrap="square" lIns="0" tIns="0" rIns="0" bIns="0" rtlCol="0" anchor="t">
            <a:spAutoFit/>
          </a:bodyPr>
          <a:lstStyle/>
          <a:p>
            <a:pPr>
              <a:lnSpc>
                <a:spcPts val="12880"/>
              </a:lnSpc>
            </a:pPr>
            <a:r>
              <a:rPr lang="ru-RU" sz="11500" b="1" dirty="0" smtClean="0">
                <a:sym typeface="Anton"/>
              </a:rPr>
              <a:t>НЕГІЗГІ</a:t>
            </a:r>
            <a:r>
              <a:rPr lang="en-US" sz="12752" b="1" dirty="0" smtClean="0">
                <a:latin typeface="Anton" panose="020B0604020202020204" charset="0"/>
                <a:ea typeface="Anton"/>
                <a:cs typeface="Anton"/>
                <a:sym typeface="Anton"/>
              </a:rPr>
              <a:t> </a:t>
            </a:r>
            <a:endParaRPr lang="en-US" sz="12752" b="1" dirty="0">
              <a:latin typeface="Anton" panose="020B0604020202020204" charset="0"/>
              <a:ea typeface="Anton"/>
              <a:cs typeface="Anton"/>
              <a:sym typeface="Anton"/>
            </a:endParaRPr>
          </a:p>
        </p:txBody>
      </p:sp>
      <p:sp>
        <p:nvSpPr>
          <p:cNvPr id="7" name="AutoShape 7"/>
          <p:cNvSpPr/>
          <p:nvPr/>
        </p:nvSpPr>
        <p:spPr>
          <a:xfrm flipV="1">
            <a:off x="3017931" y="7703019"/>
            <a:ext cx="2134301" cy="0"/>
          </a:xfrm>
          <a:prstGeom prst="line">
            <a:avLst/>
          </a:prstGeom>
          <a:ln w="142875" cap="flat">
            <a:gradFill>
              <a:gsLst>
                <a:gs pos="0">
                  <a:srgbClr val="795AC6">
                    <a:alpha val="4500"/>
                  </a:srgbClr>
                </a:gs>
                <a:gs pos="100000">
                  <a:srgbClr val="5540FF">
                    <a:alpha val="100000"/>
                  </a:srgbClr>
                </a:gs>
              </a:gsLst>
              <a:lin ang="0"/>
            </a:gradFill>
            <a:prstDash val="solid"/>
            <a:headEnd type="none" w="sm" len="sm"/>
            <a:tailEnd type="none" w="sm" len="sm"/>
          </a:ln>
        </p:spPr>
      </p:sp>
      <p:sp>
        <p:nvSpPr>
          <p:cNvPr id="8" name="TextBox 8"/>
          <p:cNvSpPr txBox="1"/>
          <p:nvPr/>
        </p:nvSpPr>
        <p:spPr>
          <a:xfrm>
            <a:off x="990600" y="5372100"/>
            <a:ext cx="8276013" cy="1590500"/>
          </a:xfrm>
          <a:prstGeom prst="rect">
            <a:avLst/>
          </a:prstGeom>
        </p:spPr>
        <p:txBody>
          <a:bodyPr wrap="square" lIns="0" tIns="0" rIns="0" bIns="0" rtlCol="0" anchor="t">
            <a:spAutoFit/>
          </a:bodyPr>
          <a:lstStyle/>
          <a:p>
            <a:pPr>
              <a:lnSpc>
                <a:spcPts val="12880"/>
              </a:lnSpc>
            </a:pPr>
            <a:r>
              <a:rPr lang="ru-RU" sz="10700" dirty="0" smtClean="0">
                <a:solidFill>
                  <a:srgbClr val="FFFFFF"/>
                </a:solidFill>
                <a:latin typeface="Anton"/>
                <a:ea typeface="Anton"/>
                <a:cs typeface="Anton"/>
                <a:sym typeface="Anton"/>
              </a:rPr>
              <a:t>ТҮСІНІКТЕР</a:t>
            </a:r>
            <a:endParaRPr lang="en-US" sz="10700" dirty="0">
              <a:solidFill>
                <a:srgbClr val="FFFFFF"/>
              </a:solidFill>
              <a:latin typeface="Anton"/>
              <a:ea typeface="Anton"/>
              <a:cs typeface="Anton"/>
              <a:sym typeface="Anton"/>
            </a:endParaRPr>
          </a:p>
        </p:txBody>
      </p:sp>
      <p:grpSp>
        <p:nvGrpSpPr>
          <p:cNvPr id="9" name="Group 9"/>
          <p:cNvGrpSpPr/>
          <p:nvPr/>
        </p:nvGrpSpPr>
        <p:grpSpPr>
          <a:xfrm>
            <a:off x="2741896" y="1592660"/>
            <a:ext cx="1042965" cy="104296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3135925" y="1871684"/>
            <a:ext cx="481391" cy="484918"/>
          </a:xfrm>
          <a:custGeom>
            <a:avLst/>
            <a:gdLst/>
            <a:ahLst/>
            <a:cxnLst/>
            <a:rect l="l" t="t" r="r" b="b"/>
            <a:pathLst>
              <a:path w="481391" h="484918">
                <a:moveTo>
                  <a:pt x="0" y="0"/>
                </a:moveTo>
                <a:lnTo>
                  <a:pt x="481392" y="0"/>
                </a:lnTo>
                <a:lnTo>
                  <a:pt x="481392" y="484917"/>
                </a:lnTo>
                <a:lnTo>
                  <a:pt x="0" y="4849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3853955" y="1934748"/>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grpSp>
        <p:nvGrpSpPr>
          <p:cNvPr id="14" name="Group 14"/>
          <p:cNvGrpSpPr/>
          <p:nvPr/>
        </p:nvGrpSpPr>
        <p:grpSpPr>
          <a:xfrm>
            <a:off x="15020109" y="2605709"/>
            <a:ext cx="5077990" cy="507799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9604230" y="1957710"/>
            <a:ext cx="7548863" cy="6336671"/>
          </a:xfrm>
          <a:prstGeom prst="rect">
            <a:avLst/>
          </a:prstGeom>
        </p:spPr>
        <p:txBody>
          <a:bodyPr lIns="0" tIns="0" rIns="0" bIns="0" rtlCol="0" anchor="t">
            <a:spAutoFit/>
          </a:bodyPr>
          <a:lstStyle/>
          <a:p>
            <a:pPr>
              <a:lnSpc>
                <a:spcPts val="3065"/>
              </a:lnSpc>
              <a:spcBef>
                <a:spcPct val="0"/>
              </a:spcBef>
            </a:pPr>
            <a:r>
              <a:rPr lang="ru-RU" sz="2189" dirty="0" smtClean="0">
                <a:solidFill>
                  <a:srgbClr val="000000"/>
                </a:solidFill>
                <a:latin typeface="Poppins"/>
                <a:ea typeface="Poppins"/>
                <a:cs typeface="Poppins"/>
                <a:sym typeface="Poppins"/>
              </a:rPr>
              <a:t>	</a:t>
            </a:r>
            <a:r>
              <a:rPr lang="ru-RU" sz="2189" dirty="0" err="1" smtClean="0">
                <a:solidFill>
                  <a:srgbClr val="000000"/>
                </a:solidFill>
                <a:latin typeface="Poppins"/>
                <a:ea typeface="Poppins"/>
                <a:cs typeface="Poppins"/>
                <a:sym typeface="Poppins"/>
              </a:rPr>
              <a:t>Компьютерлік</a:t>
            </a:r>
            <a:r>
              <a:rPr lang="ru-RU" sz="2189" dirty="0" smtClean="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ғылымдағы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негізгі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түсініктерге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алгоритмдер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жатады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олар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есептеуіш</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тапсырмалардың</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негізгі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құрылыс</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блоктары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болып</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табылады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Алгоритмдер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мәселелерді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тиімді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шешу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үшін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маңызды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іздеу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жүйелерінен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бастап</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криптографияға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дейінгі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түрлі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қолданбаларда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шешуші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рөл</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атқарады</a:t>
            </a:r>
            <a:r>
              <a:rPr lang="ru-RU" sz="2189" dirty="0" smtClean="0">
                <a:solidFill>
                  <a:srgbClr val="000000"/>
                </a:solidFill>
                <a:latin typeface="Poppins"/>
                <a:ea typeface="Poppins"/>
                <a:cs typeface="Poppins"/>
                <a:sym typeface="Poppins"/>
              </a:rPr>
              <a:t>.</a:t>
            </a:r>
          </a:p>
          <a:p>
            <a:pPr>
              <a:lnSpc>
                <a:spcPts val="3065"/>
              </a:lnSpc>
              <a:spcBef>
                <a:spcPct val="0"/>
              </a:spcBef>
            </a:pPr>
            <a:r>
              <a:rPr lang="ru-RU" sz="2189" dirty="0">
                <a:solidFill>
                  <a:srgbClr val="000000"/>
                </a:solidFill>
                <a:latin typeface="Poppins"/>
                <a:ea typeface="Poppins"/>
                <a:cs typeface="Poppins"/>
                <a:sym typeface="Poppins"/>
              </a:rPr>
              <a:t>	</a:t>
            </a:r>
            <a:r>
              <a:rPr lang="ru-RU" sz="2189" dirty="0" err="1" smtClean="0">
                <a:solidFill>
                  <a:srgbClr val="000000"/>
                </a:solidFill>
                <a:latin typeface="Poppins"/>
                <a:ea typeface="Poppins"/>
                <a:cs typeface="Poppins"/>
                <a:sym typeface="Poppins"/>
              </a:rPr>
              <a:t>Деректер</a:t>
            </a:r>
            <a:r>
              <a:rPr lang="ru-RU" sz="2189" dirty="0" smtClean="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құрылымдары</a:t>
            </a:r>
            <a:r>
              <a:rPr lang="ru-RU" sz="2189" dirty="0">
                <a:solidFill>
                  <a:srgbClr val="000000"/>
                </a:solidFill>
                <a:latin typeface="Poppins"/>
                <a:ea typeface="Poppins"/>
                <a:cs typeface="Poppins"/>
                <a:sym typeface="Poppins"/>
              </a:rPr>
              <a:t> – </a:t>
            </a:r>
            <a:r>
              <a:rPr lang="ru-RU" sz="2189" dirty="0" err="1">
                <a:solidFill>
                  <a:srgbClr val="000000"/>
                </a:solidFill>
                <a:latin typeface="Poppins"/>
                <a:ea typeface="Poppins"/>
                <a:cs typeface="Poppins"/>
                <a:sym typeface="Poppins"/>
              </a:rPr>
              <a:t>бұл</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деректерді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ұйымдастыру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сақтау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әдістері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оларды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қол</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жеткізу</a:t>
            </a:r>
            <a:r>
              <a:rPr lang="ru-RU" sz="2189" dirty="0">
                <a:solidFill>
                  <a:srgbClr val="000000"/>
                </a:solidFill>
                <a:latin typeface="Poppins"/>
                <a:ea typeface="Poppins"/>
                <a:cs typeface="Poppins"/>
                <a:sym typeface="Poppins"/>
              </a:rPr>
              <a:t> мен </a:t>
            </a:r>
            <a:r>
              <a:rPr lang="ru-RU" sz="2189" dirty="0" err="1">
                <a:solidFill>
                  <a:srgbClr val="000000"/>
                </a:solidFill>
                <a:latin typeface="Poppins"/>
                <a:ea typeface="Poppins"/>
                <a:cs typeface="Poppins"/>
                <a:sym typeface="Poppins"/>
              </a:rPr>
              <a:t>өзгертуге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ыңғайлы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етуге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көмектеседі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Олардың</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мысалдарына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массивтер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байланысқан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тізімдер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ағаштар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графтар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жатады</a:t>
            </a:r>
            <a:r>
              <a:rPr lang="ru-RU" sz="2189" dirty="0" smtClean="0">
                <a:solidFill>
                  <a:srgbClr val="000000"/>
                </a:solidFill>
                <a:latin typeface="Poppins"/>
                <a:ea typeface="Poppins"/>
                <a:cs typeface="Poppins"/>
                <a:sym typeface="Poppins"/>
              </a:rPr>
              <a:t>.</a:t>
            </a:r>
          </a:p>
          <a:p>
            <a:pPr>
              <a:lnSpc>
                <a:spcPts val="3065"/>
              </a:lnSpc>
              <a:spcBef>
                <a:spcPct val="0"/>
              </a:spcBef>
            </a:pPr>
            <a:r>
              <a:rPr lang="ru-RU" sz="2189" dirty="0">
                <a:solidFill>
                  <a:srgbClr val="000000"/>
                </a:solidFill>
                <a:latin typeface="Poppins"/>
                <a:ea typeface="Poppins"/>
                <a:cs typeface="Poppins"/>
                <a:sym typeface="Poppins"/>
              </a:rPr>
              <a:t>	</a:t>
            </a:r>
            <a:r>
              <a:rPr lang="ru-RU" sz="2189" dirty="0" err="1" smtClean="0">
                <a:solidFill>
                  <a:srgbClr val="000000"/>
                </a:solidFill>
                <a:latin typeface="Poppins"/>
                <a:ea typeface="Poppins"/>
                <a:cs typeface="Poppins"/>
                <a:sym typeface="Poppins"/>
              </a:rPr>
              <a:t>Жасанды</a:t>
            </a:r>
            <a:r>
              <a:rPr lang="ru-RU" sz="2189" dirty="0" smtClean="0">
                <a:solidFill>
                  <a:srgbClr val="000000"/>
                </a:solidFill>
                <a:latin typeface="Poppins"/>
                <a:ea typeface="Poppins"/>
                <a:cs typeface="Poppins"/>
                <a:sym typeface="Poppins"/>
              </a:rPr>
              <a:t> </a:t>
            </a:r>
            <a:r>
              <a:rPr lang="ru-RU" sz="2189" dirty="0">
                <a:solidFill>
                  <a:srgbClr val="000000"/>
                </a:solidFill>
                <a:latin typeface="Poppins"/>
                <a:ea typeface="Poppins"/>
                <a:cs typeface="Poppins"/>
                <a:sym typeface="Poppins"/>
              </a:rPr>
              <a:t>интеллект (</a:t>
            </a:r>
            <a:r>
              <a:rPr lang="en-US" sz="2189" dirty="0">
                <a:solidFill>
                  <a:srgbClr val="000000"/>
                </a:solidFill>
                <a:latin typeface="Poppins"/>
                <a:ea typeface="Poppins"/>
                <a:cs typeface="Poppins"/>
                <a:sym typeface="Poppins"/>
              </a:rPr>
              <a:t>AI) – </a:t>
            </a:r>
            <a:r>
              <a:rPr lang="ru-RU" sz="2189" dirty="0" err="1">
                <a:solidFill>
                  <a:srgbClr val="000000"/>
                </a:solidFill>
                <a:latin typeface="Poppins"/>
                <a:ea typeface="Poppins"/>
                <a:cs typeface="Poppins"/>
                <a:sym typeface="Poppins"/>
              </a:rPr>
              <a:t>бұл</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әдетте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адам</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интеллектісін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қажет</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ететін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тапсырмаларды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орындай</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алатын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жүйелерді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дамытуға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бағытталған</a:t>
            </a:r>
            <a:r>
              <a:rPr lang="ru-RU" sz="2189" dirty="0">
                <a:solidFill>
                  <a:srgbClr val="000000"/>
                </a:solidFill>
                <a:latin typeface="Poppins"/>
                <a:ea typeface="Poppins"/>
                <a:cs typeface="Poppins"/>
                <a:sym typeface="Poppins"/>
              </a:rPr>
              <a:t> сала. </a:t>
            </a:r>
            <a:r>
              <a:rPr lang="ru-RU" sz="2189" dirty="0" err="1">
                <a:solidFill>
                  <a:srgbClr val="000000"/>
                </a:solidFill>
                <a:latin typeface="Poppins"/>
                <a:ea typeface="Poppins"/>
                <a:cs typeface="Poppins"/>
                <a:sym typeface="Poppins"/>
              </a:rPr>
              <a:t>Бұған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үйрену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ойлау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мәселелерді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шешу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қабылдау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тілді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түсіну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кіреді</a:t>
            </a:r>
            <a:r>
              <a:rPr lang="ru-RU" sz="2189" dirty="0">
                <a:solidFill>
                  <a:srgbClr val="000000"/>
                </a:solidFill>
                <a:latin typeface="Poppins"/>
                <a:ea typeface="Poppins"/>
                <a:cs typeface="Poppins"/>
                <a:sym typeface="Poppins"/>
              </a:rPr>
              <a:t>.</a:t>
            </a:r>
            <a:endParaRPr lang="en-US" sz="2189" dirty="0">
              <a:solidFill>
                <a:srgbClr val="000000"/>
              </a:solidFill>
              <a:latin typeface="Poppins"/>
              <a:ea typeface="Poppins"/>
              <a:cs typeface="Poppins"/>
              <a:sym typeface="Poppins"/>
            </a:endParaRPr>
          </a:p>
        </p:txBody>
      </p:sp>
      <p:pic>
        <p:nvPicPr>
          <p:cNvPr id="18" name="Picture 18"/>
          <p:cNvPicPr>
            <a:picLocks noChangeAspect="1"/>
          </p:cNvPicPr>
          <p:nvPr/>
        </p:nvPicPr>
        <p:blipFill>
          <a:blip r:embed="rId6"/>
          <a:srcRect/>
          <a:stretch>
            <a:fillRect/>
          </a:stretch>
        </p:blipFill>
        <p:spPr>
          <a:xfrm flipH="1">
            <a:off x="14221701" y="392517"/>
            <a:ext cx="3958208" cy="1899940"/>
          </a:xfrm>
          <a:prstGeom prst="rect">
            <a:avLst/>
          </a:prstGeom>
        </p:spPr>
      </p:pic>
      <p:pic>
        <p:nvPicPr>
          <p:cNvPr id="19" name="Picture 19"/>
          <p:cNvPicPr>
            <a:picLocks noChangeAspect="1"/>
          </p:cNvPicPr>
          <p:nvPr/>
        </p:nvPicPr>
        <p:blipFill>
          <a:blip r:embed="rId6"/>
          <a:srcRect/>
          <a:stretch>
            <a:fillRect/>
          </a:stretch>
        </p:blipFill>
        <p:spPr>
          <a:xfrm flipH="1">
            <a:off x="15938961" y="8731663"/>
            <a:ext cx="3240285" cy="1555337"/>
          </a:xfrm>
          <a:prstGeom prst="rect">
            <a:avLst/>
          </a:prstGeom>
        </p:spPr>
      </p:pic>
      <p:sp>
        <p:nvSpPr>
          <p:cNvPr id="20" name="Freeform 20"/>
          <p:cNvSpPr/>
          <p:nvPr/>
        </p:nvSpPr>
        <p:spPr>
          <a:xfrm>
            <a:off x="2824553" y="9038887"/>
            <a:ext cx="438826" cy="438826"/>
          </a:xfrm>
          <a:custGeom>
            <a:avLst/>
            <a:gdLst/>
            <a:ahLst/>
            <a:cxnLst/>
            <a:rect l="l" t="t" r="r" b="b"/>
            <a:pathLst>
              <a:path w="438826" h="438826">
                <a:moveTo>
                  <a:pt x="0" y="0"/>
                </a:moveTo>
                <a:lnTo>
                  <a:pt x="438825" y="0"/>
                </a:lnTo>
                <a:lnTo>
                  <a:pt x="438825" y="438826"/>
                </a:lnTo>
                <a:lnTo>
                  <a:pt x="0" y="4388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607592" y="3661805"/>
            <a:ext cx="22247141" cy="1298716"/>
            <a:chOff x="0" y="0"/>
            <a:chExt cx="5302669" cy="309553"/>
          </a:xfrm>
        </p:grpSpPr>
        <p:sp>
          <p:nvSpPr>
            <p:cNvPr id="3" name="Freeform 3"/>
            <p:cNvSpPr/>
            <p:nvPr/>
          </p:nvSpPr>
          <p:spPr>
            <a:xfrm>
              <a:off x="0" y="0"/>
              <a:ext cx="5302669" cy="309553"/>
            </a:xfrm>
            <a:custGeom>
              <a:avLst/>
              <a:gdLst/>
              <a:ahLst/>
              <a:cxnLst/>
              <a:rect l="l" t="t" r="r" b="b"/>
              <a:pathLst>
                <a:path w="5302669" h="309553">
                  <a:moveTo>
                    <a:pt x="0" y="0"/>
                  </a:moveTo>
                  <a:lnTo>
                    <a:pt x="5302669" y="0"/>
                  </a:lnTo>
                  <a:lnTo>
                    <a:pt x="5302669" y="309553"/>
                  </a:lnTo>
                  <a:lnTo>
                    <a:pt x="0" y="309553"/>
                  </a:lnTo>
                  <a:close/>
                </a:path>
              </a:pathLst>
            </a:custGeom>
            <a:gradFill rotWithShape="1">
              <a:gsLst>
                <a:gs pos="0">
                  <a:srgbClr val="3428BA">
                    <a:alpha val="100000"/>
                  </a:srgbClr>
                </a:gs>
                <a:gs pos="100000">
                  <a:srgbClr val="5FA2DB">
                    <a:alpha val="100000"/>
                  </a:srgbClr>
                </a:gs>
              </a:gsLst>
              <a:lin ang="0"/>
            </a:gradFill>
          </p:spPr>
        </p:sp>
        <p:sp>
          <p:nvSpPr>
            <p:cNvPr id="4" name="TextBox 4"/>
            <p:cNvSpPr txBox="1"/>
            <p:nvPr/>
          </p:nvSpPr>
          <p:spPr>
            <a:xfrm>
              <a:off x="0" y="-38100"/>
              <a:ext cx="5302669" cy="34765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834017" y="1913509"/>
            <a:ext cx="17871339" cy="17871339"/>
          </a:xfrm>
          <a:custGeom>
            <a:avLst/>
            <a:gdLst/>
            <a:ahLst/>
            <a:cxnLst/>
            <a:rect l="l" t="t" r="r" b="b"/>
            <a:pathLst>
              <a:path w="17871339" h="17871339">
                <a:moveTo>
                  <a:pt x="0" y="0"/>
                </a:moveTo>
                <a:lnTo>
                  <a:pt x="17871339" y="0"/>
                </a:lnTo>
                <a:lnTo>
                  <a:pt x="17871339" y="17871339"/>
                </a:lnTo>
                <a:lnTo>
                  <a:pt x="0" y="17871339"/>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pic>
        <p:nvPicPr>
          <p:cNvPr id="6" name="Picture 6"/>
          <p:cNvPicPr>
            <a:picLocks noChangeAspect="1"/>
          </p:cNvPicPr>
          <p:nvPr/>
        </p:nvPicPr>
        <p:blipFill>
          <a:blip r:embed="rId4"/>
          <a:srcRect/>
          <a:stretch>
            <a:fillRect/>
          </a:stretch>
        </p:blipFill>
        <p:spPr>
          <a:xfrm>
            <a:off x="1213069" y="1938953"/>
            <a:ext cx="4712027" cy="6119516"/>
          </a:xfrm>
          <a:prstGeom prst="rect">
            <a:avLst/>
          </a:prstGeom>
        </p:spPr>
      </p:pic>
      <p:grpSp>
        <p:nvGrpSpPr>
          <p:cNvPr id="7" name="Group 7"/>
          <p:cNvGrpSpPr/>
          <p:nvPr/>
        </p:nvGrpSpPr>
        <p:grpSpPr>
          <a:xfrm>
            <a:off x="10113753" y="870545"/>
            <a:ext cx="1042965" cy="10429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0507783" y="1149568"/>
            <a:ext cx="481391" cy="484918"/>
          </a:xfrm>
          <a:custGeom>
            <a:avLst/>
            <a:gdLst/>
            <a:ahLst/>
            <a:cxnLst/>
            <a:rect l="l" t="t" r="r" b="b"/>
            <a:pathLst>
              <a:path w="481391" h="484918">
                <a:moveTo>
                  <a:pt x="0" y="0"/>
                </a:moveTo>
                <a:lnTo>
                  <a:pt x="481391" y="0"/>
                </a:lnTo>
                <a:lnTo>
                  <a:pt x="481391" y="484918"/>
                </a:lnTo>
                <a:lnTo>
                  <a:pt x="0" y="4849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17039887" y="9038887"/>
            <a:ext cx="438826" cy="438826"/>
          </a:xfrm>
          <a:custGeom>
            <a:avLst/>
            <a:gdLst/>
            <a:ahLst/>
            <a:cxnLst/>
            <a:rect l="l" t="t" r="r" b="b"/>
            <a:pathLst>
              <a:path w="438826" h="438826">
                <a:moveTo>
                  <a:pt x="0" y="0"/>
                </a:moveTo>
                <a:lnTo>
                  <a:pt x="438826" y="0"/>
                </a:lnTo>
                <a:lnTo>
                  <a:pt x="438826" y="438826"/>
                </a:lnTo>
                <a:lnTo>
                  <a:pt x="0" y="4388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11225812" y="1212632"/>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sp>
        <p:nvSpPr>
          <p:cNvPr id="13" name="TextBox 13"/>
          <p:cNvSpPr txBox="1"/>
          <p:nvPr/>
        </p:nvSpPr>
        <p:spPr>
          <a:xfrm>
            <a:off x="10211530" y="2392974"/>
            <a:ext cx="7619269" cy="1269578"/>
          </a:xfrm>
          <a:prstGeom prst="rect">
            <a:avLst/>
          </a:prstGeom>
        </p:spPr>
        <p:txBody>
          <a:bodyPr wrap="square" lIns="0" tIns="0" rIns="0" bIns="0" rtlCol="0" anchor="t">
            <a:spAutoFit/>
          </a:bodyPr>
          <a:lstStyle/>
          <a:p>
            <a:pPr>
              <a:lnSpc>
                <a:spcPts val="9894"/>
              </a:lnSpc>
            </a:pPr>
            <a:r>
              <a:rPr lang="ru-RU" sz="6600" b="1" dirty="0" smtClean="0">
                <a:solidFill>
                  <a:schemeClr val="tx2"/>
                </a:solidFill>
                <a:latin typeface="Anton"/>
                <a:ea typeface="Anton"/>
                <a:cs typeface="Anton"/>
                <a:sym typeface="Anton"/>
              </a:rPr>
              <a:t>БАҒДАРЛАМАЛАУ</a:t>
            </a:r>
            <a:r>
              <a:rPr lang="ru-RU" sz="6000" dirty="0" smtClean="0">
                <a:solidFill>
                  <a:schemeClr val="tx2"/>
                </a:solidFill>
                <a:latin typeface="Anton"/>
                <a:ea typeface="Anton"/>
                <a:cs typeface="Anton"/>
                <a:sym typeface="Anton"/>
              </a:rPr>
              <a:t> </a:t>
            </a:r>
            <a:r>
              <a:rPr lang="en-US" sz="6000" dirty="0" smtClean="0">
                <a:solidFill>
                  <a:schemeClr val="tx2"/>
                </a:solidFill>
                <a:latin typeface="Anton"/>
                <a:ea typeface="Anton"/>
                <a:cs typeface="Anton"/>
                <a:sym typeface="Anton"/>
              </a:rPr>
              <a:t> </a:t>
            </a:r>
            <a:endParaRPr lang="en-US" sz="6000" dirty="0">
              <a:solidFill>
                <a:schemeClr val="tx2"/>
              </a:solidFill>
              <a:latin typeface="Anton"/>
              <a:ea typeface="Anton"/>
              <a:cs typeface="Anton"/>
              <a:sym typeface="Anton"/>
            </a:endParaRPr>
          </a:p>
        </p:txBody>
      </p:sp>
      <p:sp>
        <p:nvSpPr>
          <p:cNvPr id="14" name="TextBox 14"/>
          <p:cNvSpPr txBox="1"/>
          <p:nvPr/>
        </p:nvSpPr>
        <p:spPr>
          <a:xfrm>
            <a:off x="10086934" y="3747530"/>
            <a:ext cx="6700964" cy="1213666"/>
          </a:xfrm>
          <a:prstGeom prst="rect">
            <a:avLst/>
          </a:prstGeom>
        </p:spPr>
        <p:txBody>
          <a:bodyPr lIns="0" tIns="0" rIns="0" bIns="0" rtlCol="0" anchor="t">
            <a:spAutoFit/>
          </a:bodyPr>
          <a:lstStyle/>
          <a:p>
            <a:pPr>
              <a:lnSpc>
                <a:spcPts val="9894"/>
              </a:lnSpc>
            </a:pPr>
            <a:r>
              <a:rPr lang="ru-RU" sz="8000" b="1" dirty="0" smtClean="0">
                <a:solidFill>
                  <a:srgbClr val="FFFFFF"/>
                </a:solidFill>
                <a:latin typeface="Anton"/>
                <a:ea typeface="Anton"/>
                <a:cs typeface="Anton"/>
                <a:sym typeface="Anton"/>
              </a:rPr>
              <a:t>ТІЛДЕРІ</a:t>
            </a:r>
            <a:endParaRPr lang="en-US" sz="8000" b="1" dirty="0">
              <a:solidFill>
                <a:srgbClr val="FFFFFF"/>
              </a:solidFill>
              <a:latin typeface="Anton"/>
              <a:ea typeface="Anton"/>
              <a:cs typeface="Anton"/>
              <a:sym typeface="Anton"/>
            </a:endParaRPr>
          </a:p>
        </p:txBody>
      </p:sp>
      <p:sp>
        <p:nvSpPr>
          <p:cNvPr id="15" name="TextBox 15"/>
          <p:cNvSpPr txBox="1"/>
          <p:nvPr/>
        </p:nvSpPr>
        <p:spPr>
          <a:xfrm>
            <a:off x="10086934" y="5128766"/>
            <a:ext cx="6793161" cy="4348947"/>
          </a:xfrm>
          <a:prstGeom prst="rect">
            <a:avLst/>
          </a:prstGeom>
        </p:spPr>
        <p:txBody>
          <a:bodyPr lIns="0" tIns="0" rIns="0" bIns="0" rtlCol="0" anchor="t">
            <a:spAutoFit/>
          </a:bodyPr>
          <a:lstStyle/>
          <a:p>
            <a:pPr>
              <a:lnSpc>
                <a:spcPts val="3065"/>
              </a:lnSpc>
              <a:spcBef>
                <a:spcPct val="0"/>
              </a:spcBef>
            </a:pPr>
            <a:r>
              <a:rPr lang="ru-RU" sz="2189" dirty="0" err="1">
                <a:solidFill>
                  <a:srgbClr val="000000"/>
                </a:solidFill>
                <a:latin typeface="Poppins"/>
                <a:ea typeface="Poppins"/>
                <a:cs typeface="Poppins"/>
                <a:sym typeface="Poppins"/>
              </a:rPr>
              <a:t>Бағдарламалау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тілдері</a:t>
            </a:r>
            <a:r>
              <a:rPr lang="ru-RU" sz="2189" dirty="0">
                <a:solidFill>
                  <a:srgbClr val="000000"/>
                </a:solidFill>
                <a:latin typeface="Poppins"/>
                <a:ea typeface="Poppins"/>
                <a:cs typeface="Poppins"/>
                <a:sym typeface="Poppins"/>
              </a:rPr>
              <a:t> – </a:t>
            </a:r>
            <a:r>
              <a:rPr lang="ru-RU" sz="2189" dirty="0" err="1">
                <a:solidFill>
                  <a:srgbClr val="000000"/>
                </a:solidFill>
                <a:latin typeface="Poppins"/>
                <a:ea typeface="Poppins"/>
                <a:cs typeface="Poppins"/>
                <a:sym typeface="Poppins"/>
              </a:rPr>
              <a:t>компьютерлік</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ғылымдағы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маңызды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құралдар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олар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әзірлеушілерге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компьютерлерге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арналған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нұсқаулар</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жазуға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мүмкіндік</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береді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Мысалдарға</a:t>
            </a:r>
            <a:r>
              <a:rPr lang="ru-RU" sz="2189" dirty="0">
                <a:solidFill>
                  <a:srgbClr val="000000"/>
                </a:solidFill>
                <a:latin typeface="Poppins"/>
                <a:ea typeface="Poppins"/>
                <a:cs typeface="Poppins"/>
                <a:sym typeface="Poppins"/>
              </a:rPr>
              <a:t> </a:t>
            </a:r>
            <a:r>
              <a:rPr lang="en-US" sz="2189" dirty="0">
                <a:solidFill>
                  <a:srgbClr val="000000"/>
                </a:solidFill>
                <a:latin typeface="Poppins"/>
                <a:ea typeface="Poppins"/>
                <a:cs typeface="Poppins"/>
                <a:sym typeface="Poppins"/>
              </a:rPr>
              <a:t>Python – </a:t>
            </a:r>
            <a:r>
              <a:rPr lang="ru-RU" sz="2189" dirty="0" err="1">
                <a:solidFill>
                  <a:srgbClr val="000000"/>
                </a:solidFill>
                <a:latin typeface="Poppins"/>
                <a:ea typeface="Poppins"/>
                <a:cs typeface="Poppins"/>
                <a:sym typeface="Poppins"/>
              </a:rPr>
              <a:t>қарапайымдылығы</a:t>
            </a:r>
            <a:r>
              <a:rPr lang="ru-RU" sz="2189" dirty="0">
                <a:solidFill>
                  <a:srgbClr val="000000"/>
                </a:solidFill>
                <a:latin typeface="Poppins"/>
                <a:ea typeface="Poppins"/>
                <a:cs typeface="Poppins"/>
                <a:sym typeface="Poppins"/>
              </a:rPr>
              <a:t> мен </a:t>
            </a:r>
            <a:r>
              <a:rPr lang="ru-RU" sz="2189" dirty="0" err="1">
                <a:solidFill>
                  <a:srgbClr val="000000"/>
                </a:solidFill>
                <a:latin typeface="Poppins"/>
                <a:ea typeface="Poppins"/>
                <a:cs typeface="Poppins"/>
                <a:sym typeface="Poppins"/>
              </a:rPr>
              <a:t>оқылымдылығы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үшін</a:t>
            </a:r>
            <a:r>
              <a:rPr lang="ru-RU" sz="2189" dirty="0">
                <a:solidFill>
                  <a:srgbClr val="000000"/>
                </a:solidFill>
                <a:latin typeface="Poppins"/>
                <a:ea typeface="Poppins"/>
                <a:cs typeface="Poppins"/>
                <a:sym typeface="Poppins"/>
              </a:rPr>
              <a:t>, </a:t>
            </a:r>
            <a:r>
              <a:rPr lang="en-US" sz="2189" dirty="0">
                <a:solidFill>
                  <a:srgbClr val="000000"/>
                </a:solidFill>
                <a:latin typeface="Poppins"/>
                <a:ea typeface="Poppins"/>
                <a:cs typeface="Poppins"/>
                <a:sym typeface="Poppins"/>
              </a:rPr>
              <a:t>Java – </a:t>
            </a:r>
            <a:r>
              <a:rPr lang="ru-RU" sz="2189" dirty="0" err="1">
                <a:solidFill>
                  <a:srgbClr val="000000"/>
                </a:solidFill>
                <a:latin typeface="Poppins"/>
                <a:ea typeface="Poppins"/>
                <a:cs typeface="Poppins"/>
                <a:sym typeface="Poppins"/>
              </a:rPr>
              <a:t>платформалық</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үйлесімділігі</a:t>
            </a:r>
            <a:r>
              <a:rPr lang="ru-RU" sz="2189" dirty="0">
                <a:solidFill>
                  <a:srgbClr val="000000"/>
                </a:solidFill>
                <a:latin typeface="Poppins"/>
                <a:ea typeface="Poppins"/>
                <a:cs typeface="Poppins"/>
                <a:sym typeface="Poppins"/>
              </a:rPr>
              <a:t> мен </a:t>
            </a:r>
            <a:r>
              <a:rPr lang="ru-RU" sz="2189" dirty="0" err="1">
                <a:solidFill>
                  <a:srgbClr val="000000"/>
                </a:solidFill>
                <a:latin typeface="Poppins"/>
                <a:ea typeface="Poppins"/>
                <a:cs typeface="Poppins"/>
                <a:sym typeface="Poppins"/>
              </a:rPr>
              <a:t>өнімділігі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үшін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en-US" sz="2189" dirty="0">
                <a:solidFill>
                  <a:srgbClr val="000000"/>
                </a:solidFill>
                <a:latin typeface="Poppins"/>
                <a:ea typeface="Poppins"/>
                <a:cs typeface="Poppins"/>
                <a:sym typeface="Poppins"/>
              </a:rPr>
              <a:t>C++ – </a:t>
            </a:r>
            <a:r>
              <a:rPr lang="ru-RU" sz="2189" dirty="0" err="1">
                <a:solidFill>
                  <a:srgbClr val="000000"/>
                </a:solidFill>
                <a:latin typeface="Poppins"/>
                <a:ea typeface="Poppins"/>
                <a:cs typeface="Poppins"/>
                <a:sym typeface="Poppins"/>
              </a:rPr>
              <a:t>төмен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деңгейдегі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басқару</a:t>
            </a:r>
            <a:r>
              <a:rPr lang="ru-RU" sz="2189" dirty="0">
                <a:solidFill>
                  <a:srgbClr val="000000"/>
                </a:solidFill>
                <a:latin typeface="Poppins"/>
                <a:ea typeface="Poppins"/>
                <a:cs typeface="Poppins"/>
                <a:sym typeface="Poppins"/>
              </a:rPr>
              <a:t> мен </a:t>
            </a:r>
            <a:r>
              <a:rPr lang="ru-RU" sz="2189" dirty="0" err="1">
                <a:solidFill>
                  <a:srgbClr val="000000"/>
                </a:solidFill>
                <a:latin typeface="Poppins"/>
                <a:ea typeface="Poppins"/>
                <a:cs typeface="Poppins"/>
                <a:sym typeface="Poppins"/>
              </a:rPr>
              <a:t>жоғары</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деңгейлі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абстракцияның</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үйлесімі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үшін</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кіреді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Дұрыс</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тілді</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таңдау</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қолданба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талаптарына</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өнімділік</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қажеттіліктеріне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және</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әзірлеушінің</a:t>
            </a:r>
            <a:r>
              <a:rPr lang="ru-RU" sz="2189" dirty="0">
                <a:solidFill>
                  <a:srgbClr val="000000"/>
                </a:solidFill>
                <a:latin typeface="Poppins"/>
                <a:ea typeface="Poppins"/>
                <a:cs typeface="Poppins"/>
                <a:sym typeface="Poppins"/>
              </a:rPr>
              <a:t> </a:t>
            </a:r>
            <a:r>
              <a:rPr lang="ru-RU" sz="2189" dirty="0" err="1">
                <a:solidFill>
                  <a:srgbClr val="000000"/>
                </a:solidFill>
                <a:latin typeface="Poppins"/>
                <a:ea typeface="Poppins"/>
                <a:cs typeface="Poppins"/>
                <a:sym typeface="Poppins"/>
              </a:rPr>
              <a:t>қалауларына</a:t>
            </a:r>
            <a:r>
              <a:rPr lang="ru-RU" sz="2189" dirty="0">
                <a:solidFill>
                  <a:srgbClr val="000000"/>
                </a:solidFill>
                <a:latin typeface="Poppins"/>
                <a:ea typeface="Poppins"/>
                <a:cs typeface="Poppins"/>
                <a:sym typeface="Poppins"/>
              </a:rPr>
              <a:t> </a:t>
            </a:r>
            <a:r>
              <a:rPr lang="ru-RU" sz="2189" dirty="0" err="1" smtClean="0">
                <a:solidFill>
                  <a:srgbClr val="000000"/>
                </a:solidFill>
                <a:latin typeface="Poppins"/>
                <a:ea typeface="Poppins"/>
                <a:cs typeface="Poppins"/>
                <a:sym typeface="Poppins"/>
              </a:rPr>
              <a:t>байланысты</a:t>
            </a:r>
            <a:r>
              <a:rPr lang="en-US" sz="2189" dirty="0" smtClean="0">
                <a:solidFill>
                  <a:srgbClr val="000000"/>
                </a:solidFill>
                <a:latin typeface="Poppins"/>
                <a:ea typeface="Poppins"/>
                <a:cs typeface="Poppins"/>
                <a:sym typeface="Poppins"/>
              </a:rPr>
              <a:t>.</a:t>
            </a:r>
            <a:endParaRPr lang="en-US" sz="2189" dirty="0">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898347" y="4293879"/>
            <a:ext cx="22247141" cy="3988752"/>
            <a:chOff x="0" y="0"/>
            <a:chExt cx="5302669" cy="950730"/>
          </a:xfrm>
        </p:grpSpPr>
        <p:sp>
          <p:nvSpPr>
            <p:cNvPr id="3" name="Freeform 3"/>
            <p:cNvSpPr/>
            <p:nvPr/>
          </p:nvSpPr>
          <p:spPr>
            <a:xfrm>
              <a:off x="0" y="0"/>
              <a:ext cx="5302669" cy="950730"/>
            </a:xfrm>
            <a:custGeom>
              <a:avLst/>
              <a:gdLst/>
              <a:ahLst/>
              <a:cxnLst/>
              <a:rect l="l" t="t" r="r" b="b"/>
              <a:pathLst>
                <a:path w="5302669" h="950730">
                  <a:moveTo>
                    <a:pt x="0" y="0"/>
                  </a:moveTo>
                  <a:lnTo>
                    <a:pt x="5302669" y="0"/>
                  </a:lnTo>
                  <a:lnTo>
                    <a:pt x="5302669" y="950730"/>
                  </a:lnTo>
                  <a:lnTo>
                    <a:pt x="0" y="950730"/>
                  </a:lnTo>
                  <a:close/>
                </a:path>
              </a:pathLst>
            </a:custGeom>
            <a:gradFill rotWithShape="1">
              <a:gsLst>
                <a:gs pos="0">
                  <a:srgbClr val="3428BA">
                    <a:alpha val="100000"/>
                  </a:srgbClr>
                </a:gs>
                <a:gs pos="100000">
                  <a:srgbClr val="5FA2DB">
                    <a:alpha val="100000"/>
                  </a:srgbClr>
                </a:gs>
              </a:gsLst>
              <a:lin ang="0"/>
            </a:gradFill>
          </p:spPr>
        </p:sp>
        <p:sp>
          <p:nvSpPr>
            <p:cNvPr id="4" name="TextBox 4"/>
            <p:cNvSpPr txBox="1"/>
            <p:nvPr/>
          </p:nvSpPr>
          <p:spPr>
            <a:xfrm>
              <a:off x="0" y="-38100"/>
              <a:ext cx="5302669" cy="98883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834017" y="1913509"/>
            <a:ext cx="17871339" cy="17871339"/>
          </a:xfrm>
          <a:custGeom>
            <a:avLst/>
            <a:gdLst/>
            <a:ahLst/>
            <a:cxnLst/>
            <a:rect l="l" t="t" r="r" b="b"/>
            <a:pathLst>
              <a:path w="17871339" h="17871339">
                <a:moveTo>
                  <a:pt x="0" y="0"/>
                </a:moveTo>
                <a:lnTo>
                  <a:pt x="17871339" y="0"/>
                </a:lnTo>
                <a:lnTo>
                  <a:pt x="17871339" y="17871339"/>
                </a:lnTo>
                <a:lnTo>
                  <a:pt x="0" y="17871339"/>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6" name="AutoShape 6"/>
          <p:cNvSpPr/>
          <p:nvPr/>
        </p:nvSpPr>
        <p:spPr>
          <a:xfrm flipV="1">
            <a:off x="7955188" y="3958094"/>
            <a:ext cx="2134301" cy="0"/>
          </a:xfrm>
          <a:prstGeom prst="line">
            <a:avLst/>
          </a:prstGeom>
          <a:ln w="142875" cap="flat">
            <a:gradFill>
              <a:gsLst>
                <a:gs pos="0">
                  <a:srgbClr val="3428BA">
                    <a:alpha val="100000"/>
                  </a:srgbClr>
                </a:gs>
                <a:gs pos="100000">
                  <a:srgbClr val="5FA2DB">
                    <a:alpha val="100000"/>
                  </a:srgbClr>
                </a:gs>
              </a:gsLst>
              <a:lin ang="0"/>
            </a:gradFill>
            <a:prstDash val="solid"/>
            <a:headEnd type="none" w="sm" len="sm"/>
            <a:tailEnd type="none" w="sm" len="sm"/>
          </a:ln>
        </p:spPr>
      </p:sp>
      <p:grpSp>
        <p:nvGrpSpPr>
          <p:cNvPr id="7" name="Group 7"/>
          <p:cNvGrpSpPr/>
          <p:nvPr/>
        </p:nvGrpSpPr>
        <p:grpSpPr>
          <a:xfrm>
            <a:off x="7508541" y="411240"/>
            <a:ext cx="1042965" cy="10429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7803420" y="700514"/>
            <a:ext cx="481391" cy="484918"/>
          </a:xfrm>
          <a:custGeom>
            <a:avLst/>
            <a:gdLst/>
            <a:ahLst/>
            <a:cxnLst/>
            <a:rect l="l" t="t" r="r" b="b"/>
            <a:pathLst>
              <a:path w="481391" h="484918">
                <a:moveTo>
                  <a:pt x="0" y="0"/>
                </a:moveTo>
                <a:lnTo>
                  <a:pt x="481391" y="0"/>
                </a:lnTo>
                <a:lnTo>
                  <a:pt x="481391" y="484918"/>
                </a:lnTo>
                <a:lnTo>
                  <a:pt x="0" y="4849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17039887" y="9038887"/>
            <a:ext cx="438826" cy="438826"/>
          </a:xfrm>
          <a:custGeom>
            <a:avLst/>
            <a:gdLst/>
            <a:ahLst/>
            <a:cxnLst/>
            <a:rect l="l" t="t" r="r" b="b"/>
            <a:pathLst>
              <a:path w="438826" h="438826">
                <a:moveTo>
                  <a:pt x="0" y="0"/>
                </a:moveTo>
                <a:lnTo>
                  <a:pt x="438826" y="0"/>
                </a:lnTo>
                <a:lnTo>
                  <a:pt x="438826" y="438826"/>
                </a:lnTo>
                <a:lnTo>
                  <a:pt x="0" y="4388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14329344" y="660436"/>
            <a:ext cx="3518635" cy="3518635"/>
          </a:xfrm>
          <a:custGeom>
            <a:avLst/>
            <a:gdLst/>
            <a:ahLst/>
            <a:cxnLst/>
            <a:rect l="l" t="t" r="r" b="b"/>
            <a:pathLst>
              <a:path w="3518635" h="3518635">
                <a:moveTo>
                  <a:pt x="0" y="0"/>
                </a:moveTo>
                <a:lnTo>
                  <a:pt x="3518635" y="0"/>
                </a:lnTo>
                <a:lnTo>
                  <a:pt x="3518635" y="3518635"/>
                </a:lnTo>
                <a:lnTo>
                  <a:pt x="0" y="35186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TextBox 13"/>
          <p:cNvSpPr txBox="1"/>
          <p:nvPr/>
        </p:nvSpPr>
        <p:spPr>
          <a:xfrm>
            <a:off x="3348731" y="4293879"/>
            <a:ext cx="11528896" cy="3951403"/>
          </a:xfrm>
          <a:prstGeom prst="rect">
            <a:avLst/>
          </a:prstGeom>
        </p:spPr>
        <p:txBody>
          <a:bodyPr lIns="0" tIns="0" rIns="0" bIns="0" rtlCol="0" anchor="t">
            <a:spAutoFit/>
          </a:bodyPr>
          <a:lstStyle/>
          <a:p>
            <a:pPr algn="ctr">
              <a:lnSpc>
                <a:spcPts val="3065"/>
              </a:lnSpc>
              <a:spcBef>
                <a:spcPct val="0"/>
              </a:spcBef>
            </a:pPr>
            <a:r>
              <a:rPr lang="ru-RU" sz="2189" dirty="0" err="1">
                <a:solidFill>
                  <a:srgbClr val="FFFFFF"/>
                </a:solidFill>
                <a:latin typeface="Poppins"/>
                <a:ea typeface="Poppins"/>
                <a:cs typeface="Poppins"/>
                <a:sym typeface="Poppins"/>
              </a:rPr>
              <a:t>Бағдарламалық</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қамтамасыз</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ету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инженериясы</a:t>
            </a:r>
            <a:r>
              <a:rPr lang="ru-RU" sz="2189" dirty="0">
                <a:solidFill>
                  <a:srgbClr val="FFFFFF"/>
                </a:solidFill>
                <a:latin typeface="Poppins"/>
                <a:ea typeface="Poppins"/>
                <a:cs typeface="Poppins"/>
                <a:sym typeface="Poppins"/>
              </a:rPr>
              <a:t> – </a:t>
            </a:r>
            <a:r>
              <a:rPr lang="ru-RU" sz="2189" dirty="0" err="1">
                <a:solidFill>
                  <a:srgbClr val="FFFFFF"/>
                </a:solidFill>
                <a:latin typeface="Poppins"/>
                <a:ea typeface="Poppins"/>
                <a:cs typeface="Poppins"/>
                <a:sym typeface="Poppins"/>
              </a:rPr>
              <a:t>бұл</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бағдарламалық</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жүйелерді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жобалау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әзірлеу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тестілеу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және</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қолдау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барысында</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инженерлік</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принциптерді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қолдану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Ол</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бағдарламалық</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жасақтаманы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әзірлеуде</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жүйелі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тәсілдерді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қолдануға</a:t>
            </a:r>
            <a:r>
              <a:rPr lang="ru-RU" sz="2189" dirty="0">
                <a:solidFill>
                  <a:srgbClr val="FFFFFF"/>
                </a:solidFill>
                <a:latin typeface="Poppins"/>
                <a:ea typeface="Poppins"/>
                <a:cs typeface="Poppins"/>
                <a:sym typeface="Poppins"/>
              </a:rPr>
              <a:t> баса </a:t>
            </a:r>
            <a:r>
              <a:rPr lang="ru-RU" sz="2189" dirty="0" err="1">
                <a:solidFill>
                  <a:srgbClr val="FFFFFF"/>
                </a:solidFill>
                <a:latin typeface="Poppins"/>
                <a:ea typeface="Poppins"/>
                <a:cs typeface="Poppins"/>
                <a:sym typeface="Poppins"/>
              </a:rPr>
              <a:t>назар</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аударады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осылайша</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жобалардың</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уақытында</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және</a:t>
            </a:r>
            <a:r>
              <a:rPr lang="ru-RU" sz="2189" dirty="0">
                <a:solidFill>
                  <a:srgbClr val="FFFFFF"/>
                </a:solidFill>
                <a:latin typeface="Poppins"/>
                <a:ea typeface="Poppins"/>
                <a:cs typeface="Poppins"/>
                <a:sym typeface="Poppins"/>
              </a:rPr>
              <a:t> бюджет </a:t>
            </a:r>
            <a:r>
              <a:rPr lang="ru-RU" sz="2189" dirty="0" err="1">
                <a:solidFill>
                  <a:srgbClr val="FFFFFF"/>
                </a:solidFill>
                <a:latin typeface="Poppins"/>
                <a:ea typeface="Poppins"/>
                <a:cs typeface="Poppins"/>
                <a:sym typeface="Poppins"/>
              </a:rPr>
              <a:t>аясында</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аяқталуын</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сондай-ақ</a:t>
            </a:r>
            <a:r>
              <a:rPr lang="ru-RU" sz="2189" dirty="0">
                <a:solidFill>
                  <a:srgbClr val="FFFFFF"/>
                </a:solidFill>
                <a:latin typeface="Poppins"/>
                <a:ea typeface="Poppins"/>
                <a:cs typeface="Poppins"/>
                <a:sym typeface="Poppins"/>
              </a:rPr>
              <a:t> сапа мен </a:t>
            </a:r>
            <a:r>
              <a:rPr lang="ru-RU" sz="2189" dirty="0" err="1">
                <a:solidFill>
                  <a:srgbClr val="FFFFFF"/>
                </a:solidFill>
                <a:latin typeface="Poppins"/>
                <a:ea typeface="Poppins"/>
                <a:cs typeface="Poppins"/>
                <a:sym typeface="Poppins"/>
              </a:rPr>
              <a:t>өнімділік</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стандарттарына</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сәйкес</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келуін</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қамтамасыз</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етеді.Бағдарламалық</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қамтамасыз</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ету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инженериясының</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негізгі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тәжірибелеріне</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талаптарды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талдау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бағдарламалық</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жасақтаманы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жобалау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кодтау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тестілеу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және</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орналастыру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жатады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Тиімді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ынтымақтастық</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жобаны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басқару</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және</a:t>
            </a:r>
            <a:r>
              <a:rPr lang="ru-RU" sz="2189" dirty="0">
                <a:solidFill>
                  <a:srgbClr val="FFFFFF"/>
                </a:solidFill>
                <a:latin typeface="Poppins"/>
                <a:ea typeface="Poppins"/>
                <a:cs typeface="Poppins"/>
                <a:sym typeface="Poppins"/>
              </a:rPr>
              <a:t> коммуникация – </a:t>
            </a:r>
            <a:r>
              <a:rPr lang="ru-RU" sz="2189" dirty="0" err="1">
                <a:solidFill>
                  <a:srgbClr val="FFFFFF"/>
                </a:solidFill>
                <a:latin typeface="Poppins"/>
                <a:ea typeface="Poppins"/>
                <a:cs typeface="Poppins"/>
                <a:sym typeface="Poppins"/>
              </a:rPr>
              <a:t>шағын</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қосымшалардан</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бастап</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ірі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корпоративтік</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жүйелерге</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дейінгі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бағдарламалық</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жобалардың</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сәтті</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орындалуы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үшін</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маңызды</a:t>
            </a:r>
            <a:r>
              <a:rPr lang="ru-RU" sz="2189" dirty="0">
                <a:solidFill>
                  <a:srgbClr val="FFFFFF"/>
                </a:solidFill>
                <a:latin typeface="Poppins"/>
                <a:ea typeface="Poppins"/>
                <a:cs typeface="Poppins"/>
                <a:sym typeface="Poppins"/>
              </a:rPr>
              <a:t> </a:t>
            </a:r>
            <a:r>
              <a:rPr lang="ru-RU" sz="2189" dirty="0" err="1">
                <a:solidFill>
                  <a:srgbClr val="FFFFFF"/>
                </a:solidFill>
                <a:latin typeface="Poppins"/>
                <a:ea typeface="Poppins"/>
                <a:cs typeface="Poppins"/>
                <a:sym typeface="Poppins"/>
              </a:rPr>
              <a:t>факторлар</a:t>
            </a:r>
            <a:r>
              <a:rPr lang="ru-RU" sz="2189" dirty="0">
                <a:solidFill>
                  <a:srgbClr val="FFFFFF"/>
                </a:solidFill>
                <a:latin typeface="Poppins"/>
                <a:ea typeface="Poppins"/>
                <a:cs typeface="Poppins"/>
                <a:sym typeface="Poppins"/>
              </a:rPr>
              <a:t>.</a:t>
            </a:r>
            <a:endParaRPr lang="en-US" sz="2189" dirty="0">
              <a:solidFill>
                <a:srgbClr val="FFFFFF"/>
              </a:solidFill>
              <a:latin typeface="Poppins"/>
              <a:ea typeface="Poppins"/>
              <a:cs typeface="Poppins"/>
              <a:sym typeface="Poppins"/>
            </a:endParaRPr>
          </a:p>
        </p:txBody>
      </p:sp>
      <p:sp>
        <p:nvSpPr>
          <p:cNvPr id="14" name="Freeform 14"/>
          <p:cNvSpPr/>
          <p:nvPr/>
        </p:nvSpPr>
        <p:spPr>
          <a:xfrm>
            <a:off x="-2487975" y="6523313"/>
            <a:ext cx="5794139" cy="5794139"/>
          </a:xfrm>
          <a:custGeom>
            <a:avLst/>
            <a:gdLst/>
            <a:ahLst/>
            <a:cxnLst/>
            <a:rect l="l" t="t" r="r" b="b"/>
            <a:pathLst>
              <a:path w="5794139" h="5794139">
                <a:moveTo>
                  <a:pt x="0" y="0"/>
                </a:moveTo>
                <a:lnTo>
                  <a:pt x="5794139" y="0"/>
                </a:lnTo>
                <a:lnTo>
                  <a:pt x="5794139" y="5794139"/>
                </a:lnTo>
                <a:lnTo>
                  <a:pt x="0" y="579413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2225384" y="1075807"/>
            <a:ext cx="12652243" cy="3000821"/>
          </a:xfrm>
          <a:prstGeom prst="rect">
            <a:avLst/>
          </a:prstGeom>
        </p:spPr>
        <p:txBody>
          <a:bodyPr wrap="square" lIns="0" tIns="0" rIns="0" bIns="0" rtlCol="0" anchor="t">
            <a:spAutoFit/>
          </a:bodyPr>
          <a:lstStyle/>
          <a:p>
            <a:pPr algn="ctr">
              <a:lnSpc>
                <a:spcPts val="11747"/>
              </a:lnSpc>
              <a:spcBef>
                <a:spcPct val="0"/>
              </a:spcBef>
            </a:pPr>
            <a:r>
              <a:rPr lang="ru-RU" sz="6000" b="1" dirty="0">
                <a:solidFill>
                  <a:srgbClr val="3428BA"/>
                </a:solidFill>
                <a:latin typeface="Anton"/>
                <a:ea typeface="Anton"/>
                <a:cs typeface="Anton"/>
                <a:sym typeface="Anton"/>
              </a:rPr>
              <a:t>БАҒДАРЛАМАЛЫҚ ҚАМТАМАСЫЗ ЕТУ ИНЖЕНЕРИЯСЫ</a:t>
            </a:r>
            <a:endParaRPr lang="en-US" sz="6000" b="1" dirty="0">
              <a:solidFill>
                <a:srgbClr val="3428BA"/>
              </a:solidFill>
              <a:latin typeface="Anton"/>
              <a:ea typeface="Anton"/>
              <a:cs typeface="Anton"/>
              <a:sym typeface="Anton"/>
            </a:endParaRPr>
          </a:p>
        </p:txBody>
      </p:sp>
      <p:sp>
        <p:nvSpPr>
          <p:cNvPr id="16" name="TextBox 16"/>
          <p:cNvSpPr txBox="1"/>
          <p:nvPr/>
        </p:nvSpPr>
        <p:spPr>
          <a:xfrm>
            <a:off x="8649284" y="730011"/>
            <a:ext cx="1908999" cy="357709"/>
          </a:xfrm>
          <a:prstGeom prst="rect">
            <a:avLst/>
          </a:prstGeom>
        </p:spPr>
        <p:txBody>
          <a:bodyPr lIns="0" tIns="0" rIns="0" bIns="0" rtlCol="0" anchor="t">
            <a:spAutoFit/>
          </a:bodyPr>
          <a:lstStyle/>
          <a:p>
            <a:pPr algn="l">
              <a:lnSpc>
                <a:spcPts val="2858"/>
              </a:lnSpc>
              <a:spcBef>
                <a:spcPct val="0"/>
              </a:spcBef>
            </a:pPr>
            <a:r>
              <a:rPr lang="en-US" sz="2041" b="1" dirty="0" err="1">
                <a:solidFill>
                  <a:srgbClr val="3428BA"/>
                </a:solidFill>
                <a:latin typeface="Canva Sans Bold"/>
                <a:ea typeface="Canva Sans Bold"/>
                <a:cs typeface="Canva Sans Bold"/>
                <a:sym typeface="Canva Sans Bold"/>
              </a:rPr>
              <a:t>Liceria</a:t>
            </a:r>
            <a:r>
              <a:rPr lang="en-US" sz="2041" b="1" dirty="0">
                <a:solidFill>
                  <a:srgbClr val="3428BA"/>
                </a:solidFill>
                <a:latin typeface="Canva Sans Bold"/>
                <a:ea typeface="Canva Sans Bold"/>
                <a:cs typeface="Canva Sans Bold"/>
                <a:sym typeface="Canva Sans Bold"/>
              </a:rPr>
              <a:t> Tech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834017" y="322630"/>
            <a:ext cx="17871339" cy="17871339"/>
          </a:xfrm>
          <a:custGeom>
            <a:avLst/>
            <a:gdLst/>
            <a:ahLst/>
            <a:cxnLst/>
            <a:rect l="l" t="t" r="r" b="b"/>
            <a:pathLst>
              <a:path w="17871339" h="17871339">
                <a:moveTo>
                  <a:pt x="0" y="0"/>
                </a:moveTo>
                <a:lnTo>
                  <a:pt x="17871339" y="0"/>
                </a:lnTo>
                <a:lnTo>
                  <a:pt x="17871339" y="17871340"/>
                </a:lnTo>
                <a:lnTo>
                  <a:pt x="0" y="17871340"/>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868364" y="3485946"/>
            <a:ext cx="10827637" cy="1855220"/>
            <a:chOff x="0" y="0"/>
            <a:chExt cx="2580798" cy="442197"/>
          </a:xfrm>
        </p:grpSpPr>
        <p:sp>
          <p:nvSpPr>
            <p:cNvPr id="4" name="Freeform 4"/>
            <p:cNvSpPr/>
            <p:nvPr/>
          </p:nvSpPr>
          <p:spPr>
            <a:xfrm>
              <a:off x="0" y="0"/>
              <a:ext cx="2580798" cy="442197"/>
            </a:xfrm>
            <a:custGeom>
              <a:avLst/>
              <a:gdLst/>
              <a:ahLst/>
              <a:cxnLst/>
              <a:rect l="l" t="t" r="r" b="b"/>
              <a:pathLst>
                <a:path w="2580798" h="442197">
                  <a:moveTo>
                    <a:pt x="0" y="0"/>
                  </a:moveTo>
                  <a:lnTo>
                    <a:pt x="2580798" y="0"/>
                  </a:lnTo>
                  <a:lnTo>
                    <a:pt x="2580798" y="442197"/>
                  </a:lnTo>
                  <a:lnTo>
                    <a:pt x="0" y="442197"/>
                  </a:lnTo>
                  <a:close/>
                </a:path>
              </a:pathLst>
            </a:custGeom>
            <a:gradFill rotWithShape="1">
              <a:gsLst>
                <a:gs pos="0">
                  <a:srgbClr val="3428BA">
                    <a:alpha val="100000"/>
                  </a:srgbClr>
                </a:gs>
                <a:gs pos="100000">
                  <a:srgbClr val="5FA2DB">
                    <a:alpha val="100000"/>
                  </a:srgbClr>
                </a:gs>
              </a:gsLst>
              <a:lin ang="0"/>
            </a:gradFill>
          </p:spPr>
        </p:sp>
        <p:sp>
          <p:nvSpPr>
            <p:cNvPr id="5" name="TextBox 5"/>
            <p:cNvSpPr txBox="1"/>
            <p:nvPr/>
          </p:nvSpPr>
          <p:spPr>
            <a:xfrm>
              <a:off x="0" y="-38100"/>
              <a:ext cx="2580798" cy="480297"/>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1674746" y="1363618"/>
            <a:ext cx="2134301" cy="0"/>
          </a:xfrm>
          <a:prstGeom prst="line">
            <a:avLst/>
          </a:prstGeom>
          <a:ln w="142875" cap="flat">
            <a:gradFill>
              <a:gsLst>
                <a:gs pos="0">
                  <a:srgbClr val="795AC6">
                    <a:alpha val="4500"/>
                  </a:srgbClr>
                </a:gs>
                <a:gs pos="100000">
                  <a:srgbClr val="5540FF">
                    <a:alpha val="100000"/>
                  </a:srgbClr>
                </a:gs>
              </a:gsLst>
              <a:lin ang="0"/>
            </a:gradFill>
            <a:prstDash val="solid"/>
            <a:headEnd type="none" w="sm" len="sm"/>
            <a:tailEnd type="none" w="sm" len="sm"/>
          </a:ln>
        </p:spPr>
      </p:sp>
      <p:grpSp>
        <p:nvGrpSpPr>
          <p:cNvPr id="7" name="Group 7"/>
          <p:cNvGrpSpPr/>
          <p:nvPr/>
        </p:nvGrpSpPr>
        <p:grpSpPr>
          <a:xfrm>
            <a:off x="13808739" y="1156032"/>
            <a:ext cx="1042965" cy="10429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4202768" y="1435055"/>
            <a:ext cx="481391" cy="484918"/>
          </a:xfrm>
          <a:custGeom>
            <a:avLst/>
            <a:gdLst/>
            <a:ahLst/>
            <a:cxnLst/>
            <a:rect l="l" t="t" r="r" b="b"/>
            <a:pathLst>
              <a:path w="481391" h="484918">
                <a:moveTo>
                  <a:pt x="0" y="0"/>
                </a:moveTo>
                <a:lnTo>
                  <a:pt x="481392" y="0"/>
                </a:lnTo>
                <a:lnTo>
                  <a:pt x="481392" y="484918"/>
                </a:lnTo>
                <a:lnTo>
                  <a:pt x="0" y="4849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2741896" y="8819474"/>
            <a:ext cx="438826" cy="438826"/>
          </a:xfrm>
          <a:custGeom>
            <a:avLst/>
            <a:gdLst/>
            <a:ahLst/>
            <a:cxnLst/>
            <a:rect l="l" t="t" r="r" b="b"/>
            <a:pathLst>
              <a:path w="438826" h="438826">
                <a:moveTo>
                  <a:pt x="0" y="0"/>
                </a:moveTo>
                <a:lnTo>
                  <a:pt x="438826" y="0"/>
                </a:lnTo>
                <a:lnTo>
                  <a:pt x="438826" y="438826"/>
                </a:lnTo>
                <a:lnTo>
                  <a:pt x="0" y="4388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2" name="Picture 12"/>
          <p:cNvPicPr>
            <a:picLocks noChangeAspect="1"/>
          </p:cNvPicPr>
          <p:nvPr/>
        </p:nvPicPr>
        <p:blipFill>
          <a:blip r:embed="rId8"/>
          <a:srcRect/>
          <a:stretch>
            <a:fillRect/>
          </a:stretch>
        </p:blipFill>
        <p:spPr>
          <a:xfrm>
            <a:off x="9753312" y="2516233"/>
            <a:ext cx="7640639" cy="5959699"/>
          </a:xfrm>
          <a:prstGeom prst="rect">
            <a:avLst/>
          </a:prstGeom>
        </p:spPr>
      </p:pic>
      <p:sp>
        <p:nvSpPr>
          <p:cNvPr id="13" name="TextBox 13"/>
          <p:cNvSpPr txBox="1"/>
          <p:nvPr/>
        </p:nvSpPr>
        <p:spPr>
          <a:xfrm>
            <a:off x="2741896" y="1972570"/>
            <a:ext cx="3921741" cy="1578995"/>
          </a:xfrm>
          <a:prstGeom prst="rect">
            <a:avLst/>
          </a:prstGeom>
        </p:spPr>
        <p:txBody>
          <a:bodyPr lIns="0" tIns="0" rIns="0" bIns="0" rtlCol="0" anchor="t">
            <a:spAutoFit/>
          </a:bodyPr>
          <a:lstStyle/>
          <a:p>
            <a:pPr algn="l">
              <a:lnSpc>
                <a:spcPts val="11870"/>
              </a:lnSpc>
            </a:pPr>
            <a:r>
              <a:rPr lang="en-US" sz="11752">
                <a:solidFill>
                  <a:srgbClr val="3428BA"/>
                </a:solidFill>
                <a:latin typeface="Anton"/>
                <a:ea typeface="Anton"/>
                <a:cs typeface="Anton"/>
                <a:sym typeface="Anton"/>
              </a:rPr>
              <a:t>DATA</a:t>
            </a:r>
          </a:p>
        </p:txBody>
      </p:sp>
      <p:sp>
        <p:nvSpPr>
          <p:cNvPr id="14" name="TextBox 14"/>
          <p:cNvSpPr txBox="1"/>
          <p:nvPr/>
        </p:nvSpPr>
        <p:spPr>
          <a:xfrm>
            <a:off x="2741896" y="3762171"/>
            <a:ext cx="6524717" cy="1578995"/>
          </a:xfrm>
          <a:prstGeom prst="rect">
            <a:avLst/>
          </a:prstGeom>
        </p:spPr>
        <p:txBody>
          <a:bodyPr lIns="0" tIns="0" rIns="0" bIns="0" rtlCol="0" anchor="t">
            <a:spAutoFit/>
          </a:bodyPr>
          <a:lstStyle/>
          <a:p>
            <a:pPr algn="l">
              <a:lnSpc>
                <a:spcPts val="11870"/>
              </a:lnSpc>
            </a:pPr>
            <a:r>
              <a:rPr lang="en-US" sz="11752">
                <a:solidFill>
                  <a:srgbClr val="FFFFFF"/>
                </a:solidFill>
                <a:latin typeface="Anton"/>
                <a:ea typeface="Anton"/>
                <a:cs typeface="Anton"/>
                <a:sym typeface="Anton"/>
              </a:rPr>
              <a:t>SCIENCE</a:t>
            </a:r>
          </a:p>
        </p:txBody>
      </p:sp>
      <p:sp>
        <p:nvSpPr>
          <p:cNvPr id="15" name="TextBox 15"/>
          <p:cNvSpPr txBox="1"/>
          <p:nvPr/>
        </p:nvSpPr>
        <p:spPr>
          <a:xfrm>
            <a:off x="14920798" y="1498120"/>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sp>
        <p:nvSpPr>
          <p:cNvPr id="16" name="TextBox 16"/>
          <p:cNvSpPr txBox="1"/>
          <p:nvPr/>
        </p:nvSpPr>
        <p:spPr>
          <a:xfrm>
            <a:off x="2876857" y="5707221"/>
            <a:ext cx="6254794" cy="2297051"/>
          </a:xfrm>
          <a:prstGeom prst="rect">
            <a:avLst/>
          </a:prstGeom>
        </p:spPr>
        <p:txBody>
          <a:bodyPr lIns="0" tIns="0" rIns="0" bIns="0" rtlCol="0" anchor="t">
            <a:spAutoFit/>
          </a:bodyPr>
          <a:lstStyle/>
          <a:p>
            <a:pPr algn="l">
              <a:lnSpc>
                <a:spcPts val="3065"/>
              </a:lnSpc>
              <a:spcBef>
                <a:spcPct val="0"/>
              </a:spcBef>
            </a:pPr>
            <a:r>
              <a:rPr lang="en-US" sz="2189">
                <a:solidFill>
                  <a:srgbClr val="000000"/>
                </a:solidFill>
                <a:latin typeface="Poppins"/>
                <a:ea typeface="Poppins"/>
                <a:cs typeface="Poppins"/>
                <a:sym typeface="Poppins"/>
              </a:rPr>
              <a:t>Data science combines computer science with statistics and domain knowledge to extract meaningful insights and knowledge from data. It involves techniques like data mining, machine learning, and data visualization.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742546" y="322630"/>
            <a:ext cx="17871339" cy="17871339"/>
          </a:xfrm>
          <a:custGeom>
            <a:avLst/>
            <a:gdLst/>
            <a:ahLst/>
            <a:cxnLst/>
            <a:rect l="l" t="t" r="r" b="b"/>
            <a:pathLst>
              <a:path w="17871339" h="17871339">
                <a:moveTo>
                  <a:pt x="0" y="0"/>
                </a:moveTo>
                <a:lnTo>
                  <a:pt x="17871339" y="0"/>
                </a:lnTo>
                <a:lnTo>
                  <a:pt x="17871339" y="17871340"/>
                </a:lnTo>
                <a:lnTo>
                  <a:pt x="0" y="17871340"/>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pic>
        <p:nvPicPr>
          <p:cNvPr id="3" name="Picture 3"/>
          <p:cNvPicPr>
            <a:picLocks noChangeAspect="1"/>
          </p:cNvPicPr>
          <p:nvPr/>
        </p:nvPicPr>
        <p:blipFill>
          <a:blip r:embed="rId4">
            <a:alphaModFix amt="79000"/>
          </a:blip>
          <a:srcRect/>
          <a:stretch>
            <a:fillRect/>
          </a:stretch>
        </p:blipFill>
        <p:spPr>
          <a:xfrm>
            <a:off x="1279153" y="1913509"/>
            <a:ext cx="7287857" cy="2441432"/>
          </a:xfrm>
          <a:prstGeom prst="rect">
            <a:avLst/>
          </a:prstGeom>
        </p:spPr>
      </p:pic>
      <p:sp>
        <p:nvSpPr>
          <p:cNvPr id="4" name="AutoShape 4"/>
          <p:cNvSpPr/>
          <p:nvPr/>
        </p:nvSpPr>
        <p:spPr>
          <a:xfrm>
            <a:off x="8778064" y="3609059"/>
            <a:ext cx="1210781" cy="0"/>
          </a:xfrm>
          <a:prstGeom prst="line">
            <a:avLst/>
          </a:prstGeom>
          <a:ln w="142875" cap="flat">
            <a:gradFill>
              <a:gsLst>
                <a:gs pos="0">
                  <a:srgbClr val="3428BA">
                    <a:alpha val="100000"/>
                  </a:srgbClr>
                </a:gs>
                <a:gs pos="100000">
                  <a:srgbClr val="5FA2DB">
                    <a:alpha val="100000"/>
                  </a:srgbClr>
                </a:gs>
              </a:gsLst>
              <a:lin ang="0"/>
            </a:gradFill>
            <a:prstDash val="solid"/>
            <a:headEnd type="none" w="sm" len="sm"/>
            <a:tailEnd type="none" w="sm" len="sm"/>
          </a:ln>
        </p:spPr>
      </p:sp>
      <p:grpSp>
        <p:nvGrpSpPr>
          <p:cNvPr id="5" name="Group 5"/>
          <p:cNvGrpSpPr/>
          <p:nvPr/>
        </p:nvGrpSpPr>
        <p:grpSpPr>
          <a:xfrm>
            <a:off x="3775960" y="702611"/>
            <a:ext cx="1042965" cy="104296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4169990" y="981634"/>
            <a:ext cx="481391" cy="484918"/>
          </a:xfrm>
          <a:custGeom>
            <a:avLst/>
            <a:gdLst/>
            <a:ahLst/>
            <a:cxnLst/>
            <a:rect l="l" t="t" r="r" b="b"/>
            <a:pathLst>
              <a:path w="481391" h="484918">
                <a:moveTo>
                  <a:pt x="0" y="0"/>
                </a:moveTo>
                <a:lnTo>
                  <a:pt x="481391" y="0"/>
                </a:lnTo>
                <a:lnTo>
                  <a:pt x="481391" y="484918"/>
                </a:lnTo>
                <a:lnTo>
                  <a:pt x="0" y="4849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9" name="Group 9"/>
          <p:cNvGrpSpPr/>
          <p:nvPr/>
        </p:nvGrpSpPr>
        <p:grpSpPr>
          <a:xfrm>
            <a:off x="14268488" y="-276452"/>
            <a:ext cx="5077990" cy="507799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382286" y="1247365"/>
            <a:ext cx="5435815" cy="5805239"/>
          </a:xfrm>
          <a:custGeom>
            <a:avLst/>
            <a:gdLst/>
            <a:ahLst/>
            <a:cxnLst/>
            <a:rect l="l" t="t" r="r" b="b"/>
            <a:pathLst>
              <a:path w="5435815" h="5805239">
                <a:moveTo>
                  <a:pt x="0" y="0"/>
                </a:moveTo>
                <a:lnTo>
                  <a:pt x="5435814" y="0"/>
                </a:lnTo>
                <a:lnTo>
                  <a:pt x="5435814" y="5805239"/>
                </a:lnTo>
                <a:lnTo>
                  <a:pt x="0" y="580523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2295612" y="2100618"/>
            <a:ext cx="9666363" cy="1437004"/>
          </a:xfrm>
          <a:prstGeom prst="rect">
            <a:avLst/>
          </a:prstGeom>
        </p:spPr>
        <p:txBody>
          <a:bodyPr lIns="0" tIns="0" rIns="0" bIns="0" rtlCol="0" anchor="t">
            <a:spAutoFit/>
          </a:bodyPr>
          <a:lstStyle/>
          <a:p>
            <a:pPr algn="ctr">
              <a:lnSpc>
                <a:spcPts val="11747"/>
              </a:lnSpc>
              <a:spcBef>
                <a:spcPct val="0"/>
              </a:spcBef>
            </a:pPr>
            <a:r>
              <a:rPr lang="en-US" sz="8391">
                <a:solidFill>
                  <a:srgbClr val="3428BA"/>
                </a:solidFill>
                <a:latin typeface="Anton"/>
                <a:ea typeface="Anton"/>
                <a:cs typeface="Anton"/>
                <a:sym typeface="Anton"/>
              </a:rPr>
              <a:t>CYBERSECURITY</a:t>
            </a:r>
          </a:p>
        </p:txBody>
      </p:sp>
      <p:sp>
        <p:nvSpPr>
          <p:cNvPr id="14" name="TextBox 14"/>
          <p:cNvSpPr txBox="1"/>
          <p:nvPr/>
        </p:nvSpPr>
        <p:spPr>
          <a:xfrm>
            <a:off x="4888020" y="1044698"/>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sp>
        <p:nvSpPr>
          <p:cNvPr id="15" name="TextBox 15"/>
          <p:cNvSpPr txBox="1"/>
          <p:nvPr/>
        </p:nvSpPr>
        <p:spPr>
          <a:xfrm>
            <a:off x="3909926" y="4459716"/>
            <a:ext cx="6636076" cy="3059051"/>
          </a:xfrm>
          <a:prstGeom prst="rect">
            <a:avLst/>
          </a:prstGeom>
        </p:spPr>
        <p:txBody>
          <a:bodyPr lIns="0" tIns="0" rIns="0" bIns="0" rtlCol="0" anchor="t">
            <a:spAutoFit/>
          </a:bodyPr>
          <a:lstStyle/>
          <a:p>
            <a:pPr algn="l">
              <a:lnSpc>
                <a:spcPts val="3065"/>
              </a:lnSpc>
              <a:spcBef>
                <a:spcPct val="0"/>
              </a:spcBef>
            </a:pPr>
            <a:r>
              <a:rPr lang="en-US" sz="2189">
                <a:solidFill>
                  <a:srgbClr val="000000"/>
                </a:solidFill>
                <a:latin typeface="Poppins"/>
                <a:ea typeface="Poppins"/>
                <a:cs typeface="Poppins"/>
                <a:sym typeface="Poppins"/>
              </a:rPr>
              <a:t>Cybersecurity safeguards computer systems, networks, and data from unauthorized access, attacks, and damage. It includes encryption for data security, firewalls for network traffic control, and intrusion detection systems for threat identification. Proactive measures like vulnerability assessments and security training mitigate risks and protect organizations.</a:t>
            </a:r>
          </a:p>
        </p:txBody>
      </p:sp>
      <p:sp>
        <p:nvSpPr>
          <p:cNvPr id="16" name="Freeform 16"/>
          <p:cNvSpPr/>
          <p:nvPr/>
        </p:nvSpPr>
        <p:spPr>
          <a:xfrm>
            <a:off x="3858617" y="8318867"/>
            <a:ext cx="438826" cy="438826"/>
          </a:xfrm>
          <a:custGeom>
            <a:avLst/>
            <a:gdLst/>
            <a:ahLst/>
            <a:cxnLst/>
            <a:rect l="l" t="t" r="r" b="b"/>
            <a:pathLst>
              <a:path w="438826" h="438826">
                <a:moveTo>
                  <a:pt x="0" y="0"/>
                </a:moveTo>
                <a:lnTo>
                  <a:pt x="438826" y="0"/>
                </a:lnTo>
                <a:lnTo>
                  <a:pt x="438826" y="438825"/>
                </a:lnTo>
                <a:lnTo>
                  <a:pt x="0" y="4388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8618325" y="-3889252"/>
            <a:ext cx="438826" cy="438826"/>
          </a:xfrm>
          <a:custGeom>
            <a:avLst/>
            <a:gdLst/>
            <a:ahLst/>
            <a:cxnLst/>
            <a:rect l="l" t="t" r="r" b="b"/>
            <a:pathLst>
              <a:path w="438826" h="438826">
                <a:moveTo>
                  <a:pt x="0" y="0"/>
                </a:moveTo>
                <a:lnTo>
                  <a:pt x="438826" y="0"/>
                </a:lnTo>
                <a:lnTo>
                  <a:pt x="438826" y="438826"/>
                </a:lnTo>
                <a:lnTo>
                  <a:pt x="0" y="438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9845499" y="3712746"/>
            <a:ext cx="11784860" cy="1298716"/>
            <a:chOff x="0" y="0"/>
            <a:chExt cx="2808955" cy="309553"/>
          </a:xfrm>
        </p:grpSpPr>
        <p:sp>
          <p:nvSpPr>
            <p:cNvPr id="4" name="Freeform 4"/>
            <p:cNvSpPr/>
            <p:nvPr/>
          </p:nvSpPr>
          <p:spPr>
            <a:xfrm>
              <a:off x="0" y="0"/>
              <a:ext cx="2808955" cy="309553"/>
            </a:xfrm>
            <a:custGeom>
              <a:avLst/>
              <a:gdLst/>
              <a:ahLst/>
              <a:cxnLst/>
              <a:rect l="l" t="t" r="r" b="b"/>
              <a:pathLst>
                <a:path w="2808955" h="309553">
                  <a:moveTo>
                    <a:pt x="0" y="0"/>
                  </a:moveTo>
                  <a:lnTo>
                    <a:pt x="2808955" y="0"/>
                  </a:lnTo>
                  <a:lnTo>
                    <a:pt x="2808955" y="309553"/>
                  </a:lnTo>
                  <a:lnTo>
                    <a:pt x="0" y="309553"/>
                  </a:lnTo>
                  <a:close/>
                </a:path>
              </a:pathLst>
            </a:custGeom>
            <a:gradFill rotWithShape="1">
              <a:gsLst>
                <a:gs pos="0">
                  <a:srgbClr val="3428BA">
                    <a:alpha val="100000"/>
                  </a:srgbClr>
                </a:gs>
                <a:gs pos="100000">
                  <a:srgbClr val="5FA2DB">
                    <a:alpha val="100000"/>
                  </a:srgbClr>
                </a:gs>
              </a:gsLst>
              <a:lin ang="0"/>
            </a:gradFill>
          </p:spPr>
        </p:sp>
        <p:sp>
          <p:nvSpPr>
            <p:cNvPr id="5" name="TextBox 5"/>
            <p:cNvSpPr txBox="1"/>
            <p:nvPr/>
          </p:nvSpPr>
          <p:spPr>
            <a:xfrm>
              <a:off x="0" y="-38100"/>
              <a:ext cx="2808955" cy="34765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113753" y="870545"/>
            <a:ext cx="1042965" cy="104296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507783" y="1149568"/>
            <a:ext cx="481391" cy="484918"/>
          </a:xfrm>
          <a:custGeom>
            <a:avLst/>
            <a:gdLst/>
            <a:ahLst/>
            <a:cxnLst/>
            <a:rect l="l" t="t" r="r" b="b"/>
            <a:pathLst>
              <a:path w="481391" h="484918">
                <a:moveTo>
                  <a:pt x="0" y="0"/>
                </a:moveTo>
                <a:lnTo>
                  <a:pt x="481391" y="0"/>
                </a:lnTo>
                <a:lnTo>
                  <a:pt x="481391" y="484918"/>
                </a:lnTo>
                <a:lnTo>
                  <a:pt x="0" y="4849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10742546" y="322630"/>
            <a:ext cx="17871339" cy="17871339"/>
          </a:xfrm>
          <a:custGeom>
            <a:avLst/>
            <a:gdLst/>
            <a:ahLst/>
            <a:cxnLst/>
            <a:rect l="l" t="t" r="r" b="b"/>
            <a:pathLst>
              <a:path w="17871339" h="17871339">
                <a:moveTo>
                  <a:pt x="0" y="0"/>
                </a:moveTo>
                <a:lnTo>
                  <a:pt x="17871339" y="0"/>
                </a:lnTo>
                <a:lnTo>
                  <a:pt x="17871339" y="17871340"/>
                </a:lnTo>
                <a:lnTo>
                  <a:pt x="0" y="17871340"/>
                </a:lnTo>
                <a:lnTo>
                  <a:pt x="0" y="0"/>
                </a:lnTo>
                <a:close/>
              </a:path>
            </a:pathLst>
          </a:custGeom>
          <a:blipFill>
            <a:blip r:embed="rId6">
              <a:alphaModFix amt="32999"/>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736184" y="5596921"/>
            <a:ext cx="6217418" cy="4114800"/>
          </a:xfrm>
          <a:custGeom>
            <a:avLst/>
            <a:gdLst/>
            <a:ahLst/>
            <a:cxnLst/>
            <a:rect l="l" t="t" r="r" b="b"/>
            <a:pathLst>
              <a:path w="6217418" h="4114800">
                <a:moveTo>
                  <a:pt x="0" y="0"/>
                </a:moveTo>
                <a:lnTo>
                  <a:pt x="6217417" y="0"/>
                </a:lnTo>
                <a:lnTo>
                  <a:pt x="6217417"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11225812" y="1212632"/>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sp>
        <p:nvSpPr>
          <p:cNvPr id="13" name="TextBox 13"/>
          <p:cNvSpPr txBox="1"/>
          <p:nvPr/>
        </p:nvSpPr>
        <p:spPr>
          <a:xfrm>
            <a:off x="10054361" y="2448814"/>
            <a:ext cx="6700964" cy="1263932"/>
          </a:xfrm>
          <a:prstGeom prst="rect">
            <a:avLst/>
          </a:prstGeom>
        </p:spPr>
        <p:txBody>
          <a:bodyPr lIns="0" tIns="0" rIns="0" bIns="0" rtlCol="0" anchor="t">
            <a:spAutoFit/>
          </a:bodyPr>
          <a:lstStyle/>
          <a:p>
            <a:pPr algn="l">
              <a:lnSpc>
                <a:spcPts val="9894"/>
              </a:lnSpc>
            </a:pPr>
            <a:r>
              <a:rPr lang="en-US" sz="8913">
                <a:solidFill>
                  <a:srgbClr val="3428BA"/>
                </a:solidFill>
                <a:latin typeface="Anton"/>
                <a:ea typeface="Anton"/>
                <a:cs typeface="Anton"/>
                <a:sym typeface="Anton"/>
              </a:rPr>
              <a:t>ARTIFICIAL </a:t>
            </a:r>
          </a:p>
        </p:txBody>
      </p:sp>
      <p:sp>
        <p:nvSpPr>
          <p:cNvPr id="14" name="TextBox 14"/>
          <p:cNvSpPr txBox="1"/>
          <p:nvPr/>
        </p:nvSpPr>
        <p:spPr>
          <a:xfrm>
            <a:off x="10086934" y="3747530"/>
            <a:ext cx="6700964" cy="1263932"/>
          </a:xfrm>
          <a:prstGeom prst="rect">
            <a:avLst/>
          </a:prstGeom>
        </p:spPr>
        <p:txBody>
          <a:bodyPr lIns="0" tIns="0" rIns="0" bIns="0" rtlCol="0" anchor="t">
            <a:spAutoFit/>
          </a:bodyPr>
          <a:lstStyle/>
          <a:p>
            <a:pPr algn="l">
              <a:lnSpc>
                <a:spcPts val="9894"/>
              </a:lnSpc>
            </a:pPr>
            <a:r>
              <a:rPr lang="en-US" sz="8913">
                <a:solidFill>
                  <a:srgbClr val="FFFFFF"/>
                </a:solidFill>
                <a:latin typeface="Anton"/>
                <a:ea typeface="Anton"/>
                <a:cs typeface="Anton"/>
                <a:sym typeface="Anton"/>
              </a:rPr>
              <a:t>INTELLIGENCE</a:t>
            </a:r>
          </a:p>
        </p:txBody>
      </p:sp>
      <p:sp>
        <p:nvSpPr>
          <p:cNvPr id="15" name="TextBox 15"/>
          <p:cNvSpPr txBox="1"/>
          <p:nvPr/>
        </p:nvSpPr>
        <p:spPr>
          <a:xfrm>
            <a:off x="10086934" y="5258115"/>
            <a:ext cx="6793161" cy="3821051"/>
          </a:xfrm>
          <a:prstGeom prst="rect">
            <a:avLst/>
          </a:prstGeom>
        </p:spPr>
        <p:txBody>
          <a:bodyPr lIns="0" tIns="0" rIns="0" bIns="0" rtlCol="0" anchor="t">
            <a:spAutoFit/>
          </a:bodyPr>
          <a:lstStyle/>
          <a:p>
            <a:pPr algn="l">
              <a:lnSpc>
                <a:spcPts val="3065"/>
              </a:lnSpc>
              <a:spcBef>
                <a:spcPct val="0"/>
              </a:spcBef>
            </a:pPr>
            <a:r>
              <a:rPr lang="en-US" sz="2189">
                <a:solidFill>
                  <a:srgbClr val="000000"/>
                </a:solidFill>
                <a:latin typeface="Poppins"/>
                <a:ea typeface="Poppins"/>
                <a:cs typeface="Poppins"/>
                <a:sym typeface="Poppins"/>
              </a:rPr>
              <a:t>Artificial Intelligence (AI) enables machines to perform tasks requiring human-like intelligence, such as learning from data, problem-solving, and understanding natural language. AI technologies include machine learning algorithms, neural networks, and expert systems. Applications span industries like healthcare, finance, transportation, and entertainment, revolutionizing how tasks are automated and decisions are made.</a:t>
            </a:r>
          </a:p>
        </p:txBody>
      </p:sp>
      <p:pic>
        <p:nvPicPr>
          <p:cNvPr id="16" name="Picture 16"/>
          <p:cNvPicPr>
            <a:picLocks noChangeAspect="1"/>
          </p:cNvPicPr>
          <p:nvPr/>
        </p:nvPicPr>
        <p:blipFill>
          <a:blip r:embed="rId10"/>
          <a:srcRect/>
          <a:stretch>
            <a:fillRect/>
          </a:stretch>
        </p:blipFill>
        <p:spPr>
          <a:xfrm flipH="1">
            <a:off x="239410" y="2106468"/>
            <a:ext cx="3240285" cy="1555337"/>
          </a:xfrm>
          <a:prstGeom prst="rect">
            <a:avLst/>
          </a:prstGeom>
        </p:spPr>
      </p:pic>
      <p:pic>
        <p:nvPicPr>
          <p:cNvPr id="17" name="Picture 17"/>
          <p:cNvPicPr>
            <a:picLocks noChangeAspect="1"/>
          </p:cNvPicPr>
          <p:nvPr/>
        </p:nvPicPr>
        <p:blipFill>
          <a:blip r:embed="rId10"/>
          <a:srcRect/>
          <a:stretch>
            <a:fillRect/>
          </a:stretch>
        </p:blipFill>
        <p:spPr>
          <a:xfrm flipH="1">
            <a:off x="6333459" y="5974927"/>
            <a:ext cx="3240285" cy="1555337"/>
          </a:xfrm>
          <a:prstGeom prst="rect">
            <a:avLst/>
          </a:prstGeom>
        </p:spPr>
      </p:pic>
      <p:sp>
        <p:nvSpPr>
          <p:cNvPr id="18" name="Freeform 18"/>
          <p:cNvSpPr/>
          <p:nvPr/>
        </p:nvSpPr>
        <p:spPr>
          <a:xfrm>
            <a:off x="17039887" y="9038887"/>
            <a:ext cx="438826" cy="438826"/>
          </a:xfrm>
          <a:custGeom>
            <a:avLst/>
            <a:gdLst/>
            <a:ahLst/>
            <a:cxnLst/>
            <a:rect l="l" t="t" r="r" b="b"/>
            <a:pathLst>
              <a:path w="438826" h="438826">
                <a:moveTo>
                  <a:pt x="0" y="0"/>
                </a:moveTo>
                <a:lnTo>
                  <a:pt x="438826" y="0"/>
                </a:lnTo>
                <a:lnTo>
                  <a:pt x="438826" y="438826"/>
                </a:lnTo>
                <a:lnTo>
                  <a:pt x="0" y="43882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85AB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742546" y="322630"/>
            <a:ext cx="17871339" cy="17871339"/>
          </a:xfrm>
          <a:custGeom>
            <a:avLst/>
            <a:gdLst/>
            <a:ahLst/>
            <a:cxnLst/>
            <a:rect l="l" t="t" r="r" b="b"/>
            <a:pathLst>
              <a:path w="17871339" h="17871339">
                <a:moveTo>
                  <a:pt x="0" y="0"/>
                </a:moveTo>
                <a:lnTo>
                  <a:pt x="17871339" y="0"/>
                </a:lnTo>
                <a:lnTo>
                  <a:pt x="17871339" y="17871340"/>
                </a:lnTo>
                <a:lnTo>
                  <a:pt x="0" y="17871340"/>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7561158" y="870545"/>
            <a:ext cx="1042965" cy="104296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795AC6">
                    <a:alpha val="4500"/>
                  </a:srgbClr>
                </a:gs>
                <a:gs pos="100000">
                  <a:srgbClr val="5540FF">
                    <a:alpha val="100000"/>
                  </a:srgbClr>
                </a:gs>
              </a:gsLst>
              <a:lin ang="0"/>
            </a:gra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7955188" y="1149568"/>
            <a:ext cx="481391" cy="484918"/>
          </a:xfrm>
          <a:custGeom>
            <a:avLst/>
            <a:gdLst/>
            <a:ahLst/>
            <a:cxnLst/>
            <a:rect l="l" t="t" r="r" b="b"/>
            <a:pathLst>
              <a:path w="481391" h="484918">
                <a:moveTo>
                  <a:pt x="0" y="0"/>
                </a:moveTo>
                <a:lnTo>
                  <a:pt x="481391" y="0"/>
                </a:lnTo>
                <a:lnTo>
                  <a:pt x="481391" y="484918"/>
                </a:lnTo>
                <a:lnTo>
                  <a:pt x="0" y="4849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059449" y="2102314"/>
            <a:ext cx="9666363" cy="1437004"/>
          </a:xfrm>
          <a:prstGeom prst="rect">
            <a:avLst/>
          </a:prstGeom>
        </p:spPr>
        <p:txBody>
          <a:bodyPr lIns="0" tIns="0" rIns="0" bIns="0" rtlCol="0" anchor="t">
            <a:spAutoFit/>
          </a:bodyPr>
          <a:lstStyle/>
          <a:p>
            <a:pPr algn="ctr">
              <a:lnSpc>
                <a:spcPts val="11747"/>
              </a:lnSpc>
              <a:spcBef>
                <a:spcPct val="0"/>
              </a:spcBef>
            </a:pPr>
            <a:r>
              <a:rPr lang="en-US" sz="8391">
                <a:solidFill>
                  <a:srgbClr val="3428BA"/>
                </a:solidFill>
                <a:latin typeface="Anton"/>
                <a:ea typeface="Anton"/>
                <a:cs typeface="Anton"/>
                <a:sym typeface="Anton"/>
              </a:rPr>
              <a:t>FUTURE TRENDS</a:t>
            </a:r>
          </a:p>
        </p:txBody>
      </p:sp>
      <p:sp>
        <p:nvSpPr>
          <p:cNvPr id="8" name="TextBox 8"/>
          <p:cNvSpPr txBox="1"/>
          <p:nvPr/>
        </p:nvSpPr>
        <p:spPr>
          <a:xfrm>
            <a:off x="8673217" y="1212632"/>
            <a:ext cx="1908999" cy="357709"/>
          </a:xfrm>
          <a:prstGeom prst="rect">
            <a:avLst/>
          </a:prstGeom>
        </p:spPr>
        <p:txBody>
          <a:bodyPr lIns="0" tIns="0" rIns="0" bIns="0" rtlCol="0" anchor="t">
            <a:spAutoFit/>
          </a:bodyPr>
          <a:lstStyle/>
          <a:p>
            <a:pPr algn="l">
              <a:lnSpc>
                <a:spcPts val="2858"/>
              </a:lnSpc>
              <a:spcBef>
                <a:spcPct val="0"/>
              </a:spcBef>
            </a:pPr>
            <a:r>
              <a:rPr lang="en-US" sz="2041" b="1">
                <a:solidFill>
                  <a:srgbClr val="3428BA"/>
                </a:solidFill>
                <a:latin typeface="Canva Sans Bold"/>
                <a:ea typeface="Canva Sans Bold"/>
                <a:cs typeface="Canva Sans Bold"/>
                <a:sym typeface="Canva Sans Bold"/>
              </a:rPr>
              <a:t>Liceria Tech</a:t>
            </a:r>
          </a:p>
        </p:txBody>
      </p:sp>
      <p:sp>
        <p:nvSpPr>
          <p:cNvPr id="9" name="TextBox 9"/>
          <p:cNvSpPr txBox="1"/>
          <p:nvPr/>
        </p:nvSpPr>
        <p:spPr>
          <a:xfrm>
            <a:off x="3767082" y="3930021"/>
            <a:ext cx="10973736" cy="4202051"/>
          </a:xfrm>
          <a:prstGeom prst="rect">
            <a:avLst/>
          </a:prstGeom>
        </p:spPr>
        <p:txBody>
          <a:bodyPr lIns="0" tIns="0" rIns="0" bIns="0" rtlCol="0" anchor="t">
            <a:spAutoFit/>
          </a:bodyPr>
          <a:lstStyle/>
          <a:p>
            <a:pPr algn="ctr">
              <a:lnSpc>
                <a:spcPts val="3065"/>
              </a:lnSpc>
              <a:spcBef>
                <a:spcPct val="0"/>
              </a:spcBef>
            </a:pPr>
            <a:r>
              <a:rPr lang="en-US" sz="2189">
                <a:solidFill>
                  <a:srgbClr val="000000"/>
                </a:solidFill>
                <a:latin typeface="Poppins"/>
                <a:ea typeface="Poppins"/>
                <a:cs typeface="Poppins"/>
                <a:sym typeface="Poppins"/>
              </a:rPr>
              <a:t>The future of computer science is shaped by emerging technologies and evolving trends that promise to transform industries and society. Quantum computing represents a paradigm shift in computational power, enabling calculations that are beyond the capabilities of classical computers. The Internet of Things (IoT) connects everyday objects to the internet, creating vast networks of interconnected devices that can share data and automate processes. Augmented reality (AR) and virtual reality (VR) enhance user experiences by overlaying digital information onto the physical world or creating immersive virtual environments. Biocomputing explores the intersection of biology and computer science, using biological materials and processes to develop new computing paradigms and technologies.</a:t>
            </a:r>
          </a:p>
        </p:txBody>
      </p:sp>
      <p:sp>
        <p:nvSpPr>
          <p:cNvPr id="10" name="Freeform 10"/>
          <p:cNvSpPr/>
          <p:nvPr/>
        </p:nvSpPr>
        <p:spPr>
          <a:xfrm>
            <a:off x="8453805" y="8819474"/>
            <a:ext cx="438826" cy="438826"/>
          </a:xfrm>
          <a:custGeom>
            <a:avLst/>
            <a:gdLst/>
            <a:ahLst/>
            <a:cxnLst/>
            <a:rect l="l" t="t" r="r" b="b"/>
            <a:pathLst>
              <a:path w="438826" h="438826">
                <a:moveTo>
                  <a:pt x="0" y="0"/>
                </a:moveTo>
                <a:lnTo>
                  <a:pt x="438825" y="0"/>
                </a:lnTo>
                <a:lnTo>
                  <a:pt x="438825" y="438826"/>
                </a:lnTo>
                <a:lnTo>
                  <a:pt x="0" y="4388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527</Words>
  <Application>Microsoft Office PowerPoint</Application>
  <PresentationFormat>Произвольный</PresentationFormat>
  <Paragraphs>39</Paragraphs>
  <Slides>10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Anton</vt:lpstr>
      <vt:lpstr>Poppins</vt:lpstr>
      <vt:lpstr>Arial</vt:lpstr>
      <vt:lpstr>Calibri</vt:lpstr>
      <vt:lpstr>Canva Sans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Purple Modern Animated Computer Science Presentation</dc:title>
  <cp:lastModifiedBy>Данагул</cp:lastModifiedBy>
  <cp:revision>5</cp:revision>
  <dcterms:created xsi:type="dcterms:W3CDTF">2006-08-16T00:00:00Z</dcterms:created>
  <dcterms:modified xsi:type="dcterms:W3CDTF">2025-02-05T14:02:52Z</dcterms:modified>
  <dc:identifier>DAGePEFn62A</dc:identifier>
</cp:coreProperties>
</file>