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TT Norms Bold" panose="020B0604020202020204" charset="0"/>
      <p:regular r:id="rId12"/>
    </p:embeddedFont>
    <p:embeddedFont>
      <p:font typeface="TT Norms Ultra-Bold" panose="020B0604020202020204" charset="0"/>
      <p:regular r:id="rId13"/>
    </p:embeddedFont>
    <p:embeddedFont>
      <p:font typeface="TT Norms Bold Italics" panose="020B0604020202020204" charset="0"/>
      <p:regular r:id="rId14"/>
    </p:embeddedFont>
    <p:embeddedFont>
      <p:font typeface="TT Norms" panose="020B0604020202020204" charset="0"/>
      <p:regular r:id="rId15"/>
    </p:embeddedFont>
    <p:embeddedFont>
      <p:font typeface="TT Norms Italics" panose="020B0604020202020204" charset="0"/>
      <p:regular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1205" y="10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stretch>
              <a:fillRect t="-9222" b="-9222"/>
            </a:stretch>
          </a:blipFill>
        </p:spPr>
      </p:sp>
      <p:sp>
        <p:nvSpPr>
          <p:cNvPr id="3" name="AutoShape 3"/>
          <p:cNvSpPr/>
          <p:nvPr/>
        </p:nvSpPr>
        <p:spPr>
          <a:xfrm>
            <a:off x="2761887" y="1747331"/>
            <a:ext cx="12764226" cy="0"/>
          </a:xfrm>
          <a:prstGeom prst="line">
            <a:avLst/>
          </a:prstGeom>
          <a:ln w="19050" cap="flat">
            <a:solidFill>
              <a:srgbClr val="FFFFFF"/>
            </a:solidFill>
            <a:prstDash val="solid"/>
            <a:headEnd type="none" w="sm" len="sm"/>
            <a:tailEnd type="none" w="sm" len="sm"/>
          </a:ln>
        </p:spPr>
      </p:sp>
      <p:sp>
        <p:nvSpPr>
          <p:cNvPr id="4" name="Freeform 4"/>
          <p:cNvSpPr/>
          <p:nvPr/>
        </p:nvSpPr>
        <p:spPr>
          <a:xfrm rot="-9013900" flipH="1">
            <a:off x="15042323" y="-1761366"/>
            <a:ext cx="6704769" cy="5449148"/>
          </a:xfrm>
          <a:custGeom>
            <a:avLst/>
            <a:gdLst/>
            <a:ahLst/>
            <a:cxnLst/>
            <a:rect l="l" t="t" r="r" b="b"/>
            <a:pathLst>
              <a:path w="6704769" h="5449148">
                <a:moveTo>
                  <a:pt x="6704769" y="0"/>
                </a:moveTo>
                <a:lnTo>
                  <a:pt x="0" y="0"/>
                </a:lnTo>
                <a:lnTo>
                  <a:pt x="0" y="5449149"/>
                </a:lnTo>
                <a:lnTo>
                  <a:pt x="6704769" y="5449149"/>
                </a:lnTo>
                <a:lnTo>
                  <a:pt x="6704769"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417436" flipH="1">
            <a:off x="-2730966" y="7614050"/>
            <a:ext cx="6704769" cy="5449148"/>
          </a:xfrm>
          <a:custGeom>
            <a:avLst/>
            <a:gdLst/>
            <a:ahLst/>
            <a:cxnLst/>
            <a:rect l="l" t="t" r="r" b="b"/>
            <a:pathLst>
              <a:path w="6704769" h="5449148">
                <a:moveTo>
                  <a:pt x="6704769" y="0"/>
                </a:moveTo>
                <a:lnTo>
                  <a:pt x="0" y="0"/>
                </a:lnTo>
                <a:lnTo>
                  <a:pt x="0" y="5449149"/>
                </a:lnTo>
                <a:lnTo>
                  <a:pt x="6704769" y="5449149"/>
                </a:lnTo>
                <a:lnTo>
                  <a:pt x="6704769"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TextBox 6"/>
          <p:cNvSpPr txBox="1"/>
          <p:nvPr/>
        </p:nvSpPr>
        <p:spPr>
          <a:xfrm>
            <a:off x="3086350" y="4730056"/>
            <a:ext cx="12115299" cy="2250168"/>
          </a:xfrm>
          <a:prstGeom prst="rect">
            <a:avLst/>
          </a:prstGeom>
        </p:spPr>
        <p:txBody>
          <a:bodyPr lIns="0" tIns="0" rIns="0" bIns="0" rtlCol="0" anchor="t">
            <a:spAutoFit/>
          </a:bodyPr>
          <a:lstStyle/>
          <a:p>
            <a:pPr algn="ctr">
              <a:lnSpc>
                <a:spcPts val="18182"/>
              </a:lnSpc>
            </a:pPr>
            <a:r>
              <a:rPr lang="kk-KZ" sz="12987" b="1" dirty="0" smtClean="0">
                <a:solidFill>
                  <a:srgbClr val="FFFFFF"/>
                </a:solidFill>
                <a:latin typeface="TT Norms Ultra-Bold"/>
                <a:ea typeface="TT Norms Ultra-Bold"/>
                <a:cs typeface="TT Norms Ultra-Bold"/>
                <a:sym typeface="TT Norms Ultra-Bold"/>
              </a:rPr>
              <a:t>КОМПЬЮТЕР</a:t>
            </a:r>
            <a:endParaRPr lang="en-US" sz="12987" b="1" dirty="0">
              <a:solidFill>
                <a:srgbClr val="FFFFFF"/>
              </a:solidFill>
              <a:latin typeface="TT Norms Ultra-Bold"/>
              <a:ea typeface="TT Norms Ultra-Bold"/>
              <a:cs typeface="TT Norms Ultra-Bold"/>
              <a:sym typeface="TT Norms Ultra-Bold"/>
            </a:endParaRPr>
          </a:p>
        </p:txBody>
      </p:sp>
      <p:sp>
        <p:nvSpPr>
          <p:cNvPr id="7" name="TextBox 7"/>
          <p:cNvSpPr txBox="1"/>
          <p:nvPr/>
        </p:nvSpPr>
        <p:spPr>
          <a:xfrm>
            <a:off x="5330472" y="3599756"/>
            <a:ext cx="7627056" cy="1377949"/>
          </a:xfrm>
          <a:prstGeom prst="rect">
            <a:avLst/>
          </a:prstGeom>
        </p:spPr>
        <p:txBody>
          <a:bodyPr lIns="0" tIns="0" rIns="0" bIns="0" rtlCol="0" anchor="t">
            <a:spAutoFit/>
          </a:bodyPr>
          <a:lstStyle/>
          <a:p>
            <a:pPr algn="ctr">
              <a:lnSpc>
                <a:spcPts val="11200"/>
              </a:lnSpc>
            </a:pPr>
            <a:r>
              <a:rPr lang="ru-RU" sz="8000" dirty="0" smtClean="0">
                <a:solidFill>
                  <a:srgbClr val="FFFFFF"/>
                </a:solidFill>
                <a:latin typeface="TT Norms"/>
                <a:ea typeface="TT Norms"/>
                <a:cs typeface="TT Norms"/>
                <a:sym typeface="TT Norms"/>
              </a:rPr>
              <a:t>К</a:t>
            </a:r>
            <a:r>
              <a:rPr lang="kk-KZ" sz="8000" dirty="0" smtClean="0">
                <a:solidFill>
                  <a:srgbClr val="FFFFFF"/>
                </a:solidFill>
                <a:latin typeface="TT Norms"/>
                <a:ea typeface="TT Norms"/>
                <a:cs typeface="TT Norms"/>
                <a:sym typeface="TT Norms"/>
              </a:rPr>
              <a:t>ІРІСПЕ</a:t>
            </a:r>
            <a:r>
              <a:rPr lang="en-US" sz="8000" dirty="0" smtClean="0">
                <a:solidFill>
                  <a:srgbClr val="FFFFFF"/>
                </a:solidFill>
                <a:latin typeface="TT Norms"/>
                <a:ea typeface="TT Norms"/>
                <a:cs typeface="TT Norms"/>
                <a:sym typeface="TT Norms"/>
              </a:rPr>
              <a:t> </a:t>
            </a:r>
            <a:endParaRPr lang="en-US" sz="8000" dirty="0">
              <a:solidFill>
                <a:srgbClr val="FFFFFF"/>
              </a:solidFill>
              <a:latin typeface="TT Norms"/>
              <a:ea typeface="TT Norms"/>
              <a:cs typeface="TT Norms"/>
              <a:sym typeface="TT Norms"/>
            </a:endParaRPr>
          </a:p>
        </p:txBody>
      </p:sp>
      <p:sp>
        <p:nvSpPr>
          <p:cNvPr id="8" name="TextBox 8"/>
          <p:cNvSpPr txBox="1"/>
          <p:nvPr/>
        </p:nvSpPr>
        <p:spPr>
          <a:xfrm>
            <a:off x="4784681" y="981075"/>
            <a:ext cx="1437265" cy="349250"/>
          </a:xfrm>
          <a:prstGeom prst="rect">
            <a:avLst/>
          </a:prstGeom>
        </p:spPr>
        <p:txBody>
          <a:bodyPr lIns="0" tIns="0" rIns="0" bIns="0" rtlCol="0" anchor="t">
            <a:spAutoFit/>
          </a:bodyPr>
          <a:lstStyle/>
          <a:p>
            <a:pPr algn="ctr">
              <a:lnSpc>
                <a:spcPts val="2800"/>
              </a:lnSpc>
            </a:pPr>
            <a:r>
              <a:rPr lang="en-US" sz="2000" b="1">
                <a:solidFill>
                  <a:srgbClr val="FFFFFF"/>
                </a:solidFill>
                <a:latin typeface="TT Norms Bold"/>
                <a:ea typeface="TT Norms Bold"/>
                <a:cs typeface="TT Norms Bold"/>
                <a:sym typeface="TT Norms Bold"/>
              </a:rPr>
              <a:t>HOME</a:t>
            </a:r>
          </a:p>
        </p:txBody>
      </p:sp>
      <p:sp>
        <p:nvSpPr>
          <p:cNvPr id="9" name="TextBox 9"/>
          <p:cNvSpPr txBox="1"/>
          <p:nvPr/>
        </p:nvSpPr>
        <p:spPr>
          <a:xfrm>
            <a:off x="7210323"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ABOUT</a:t>
            </a:r>
          </a:p>
        </p:txBody>
      </p:sp>
      <p:sp>
        <p:nvSpPr>
          <p:cNvPr id="10" name="TextBox 10"/>
          <p:cNvSpPr txBox="1"/>
          <p:nvPr/>
        </p:nvSpPr>
        <p:spPr>
          <a:xfrm>
            <a:off x="9638188"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FITUR</a:t>
            </a:r>
          </a:p>
        </p:txBody>
      </p:sp>
      <p:sp>
        <p:nvSpPr>
          <p:cNvPr id="11" name="TextBox 11"/>
          <p:cNvSpPr txBox="1"/>
          <p:nvPr/>
        </p:nvSpPr>
        <p:spPr>
          <a:xfrm>
            <a:off x="12066054"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CONTACT</a:t>
            </a:r>
          </a:p>
        </p:txBody>
      </p:sp>
      <p:sp>
        <p:nvSpPr>
          <p:cNvPr id="12" name="TextBox 12"/>
          <p:cNvSpPr txBox="1"/>
          <p:nvPr/>
        </p:nvSpPr>
        <p:spPr>
          <a:xfrm>
            <a:off x="6699895" y="8909050"/>
            <a:ext cx="4888211"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WWW.REALLYGREATSITE.COM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13800427" y="7181028"/>
            <a:ext cx="6704769" cy="5449148"/>
          </a:xfrm>
          <a:custGeom>
            <a:avLst/>
            <a:gdLst/>
            <a:ahLst/>
            <a:cxnLst/>
            <a:rect l="l" t="t" r="r" b="b"/>
            <a:pathLst>
              <a:path w="6704769" h="5449148">
                <a:moveTo>
                  <a:pt x="0" y="0"/>
                </a:moveTo>
                <a:lnTo>
                  <a:pt x="6704768" y="0"/>
                </a:lnTo>
                <a:lnTo>
                  <a:pt x="6704768" y="5449148"/>
                </a:lnTo>
                <a:lnTo>
                  <a:pt x="0" y="544914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2217195" y="-2343176"/>
            <a:ext cx="6704769" cy="5449148"/>
          </a:xfrm>
          <a:custGeom>
            <a:avLst/>
            <a:gdLst/>
            <a:ahLst/>
            <a:cxnLst/>
            <a:rect l="l" t="t" r="r" b="b"/>
            <a:pathLst>
              <a:path w="6704769" h="5449148">
                <a:moveTo>
                  <a:pt x="6704768" y="0"/>
                </a:moveTo>
                <a:lnTo>
                  <a:pt x="0" y="0"/>
                </a:lnTo>
                <a:lnTo>
                  <a:pt x="0" y="5449148"/>
                </a:lnTo>
                <a:lnTo>
                  <a:pt x="6704768" y="5449148"/>
                </a:lnTo>
                <a:lnTo>
                  <a:pt x="6704768"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AutoShape 5"/>
          <p:cNvSpPr/>
          <p:nvPr/>
        </p:nvSpPr>
        <p:spPr>
          <a:xfrm>
            <a:off x="2761887" y="1747331"/>
            <a:ext cx="12764226" cy="0"/>
          </a:xfrm>
          <a:prstGeom prst="line">
            <a:avLst/>
          </a:prstGeom>
          <a:ln w="19050" cap="flat">
            <a:solidFill>
              <a:srgbClr val="FFFFFF"/>
            </a:solidFill>
            <a:prstDash val="solid"/>
            <a:headEnd type="none" w="sm" len="sm"/>
            <a:tailEnd type="none" w="sm" len="sm"/>
          </a:ln>
        </p:spPr>
      </p:sp>
      <p:sp>
        <p:nvSpPr>
          <p:cNvPr id="6" name="TextBox 6"/>
          <p:cNvSpPr txBox="1"/>
          <p:nvPr/>
        </p:nvSpPr>
        <p:spPr>
          <a:xfrm>
            <a:off x="4784681" y="981075"/>
            <a:ext cx="1437265" cy="349250"/>
          </a:xfrm>
          <a:prstGeom prst="rect">
            <a:avLst/>
          </a:prstGeom>
        </p:spPr>
        <p:txBody>
          <a:bodyPr lIns="0" tIns="0" rIns="0" bIns="0" rtlCol="0" anchor="t">
            <a:spAutoFit/>
          </a:bodyPr>
          <a:lstStyle/>
          <a:p>
            <a:pPr algn="ctr">
              <a:lnSpc>
                <a:spcPts val="2800"/>
              </a:lnSpc>
            </a:pPr>
            <a:r>
              <a:rPr lang="en-US" sz="2000" b="1">
                <a:solidFill>
                  <a:srgbClr val="FFFFFF"/>
                </a:solidFill>
                <a:latin typeface="TT Norms Bold"/>
                <a:ea typeface="TT Norms Bold"/>
                <a:cs typeface="TT Norms Bold"/>
                <a:sym typeface="TT Norms Bold"/>
              </a:rPr>
              <a:t>HOME</a:t>
            </a:r>
          </a:p>
        </p:txBody>
      </p:sp>
      <p:sp>
        <p:nvSpPr>
          <p:cNvPr id="7" name="TextBox 7"/>
          <p:cNvSpPr txBox="1"/>
          <p:nvPr/>
        </p:nvSpPr>
        <p:spPr>
          <a:xfrm>
            <a:off x="7210323"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ABOUT</a:t>
            </a:r>
          </a:p>
        </p:txBody>
      </p:sp>
      <p:sp>
        <p:nvSpPr>
          <p:cNvPr id="8" name="TextBox 8"/>
          <p:cNvSpPr txBox="1"/>
          <p:nvPr/>
        </p:nvSpPr>
        <p:spPr>
          <a:xfrm>
            <a:off x="9638188"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FITUR</a:t>
            </a:r>
          </a:p>
        </p:txBody>
      </p:sp>
      <p:sp>
        <p:nvSpPr>
          <p:cNvPr id="9" name="TextBox 9"/>
          <p:cNvSpPr txBox="1"/>
          <p:nvPr/>
        </p:nvSpPr>
        <p:spPr>
          <a:xfrm>
            <a:off x="12066054"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CONTACT</a:t>
            </a:r>
          </a:p>
        </p:txBody>
      </p:sp>
      <p:sp>
        <p:nvSpPr>
          <p:cNvPr id="10" name="TextBox 10"/>
          <p:cNvSpPr txBox="1"/>
          <p:nvPr/>
        </p:nvSpPr>
        <p:spPr>
          <a:xfrm>
            <a:off x="6699895" y="8909050"/>
            <a:ext cx="4888211"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WWW.REALLYGREATSITE.COM</a:t>
            </a:r>
          </a:p>
        </p:txBody>
      </p:sp>
      <p:sp>
        <p:nvSpPr>
          <p:cNvPr id="11" name="TextBox 11"/>
          <p:cNvSpPr txBox="1"/>
          <p:nvPr/>
        </p:nvSpPr>
        <p:spPr>
          <a:xfrm>
            <a:off x="3086350" y="3908778"/>
            <a:ext cx="12115299" cy="2222815"/>
          </a:xfrm>
          <a:prstGeom prst="rect">
            <a:avLst/>
          </a:prstGeom>
        </p:spPr>
        <p:txBody>
          <a:bodyPr lIns="0" tIns="0" rIns="0" bIns="0" rtlCol="0" anchor="t">
            <a:spAutoFit/>
          </a:bodyPr>
          <a:lstStyle/>
          <a:p>
            <a:pPr algn="ctr">
              <a:lnSpc>
                <a:spcPts val="18182"/>
              </a:lnSpc>
            </a:pPr>
            <a:r>
              <a:rPr lang="en-US" sz="12987" b="1">
                <a:solidFill>
                  <a:srgbClr val="FFFFFF"/>
                </a:solidFill>
                <a:latin typeface="TT Norms Bold"/>
                <a:ea typeface="TT Norms Bold"/>
                <a:cs typeface="TT Norms Bold"/>
                <a:sym typeface="TT Norms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stretch>
              <a:fillRect t="-9222" b="-9222"/>
            </a:stretch>
          </a:blipFill>
        </p:spPr>
      </p:sp>
      <p:sp>
        <p:nvSpPr>
          <p:cNvPr id="3" name="Freeform 3"/>
          <p:cNvSpPr/>
          <p:nvPr/>
        </p:nvSpPr>
        <p:spPr>
          <a:xfrm>
            <a:off x="13800427" y="7181028"/>
            <a:ext cx="6704769" cy="5449148"/>
          </a:xfrm>
          <a:custGeom>
            <a:avLst/>
            <a:gdLst/>
            <a:ahLst/>
            <a:cxnLst/>
            <a:rect l="l" t="t" r="r" b="b"/>
            <a:pathLst>
              <a:path w="6704769" h="5449148">
                <a:moveTo>
                  <a:pt x="0" y="0"/>
                </a:moveTo>
                <a:lnTo>
                  <a:pt x="6704768" y="0"/>
                </a:lnTo>
                <a:lnTo>
                  <a:pt x="6704768" y="5449148"/>
                </a:lnTo>
                <a:lnTo>
                  <a:pt x="0" y="544914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2217195" y="-2343176"/>
            <a:ext cx="6704769" cy="5449148"/>
          </a:xfrm>
          <a:custGeom>
            <a:avLst/>
            <a:gdLst/>
            <a:ahLst/>
            <a:cxnLst/>
            <a:rect l="l" t="t" r="r" b="b"/>
            <a:pathLst>
              <a:path w="6704769" h="5449148">
                <a:moveTo>
                  <a:pt x="6704768" y="0"/>
                </a:moveTo>
                <a:lnTo>
                  <a:pt x="0" y="0"/>
                </a:lnTo>
                <a:lnTo>
                  <a:pt x="0" y="5449148"/>
                </a:lnTo>
                <a:lnTo>
                  <a:pt x="6704768" y="5449148"/>
                </a:lnTo>
                <a:lnTo>
                  <a:pt x="6704768"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AutoShape 5"/>
          <p:cNvSpPr/>
          <p:nvPr/>
        </p:nvSpPr>
        <p:spPr>
          <a:xfrm>
            <a:off x="2761887" y="1747331"/>
            <a:ext cx="12764226" cy="0"/>
          </a:xfrm>
          <a:prstGeom prst="line">
            <a:avLst/>
          </a:prstGeom>
          <a:ln w="19050" cap="flat">
            <a:solidFill>
              <a:srgbClr val="FFFFFF"/>
            </a:solidFill>
            <a:prstDash val="solid"/>
            <a:headEnd type="none" w="sm" len="sm"/>
            <a:tailEnd type="none" w="sm" len="sm"/>
          </a:ln>
        </p:spPr>
      </p:sp>
      <p:grpSp>
        <p:nvGrpSpPr>
          <p:cNvPr id="6" name="Group 6"/>
          <p:cNvGrpSpPr/>
          <p:nvPr/>
        </p:nvGrpSpPr>
        <p:grpSpPr>
          <a:xfrm>
            <a:off x="8821030" y="2520315"/>
            <a:ext cx="6995160" cy="5246370"/>
            <a:chOff x="0" y="0"/>
            <a:chExt cx="812800" cy="609600"/>
          </a:xfrm>
        </p:grpSpPr>
        <p:sp>
          <p:nvSpPr>
            <p:cNvPr id="7" name="Freeform 7"/>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blipFill>
              <a:blip r:embed="rId5"/>
              <a:stretch>
                <a:fillRect/>
              </a:stretch>
            </a:blipFill>
          </p:spPr>
        </p:sp>
      </p:grpSp>
      <p:sp>
        <p:nvSpPr>
          <p:cNvPr id="8" name="TextBox 8"/>
          <p:cNvSpPr txBox="1"/>
          <p:nvPr/>
        </p:nvSpPr>
        <p:spPr>
          <a:xfrm>
            <a:off x="2215400" y="4912433"/>
            <a:ext cx="5494174" cy="837409"/>
          </a:xfrm>
          <a:prstGeom prst="rect">
            <a:avLst/>
          </a:prstGeom>
        </p:spPr>
        <p:txBody>
          <a:bodyPr lIns="0" tIns="0" rIns="0" bIns="0" rtlCol="0" anchor="t">
            <a:spAutoFit/>
          </a:bodyPr>
          <a:lstStyle/>
          <a:p>
            <a:pPr algn="just">
              <a:lnSpc>
                <a:spcPts val="2240"/>
              </a:lnSpc>
            </a:pPr>
            <a:r>
              <a:rPr lang="ru-RU" sz="1600" dirty="0">
                <a:solidFill>
                  <a:srgbClr val="FFFFFF"/>
                </a:solidFill>
                <a:latin typeface="TT Norms"/>
                <a:ea typeface="TT Norms"/>
                <a:cs typeface="TT Norms"/>
                <a:sym typeface="TT Norms"/>
              </a:rPr>
              <a:t>"</a:t>
            </a:r>
            <a:r>
              <a:rPr lang="ru-RU" sz="1600" dirty="0" err="1">
                <a:solidFill>
                  <a:srgbClr val="FFFFFF"/>
                </a:solidFill>
                <a:latin typeface="TT Norms"/>
                <a:ea typeface="TT Norms"/>
                <a:cs typeface="TT Norms"/>
                <a:sym typeface="TT Norms"/>
              </a:rPr>
              <a:t>Еңбек</a:t>
            </a:r>
            <a:r>
              <a:rPr lang="ru-RU" sz="1600" dirty="0">
                <a:solidFill>
                  <a:srgbClr val="FFFFFF"/>
                </a:solidFill>
                <a:latin typeface="TT Norms"/>
                <a:ea typeface="TT Norms"/>
                <a:cs typeface="TT Norms"/>
                <a:sym typeface="TT Norms"/>
              </a:rPr>
              <a:t> пен </a:t>
            </a:r>
            <a:r>
              <a:rPr lang="ru-RU" sz="1600" dirty="0" err="1">
                <a:solidFill>
                  <a:srgbClr val="FFFFFF"/>
                </a:solidFill>
                <a:latin typeface="TT Norms"/>
                <a:ea typeface="TT Norms"/>
                <a:cs typeface="TT Norms"/>
                <a:sym typeface="TT Norms"/>
              </a:rPr>
              <a:t>ауыртпалық</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арқылы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үлкен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жетістіктерге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жету</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үшін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уақытша</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күш</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жұмсау</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қажет</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Мінсіз</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нәтижеге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қол</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жеткізу</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үшін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қажырлы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еңбек</a:t>
            </a:r>
            <a:r>
              <a:rPr lang="ru-RU" sz="1600" dirty="0">
                <a:solidFill>
                  <a:srgbClr val="FFFFFF"/>
                </a:solidFill>
                <a:latin typeface="TT Norms"/>
                <a:ea typeface="TT Norms"/>
                <a:cs typeface="TT Norms"/>
                <a:sym typeface="TT Norms"/>
              </a:rPr>
              <a:t> пен </a:t>
            </a:r>
            <a:r>
              <a:rPr lang="ru-RU" sz="1600" dirty="0" err="1">
                <a:solidFill>
                  <a:srgbClr val="FFFFFF"/>
                </a:solidFill>
                <a:latin typeface="TT Norms"/>
                <a:ea typeface="TT Norms"/>
                <a:cs typeface="TT Norms"/>
                <a:sym typeface="TT Norms"/>
              </a:rPr>
              <a:t>тәжірибе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маңызды</a:t>
            </a:r>
            <a:r>
              <a:rPr lang="ru-RU" sz="1600" dirty="0">
                <a:solidFill>
                  <a:srgbClr val="FFFFFF"/>
                </a:solidFill>
                <a:latin typeface="TT Norms"/>
                <a:ea typeface="TT Norms"/>
                <a:cs typeface="TT Norms"/>
                <a:sym typeface="TT Norms"/>
              </a:rPr>
              <a:t>."</a:t>
            </a:r>
            <a:endParaRPr lang="en-US" sz="1600" dirty="0">
              <a:solidFill>
                <a:srgbClr val="FFFFFF"/>
              </a:solidFill>
              <a:latin typeface="TT Norms"/>
              <a:ea typeface="TT Norms"/>
              <a:cs typeface="TT Norms"/>
              <a:sym typeface="TT Norms"/>
            </a:endParaRPr>
          </a:p>
        </p:txBody>
      </p:sp>
      <p:sp>
        <p:nvSpPr>
          <p:cNvPr id="9" name="TextBox 9"/>
          <p:cNvSpPr txBox="1"/>
          <p:nvPr/>
        </p:nvSpPr>
        <p:spPr>
          <a:xfrm>
            <a:off x="2215400" y="6237966"/>
            <a:ext cx="5494174" cy="1401666"/>
          </a:xfrm>
          <a:prstGeom prst="rect">
            <a:avLst/>
          </a:prstGeom>
        </p:spPr>
        <p:txBody>
          <a:bodyPr lIns="0" tIns="0" rIns="0" bIns="0" rtlCol="0" anchor="t">
            <a:spAutoFit/>
          </a:bodyPr>
          <a:lstStyle/>
          <a:p>
            <a:pPr algn="just">
              <a:lnSpc>
                <a:spcPts val="2240"/>
              </a:lnSpc>
            </a:pPr>
            <a:r>
              <a:rPr lang="ru-RU" sz="1600" dirty="0">
                <a:solidFill>
                  <a:srgbClr val="FFFFFF"/>
                </a:solidFill>
                <a:latin typeface="TT Norms"/>
                <a:ea typeface="TT Norms"/>
                <a:cs typeface="TT Norms"/>
                <a:sym typeface="TT Norms"/>
              </a:rPr>
              <a:t>Компьютер – </a:t>
            </a:r>
            <a:r>
              <a:rPr lang="ru-RU" sz="1600" dirty="0" err="1">
                <a:solidFill>
                  <a:srgbClr val="FFFFFF"/>
                </a:solidFill>
                <a:latin typeface="TT Norms"/>
                <a:ea typeface="TT Norms"/>
                <a:cs typeface="TT Norms"/>
                <a:sym typeface="TT Norms"/>
              </a:rPr>
              <a:t>ақпаратты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өңдеу</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сақтау</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және</a:t>
            </a:r>
            <a:r>
              <a:rPr lang="ru-RU" sz="1600" dirty="0">
                <a:solidFill>
                  <a:srgbClr val="FFFFFF"/>
                </a:solidFill>
                <a:latin typeface="TT Norms"/>
                <a:ea typeface="TT Norms"/>
                <a:cs typeface="TT Norms"/>
                <a:sym typeface="TT Norms"/>
              </a:rPr>
              <a:t> беру </a:t>
            </a:r>
            <a:r>
              <a:rPr lang="ru-RU" sz="1600" dirty="0" err="1">
                <a:solidFill>
                  <a:srgbClr val="FFFFFF"/>
                </a:solidFill>
                <a:latin typeface="TT Norms"/>
                <a:ea typeface="TT Norms"/>
                <a:cs typeface="TT Norms"/>
                <a:sym typeface="TT Norms"/>
              </a:rPr>
              <a:t>үшін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қолданылатын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электрондық</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құрылғы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Ол</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есептеуіш</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техникасының</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негізгі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құралы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болып</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табылады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және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әртүрлі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тапсырмаларды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орындау</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үшін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бағдарламалар</a:t>
            </a:r>
            <a:r>
              <a:rPr lang="ru-RU" sz="1600" dirty="0">
                <a:solidFill>
                  <a:srgbClr val="FFFFFF"/>
                </a:solidFill>
                <a:latin typeface="TT Norms"/>
                <a:ea typeface="TT Norms"/>
                <a:cs typeface="TT Norms"/>
                <a:sym typeface="TT Norms"/>
              </a:rPr>
              <a:t> мен </a:t>
            </a:r>
            <a:r>
              <a:rPr lang="ru-RU" sz="1600" dirty="0" err="1">
                <a:solidFill>
                  <a:srgbClr val="FFFFFF"/>
                </a:solidFill>
                <a:latin typeface="TT Norms"/>
                <a:ea typeface="TT Norms"/>
                <a:cs typeface="TT Norms"/>
                <a:sym typeface="TT Norms"/>
              </a:rPr>
              <a:t>операциялық</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жүйелермен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жұмыс</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істейді</a:t>
            </a:r>
            <a:r>
              <a:rPr lang="ru-RU" sz="1600" dirty="0">
                <a:solidFill>
                  <a:srgbClr val="FFFFFF"/>
                </a:solidFill>
                <a:latin typeface="TT Norms"/>
                <a:ea typeface="TT Norms"/>
                <a:cs typeface="TT Norms"/>
                <a:sym typeface="TT Norms"/>
              </a:rPr>
              <a:t>.</a:t>
            </a:r>
            <a:endParaRPr lang="en-US" sz="1600" dirty="0">
              <a:solidFill>
                <a:srgbClr val="FFFFFF"/>
              </a:solidFill>
              <a:latin typeface="TT Norms"/>
              <a:ea typeface="TT Norms"/>
              <a:cs typeface="TT Norms"/>
              <a:sym typeface="TT Norms"/>
            </a:endParaRPr>
          </a:p>
        </p:txBody>
      </p:sp>
      <p:sp>
        <p:nvSpPr>
          <p:cNvPr id="10" name="TextBox 10"/>
          <p:cNvSpPr txBox="1"/>
          <p:nvPr/>
        </p:nvSpPr>
        <p:spPr>
          <a:xfrm>
            <a:off x="4784681" y="981075"/>
            <a:ext cx="1437265" cy="349250"/>
          </a:xfrm>
          <a:prstGeom prst="rect">
            <a:avLst/>
          </a:prstGeom>
        </p:spPr>
        <p:txBody>
          <a:bodyPr lIns="0" tIns="0" rIns="0" bIns="0" rtlCol="0" anchor="t">
            <a:spAutoFit/>
          </a:bodyPr>
          <a:lstStyle/>
          <a:p>
            <a:pPr algn="ctr">
              <a:lnSpc>
                <a:spcPts val="2800"/>
              </a:lnSpc>
            </a:pPr>
            <a:r>
              <a:rPr lang="en-US" sz="2000" b="1">
                <a:solidFill>
                  <a:srgbClr val="FFFFFF"/>
                </a:solidFill>
                <a:latin typeface="TT Norms Bold"/>
                <a:ea typeface="TT Norms Bold"/>
                <a:cs typeface="TT Norms Bold"/>
                <a:sym typeface="TT Norms Bold"/>
              </a:rPr>
              <a:t>HOME</a:t>
            </a:r>
          </a:p>
        </p:txBody>
      </p:sp>
      <p:sp>
        <p:nvSpPr>
          <p:cNvPr id="11" name="TextBox 11"/>
          <p:cNvSpPr txBox="1"/>
          <p:nvPr/>
        </p:nvSpPr>
        <p:spPr>
          <a:xfrm>
            <a:off x="7210323"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ABOUT</a:t>
            </a:r>
          </a:p>
        </p:txBody>
      </p:sp>
      <p:sp>
        <p:nvSpPr>
          <p:cNvPr id="12" name="TextBox 12"/>
          <p:cNvSpPr txBox="1"/>
          <p:nvPr/>
        </p:nvSpPr>
        <p:spPr>
          <a:xfrm>
            <a:off x="9638188"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FITUR</a:t>
            </a:r>
          </a:p>
        </p:txBody>
      </p:sp>
      <p:sp>
        <p:nvSpPr>
          <p:cNvPr id="13" name="TextBox 13"/>
          <p:cNvSpPr txBox="1"/>
          <p:nvPr/>
        </p:nvSpPr>
        <p:spPr>
          <a:xfrm>
            <a:off x="12066054"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CONTACT</a:t>
            </a:r>
          </a:p>
        </p:txBody>
      </p:sp>
      <p:sp>
        <p:nvSpPr>
          <p:cNvPr id="14" name="TextBox 14"/>
          <p:cNvSpPr txBox="1"/>
          <p:nvPr/>
        </p:nvSpPr>
        <p:spPr>
          <a:xfrm>
            <a:off x="6699895" y="8909050"/>
            <a:ext cx="4888211"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WWW.REALLYGREATSITE.COM</a:t>
            </a:r>
          </a:p>
        </p:txBody>
      </p:sp>
      <p:sp>
        <p:nvSpPr>
          <p:cNvPr id="15" name="TextBox 15"/>
          <p:cNvSpPr txBox="1"/>
          <p:nvPr/>
        </p:nvSpPr>
        <p:spPr>
          <a:xfrm>
            <a:off x="2215400" y="3110604"/>
            <a:ext cx="8605000" cy="1077218"/>
          </a:xfrm>
          <a:prstGeom prst="rect">
            <a:avLst/>
          </a:prstGeom>
        </p:spPr>
        <p:txBody>
          <a:bodyPr wrap="square" lIns="0" tIns="0" rIns="0" bIns="0" rtlCol="0" anchor="t">
            <a:spAutoFit/>
          </a:bodyPr>
          <a:lstStyle/>
          <a:p>
            <a:pPr algn="l">
              <a:lnSpc>
                <a:spcPts val="8400"/>
              </a:lnSpc>
            </a:pPr>
            <a:r>
              <a:rPr lang="kk-KZ" sz="6000" dirty="0" smtClean="0">
                <a:solidFill>
                  <a:srgbClr val="FFFFFF"/>
                </a:solidFill>
                <a:latin typeface="TT Norms"/>
                <a:ea typeface="TT Norms"/>
                <a:cs typeface="TT Norms"/>
                <a:sym typeface="TT Norms"/>
              </a:rPr>
              <a:t>Компьютер деген не</a:t>
            </a:r>
            <a:r>
              <a:rPr lang="en-US" sz="6000" dirty="0" smtClean="0">
                <a:solidFill>
                  <a:srgbClr val="FFFFFF"/>
                </a:solidFill>
                <a:latin typeface="TT Norms"/>
                <a:ea typeface="TT Norms"/>
                <a:cs typeface="TT Norms"/>
                <a:sym typeface="TT Norms"/>
              </a:rPr>
              <a:t>?</a:t>
            </a:r>
            <a:endParaRPr lang="en-US" sz="6000" dirty="0">
              <a:solidFill>
                <a:srgbClr val="FFFFFF"/>
              </a:solidFill>
              <a:latin typeface="TT Norms"/>
              <a:ea typeface="TT Norms"/>
              <a:cs typeface="TT Norms"/>
              <a:sym typeface="TT Nor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stretch>
              <a:fillRect t="-9222" b="-9222"/>
            </a:stretch>
          </a:blipFill>
        </p:spPr>
        <p:txBody>
          <a:bodyPr/>
          <a:lstStyle/>
          <a:p>
            <a:endParaRPr lang="ru-RU" dirty="0"/>
          </a:p>
        </p:txBody>
      </p:sp>
      <p:sp>
        <p:nvSpPr>
          <p:cNvPr id="3" name="Freeform 3"/>
          <p:cNvSpPr/>
          <p:nvPr/>
        </p:nvSpPr>
        <p:spPr>
          <a:xfrm rot="-9013900" flipH="1">
            <a:off x="15042323" y="-1761366"/>
            <a:ext cx="6704769" cy="5449148"/>
          </a:xfrm>
          <a:custGeom>
            <a:avLst/>
            <a:gdLst/>
            <a:ahLst/>
            <a:cxnLst/>
            <a:rect l="l" t="t" r="r" b="b"/>
            <a:pathLst>
              <a:path w="6704769" h="5449148">
                <a:moveTo>
                  <a:pt x="6704769" y="0"/>
                </a:moveTo>
                <a:lnTo>
                  <a:pt x="0" y="0"/>
                </a:lnTo>
                <a:lnTo>
                  <a:pt x="0" y="5449149"/>
                </a:lnTo>
                <a:lnTo>
                  <a:pt x="6704769" y="5449149"/>
                </a:lnTo>
                <a:lnTo>
                  <a:pt x="6704769"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1943932" y="7368562"/>
            <a:ext cx="3846032" cy="1965923"/>
          </a:xfrm>
          <a:prstGeom prst="rect">
            <a:avLst/>
          </a:prstGeom>
        </p:spPr>
        <p:txBody>
          <a:bodyPr lIns="0" tIns="0" rIns="0" bIns="0" rtlCol="0" anchor="t">
            <a:spAutoFit/>
          </a:bodyPr>
          <a:lstStyle/>
          <a:p>
            <a:pPr algn="ctr">
              <a:lnSpc>
                <a:spcPts val="2240"/>
              </a:lnSpc>
            </a:pPr>
            <a:r>
              <a:rPr lang="ru-RU" sz="1600" dirty="0" err="1" smtClean="0">
                <a:solidFill>
                  <a:srgbClr val="FFFFFF"/>
                </a:solidFill>
                <a:latin typeface="TT Norms"/>
                <a:ea typeface="TT Norms"/>
                <a:cs typeface="TT Norms"/>
                <a:sym typeface="TT Norms"/>
              </a:rPr>
              <a:t>Операциялық</a:t>
            </a:r>
            <a:r>
              <a:rPr lang="ru-RU" sz="1600" dirty="0" smtClean="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жүйе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бағдарламалар</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және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пайдаланушы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деректерін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ұзақ</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мерзімді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сақтау</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үшін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қолданылатын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негізгі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құрылғылар</a:t>
            </a:r>
            <a:r>
              <a:rPr lang="ru-RU" sz="1600" dirty="0">
                <a:solidFill>
                  <a:srgbClr val="FFFFFF"/>
                </a:solidFill>
                <a:latin typeface="TT Norms"/>
                <a:ea typeface="TT Norms"/>
                <a:cs typeface="TT Norms"/>
                <a:sym typeface="TT Norms"/>
              </a:rPr>
              <a:t>.</a:t>
            </a:r>
            <a:r>
              <a:rPr lang="en-US" sz="1600" dirty="0">
                <a:solidFill>
                  <a:srgbClr val="FFFFFF"/>
                </a:solidFill>
                <a:latin typeface="TT Norms"/>
                <a:ea typeface="TT Norms"/>
                <a:cs typeface="TT Norms"/>
                <a:sym typeface="TT Norms"/>
              </a:rPr>
              <a:t>SSD </a:t>
            </a:r>
            <a:r>
              <a:rPr lang="ru-RU" sz="1600" dirty="0" err="1">
                <a:solidFill>
                  <a:srgbClr val="FFFFFF"/>
                </a:solidFill>
                <a:latin typeface="TT Norms"/>
                <a:ea typeface="TT Norms"/>
                <a:cs typeface="TT Norms"/>
                <a:sym typeface="TT Norms"/>
              </a:rPr>
              <a:t>жылдам</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әрі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тұрақты</a:t>
            </a:r>
            <a:r>
              <a:rPr lang="ru-RU" sz="1600" dirty="0">
                <a:solidFill>
                  <a:srgbClr val="FFFFFF"/>
                </a:solidFill>
                <a:latin typeface="TT Norms"/>
                <a:ea typeface="TT Norms"/>
                <a:cs typeface="TT Norms"/>
                <a:sym typeface="TT Norms"/>
              </a:rPr>
              <a:t>, ал </a:t>
            </a:r>
            <a:r>
              <a:rPr lang="en-US" sz="1600" dirty="0">
                <a:solidFill>
                  <a:srgbClr val="FFFFFF"/>
                </a:solidFill>
                <a:latin typeface="TT Norms"/>
                <a:ea typeface="TT Norms"/>
                <a:cs typeface="TT Norms"/>
                <a:sym typeface="TT Norms"/>
              </a:rPr>
              <a:t>HDD </a:t>
            </a:r>
            <a:r>
              <a:rPr lang="ru-RU" sz="1600" dirty="0" err="1">
                <a:solidFill>
                  <a:srgbClr val="FFFFFF"/>
                </a:solidFill>
                <a:latin typeface="TT Norms"/>
                <a:ea typeface="TT Norms"/>
                <a:cs typeface="TT Norms"/>
                <a:sym typeface="TT Norms"/>
              </a:rPr>
              <a:t>салыстырмалы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түрде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баяу</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және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механикалық</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болып</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табылады</a:t>
            </a:r>
            <a:r>
              <a:rPr lang="ru-RU" sz="1600" dirty="0">
                <a:solidFill>
                  <a:srgbClr val="FFFFFF"/>
                </a:solidFill>
                <a:latin typeface="TT Norms"/>
                <a:ea typeface="TT Norms"/>
                <a:cs typeface="TT Norms"/>
                <a:sym typeface="TT Norms"/>
              </a:rPr>
              <a:t>.</a:t>
            </a:r>
            <a:endParaRPr lang="en-US" sz="1600" dirty="0">
              <a:solidFill>
                <a:srgbClr val="FFFFFF"/>
              </a:solidFill>
              <a:latin typeface="TT Norms"/>
              <a:ea typeface="TT Norms"/>
              <a:cs typeface="TT Norms"/>
              <a:sym typeface="TT Norms"/>
            </a:endParaRPr>
          </a:p>
        </p:txBody>
      </p:sp>
      <p:sp>
        <p:nvSpPr>
          <p:cNvPr id="5" name="TextBox 5"/>
          <p:cNvSpPr txBox="1"/>
          <p:nvPr/>
        </p:nvSpPr>
        <p:spPr>
          <a:xfrm>
            <a:off x="1665113" y="6245960"/>
            <a:ext cx="4004917" cy="1077218"/>
          </a:xfrm>
          <a:prstGeom prst="rect">
            <a:avLst/>
          </a:prstGeom>
        </p:spPr>
        <p:txBody>
          <a:bodyPr lIns="0" tIns="0" rIns="0" bIns="0" rtlCol="0" anchor="t">
            <a:spAutoFit/>
          </a:bodyPr>
          <a:lstStyle/>
          <a:p>
            <a:pPr marL="431801" lvl="1" indent="-215900" algn="ctr">
              <a:lnSpc>
                <a:spcPts val="2800"/>
              </a:lnSpc>
              <a:buFont typeface="Arial"/>
              <a:buChar char="•"/>
            </a:pPr>
            <a:r>
              <a:rPr lang="ru-RU" sz="2000" dirty="0" smtClean="0">
                <a:solidFill>
                  <a:srgbClr val="FFFFFF"/>
                </a:solidFill>
                <a:latin typeface="TT Norms"/>
                <a:ea typeface="TT Norms"/>
                <a:cs typeface="TT Norms"/>
                <a:sym typeface="TT Norms"/>
              </a:rPr>
              <a:t> </a:t>
            </a:r>
            <a:r>
              <a:rPr lang="ru-RU" sz="2000" dirty="0" err="1">
                <a:solidFill>
                  <a:srgbClr val="FFFFFF"/>
                </a:solidFill>
                <a:latin typeface="TT Norms"/>
                <a:ea typeface="TT Norms"/>
                <a:cs typeface="TT Norms"/>
                <a:sym typeface="TT Norms"/>
              </a:rPr>
              <a:t>Сақтау</a:t>
            </a:r>
            <a:r>
              <a:rPr lang="ru-RU" sz="2000" dirty="0">
                <a:solidFill>
                  <a:srgbClr val="FFFFFF"/>
                </a:solidFill>
                <a:latin typeface="TT Norms"/>
                <a:ea typeface="TT Norms"/>
                <a:cs typeface="TT Norms"/>
                <a:sym typeface="TT Norms"/>
              </a:rPr>
              <a:t> </a:t>
            </a:r>
            <a:r>
              <a:rPr lang="ru-RU" sz="2000" dirty="0" err="1">
                <a:solidFill>
                  <a:srgbClr val="FFFFFF"/>
                </a:solidFill>
                <a:latin typeface="TT Norms"/>
                <a:ea typeface="TT Norms"/>
                <a:cs typeface="TT Norms"/>
                <a:sym typeface="TT Norms"/>
              </a:rPr>
              <a:t>құрылғылары</a:t>
            </a:r>
            <a:r>
              <a:rPr lang="ru-RU" sz="2000" dirty="0">
                <a:solidFill>
                  <a:srgbClr val="FFFFFF"/>
                </a:solidFill>
                <a:latin typeface="TT Norms"/>
                <a:ea typeface="TT Norms"/>
                <a:cs typeface="TT Norms"/>
                <a:sym typeface="TT Norms"/>
              </a:rPr>
              <a:t>: </a:t>
            </a:r>
            <a:r>
              <a:rPr lang="ru-RU" sz="2000" dirty="0" err="1">
                <a:solidFill>
                  <a:srgbClr val="FFFFFF"/>
                </a:solidFill>
                <a:latin typeface="TT Norms"/>
                <a:ea typeface="TT Norms"/>
                <a:cs typeface="TT Norms"/>
                <a:sym typeface="TT Norms"/>
              </a:rPr>
              <a:t>Қатты</a:t>
            </a:r>
            <a:r>
              <a:rPr lang="ru-RU" sz="2000" dirty="0">
                <a:solidFill>
                  <a:srgbClr val="FFFFFF"/>
                </a:solidFill>
                <a:latin typeface="TT Norms"/>
                <a:ea typeface="TT Norms"/>
                <a:cs typeface="TT Norms"/>
                <a:sym typeface="TT Norms"/>
              </a:rPr>
              <a:t> диск (</a:t>
            </a:r>
            <a:r>
              <a:rPr lang="en-US" sz="2000" dirty="0">
                <a:solidFill>
                  <a:srgbClr val="FFFFFF"/>
                </a:solidFill>
                <a:latin typeface="TT Norms"/>
                <a:ea typeface="TT Norms"/>
                <a:cs typeface="TT Norms"/>
                <a:sym typeface="TT Norms"/>
              </a:rPr>
              <a:t>HDD) </a:t>
            </a:r>
            <a:r>
              <a:rPr lang="ru-RU" sz="2000" dirty="0" err="1">
                <a:solidFill>
                  <a:srgbClr val="FFFFFF"/>
                </a:solidFill>
                <a:latin typeface="TT Norms"/>
                <a:ea typeface="TT Norms"/>
                <a:cs typeface="TT Norms"/>
                <a:sym typeface="TT Norms"/>
              </a:rPr>
              <a:t>немесе</a:t>
            </a:r>
            <a:r>
              <a:rPr lang="ru-RU" sz="2000" dirty="0">
                <a:solidFill>
                  <a:srgbClr val="FFFFFF"/>
                </a:solidFill>
                <a:latin typeface="TT Norms"/>
                <a:ea typeface="TT Norms"/>
                <a:cs typeface="TT Norms"/>
                <a:sym typeface="TT Norms"/>
              </a:rPr>
              <a:t> </a:t>
            </a:r>
            <a:r>
              <a:rPr lang="ru-RU" sz="2000" dirty="0" err="1">
                <a:solidFill>
                  <a:srgbClr val="FFFFFF"/>
                </a:solidFill>
                <a:latin typeface="TT Norms"/>
                <a:ea typeface="TT Norms"/>
                <a:cs typeface="TT Norms"/>
                <a:sym typeface="TT Norms"/>
              </a:rPr>
              <a:t>Твердотельді</a:t>
            </a:r>
            <a:r>
              <a:rPr lang="ru-RU" sz="2000" dirty="0">
                <a:solidFill>
                  <a:srgbClr val="FFFFFF"/>
                </a:solidFill>
                <a:latin typeface="TT Norms"/>
                <a:ea typeface="TT Norms"/>
                <a:cs typeface="TT Norms"/>
                <a:sym typeface="TT Norms"/>
              </a:rPr>
              <a:t> диск (</a:t>
            </a:r>
            <a:r>
              <a:rPr lang="en-US" sz="2000" dirty="0">
                <a:solidFill>
                  <a:srgbClr val="FFFFFF"/>
                </a:solidFill>
                <a:latin typeface="TT Norms"/>
                <a:ea typeface="TT Norms"/>
                <a:cs typeface="TT Norms"/>
                <a:sym typeface="TT Norms"/>
              </a:rPr>
              <a:t>SSD): </a:t>
            </a:r>
            <a:endParaRPr lang="en-US" sz="2000" dirty="0">
              <a:solidFill>
                <a:srgbClr val="FFFFFF"/>
              </a:solidFill>
              <a:latin typeface="TT Norms"/>
              <a:ea typeface="TT Norms"/>
              <a:cs typeface="TT Norms"/>
              <a:sym typeface="TT Norms"/>
            </a:endParaRPr>
          </a:p>
        </p:txBody>
      </p:sp>
      <p:sp>
        <p:nvSpPr>
          <p:cNvPr id="6" name="TextBox 6"/>
          <p:cNvSpPr txBox="1"/>
          <p:nvPr/>
        </p:nvSpPr>
        <p:spPr>
          <a:xfrm>
            <a:off x="4784681" y="981075"/>
            <a:ext cx="1437265" cy="349250"/>
          </a:xfrm>
          <a:prstGeom prst="rect">
            <a:avLst/>
          </a:prstGeom>
        </p:spPr>
        <p:txBody>
          <a:bodyPr lIns="0" tIns="0" rIns="0" bIns="0" rtlCol="0" anchor="t">
            <a:spAutoFit/>
          </a:bodyPr>
          <a:lstStyle/>
          <a:p>
            <a:pPr algn="ctr">
              <a:lnSpc>
                <a:spcPts val="2800"/>
              </a:lnSpc>
            </a:pPr>
            <a:r>
              <a:rPr lang="en-US" sz="2000" b="1">
                <a:solidFill>
                  <a:srgbClr val="FFFFFF"/>
                </a:solidFill>
                <a:latin typeface="TT Norms Bold"/>
                <a:ea typeface="TT Norms Bold"/>
                <a:cs typeface="TT Norms Bold"/>
                <a:sym typeface="TT Norms Bold"/>
              </a:rPr>
              <a:t>HOME</a:t>
            </a:r>
          </a:p>
        </p:txBody>
      </p:sp>
      <p:sp>
        <p:nvSpPr>
          <p:cNvPr id="7" name="TextBox 7"/>
          <p:cNvSpPr txBox="1"/>
          <p:nvPr/>
        </p:nvSpPr>
        <p:spPr>
          <a:xfrm>
            <a:off x="7210323"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ABOUT</a:t>
            </a:r>
          </a:p>
        </p:txBody>
      </p:sp>
      <p:sp>
        <p:nvSpPr>
          <p:cNvPr id="8" name="TextBox 8"/>
          <p:cNvSpPr txBox="1"/>
          <p:nvPr/>
        </p:nvSpPr>
        <p:spPr>
          <a:xfrm>
            <a:off x="9638188"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FITUR</a:t>
            </a:r>
          </a:p>
        </p:txBody>
      </p:sp>
      <p:sp>
        <p:nvSpPr>
          <p:cNvPr id="9" name="TextBox 9"/>
          <p:cNvSpPr txBox="1"/>
          <p:nvPr/>
        </p:nvSpPr>
        <p:spPr>
          <a:xfrm>
            <a:off x="12066054"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CONTACT</a:t>
            </a:r>
          </a:p>
        </p:txBody>
      </p:sp>
      <p:sp>
        <p:nvSpPr>
          <p:cNvPr id="10" name="AutoShape 10"/>
          <p:cNvSpPr/>
          <p:nvPr/>
        </p:nvSpPr>
        <p:spPr>
          <a:xfrm>
            <a:off x="2761887" y="1747331"/>
            <a:ext cx="12764226" cy="0"/>
          </a:xfrm>
          <a:prstGeom prst="line">
            <a:avLst/>
          </a:prstGeom>
          <a:ln w="19050" cap="flat">
            <a:solidFill>
              <a:srgbClr val="FFFFFF"/>
            </a:solidFill>
            <a:prstDash val="solid"/>
            <a:headEnd type="none" w="sm" len="sm"/>
            <a:tailEnd type="none" w="sm" len="sm"/>
          </a:ln>
        </p:spPr>
      </p:sp>
      <p:sp>
        <p:nvSpPr>
          <p:cNvPr id="11" name="TextBox 11"/>
          <p:cNvSpPr txBox="1"/>
          <p:nvPr/>
        </p:nvSpPr>
        <p:spPr>
          <a:xfrm>
            <a:off x="6699895" y="8909050"/>
            <a:ext cx="4888211"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WWW.REALLYGREATSITE.COM</a:t>
            </a:r>
          </a:p>
        </p:txBody>
      </p:sp>
      <p:sp>
        <p:nvSpPr>
          <p:cNvPr id="12" name="TextBox 12"/>
          <p:cNvSpPr txBox="1"/>
          <p:nvPr/>
        </p:nvSpPr>
        <p:spPr>
          <a:xfrm>
            <a:off x="6431684" y="2030138"/>
            <a:ext cx="5317510" cy="4270400"/>
          </a:xfrm>
          <a:prstGeom prst="rect">
            <a:avLst/>
          </a:prstGeom>
        </p:spPr>
        <p:txBody>
          <a:bodyPr wrap="square" lIns="0" tIns="0" rIns="0" bIns="0" rtlCol="0" anchor="t">
            <a:spAutoFit/>
          </a:bodyPr>
          <a:lstStyle/>
          <a:p>
            <a:pPr algn="ctr">
              <a:lnSpc>
                <a:spcPts val="8400"/>
              </a:lnSpc>
            </a:pPr>
            <a:r>
              <a:rPr lang="ru-RU" sz="6000" dirty="0" err="1">
                <a:solidFill>
                  <a:srgbClr val="FFFFFF"/>
                </a:solidFill>
                <a:latin typeface="TT Norms"/>
                <a:ea typeface="TT Norms"/>
                <a:cs typeface="TT Norms"/>
                <a:sym typeface="TT Norms"/>
              </a:rPr>
              <a:t>Компьютердің</a:t>
            </a:r>
            <a:r>
              <a:rPr lang="ru-RU" sz="6000" dirty="0">
                <a:solidFill>
                  <a:srgbClr val="FFFFFF"/>
                </a:solidFill>
                <a:latin typeface="TT Norms"/>
                <a:ea typeface="TT Norms"/>
                <a:cs typeface="TT Norms"/>
                <a:sym typeface="TT Norms"/>
              </a:rPr>
              <a:t> </a:t>
            </a:r>
            <a:r>
              <a:rPr lang="ru-RU" sz="6000" dirty="0" err="1">
                <a:solidFill>
                  <a:srgbClr val="FFFFFF"/>
                </a:solidFill>
                <a:latin typeface="TT Norms"/>
                <a:ea typeface="TT Norms"/>
                <a:cs typeface="TT Norms"/>
                <a:sym typeface="TT Norms"/>
              </a:rPr>
              <a:t>негізгі</a:t>
            </a:r>
            <a:r>
              <a:rPr lang="ru-RU" sz="6000" dirty="0">
                <a:solidFill>
                  <a:srgbClr val="FFFFFF"/>
                </a:solidFill>
                <a:latin typeface="TT Norms"/>
                <a:ea typeface="TT Norms"/>
                <a:cs typeface="TT Norms"/>
                <a:sym typeface="TT Norms"/>
              </a:rPr>
              <a:t> </a:t>
            </a:r>
            <a:r>
              <a:rPr lang="ru-RU" sz="6000" dirty="0" err="1">
                <a:solidFill>
                  <a:srgbClr val="FFFFFF"/>
                </a:solidFill>
                <a:latin typeface="TT Norms"/>
                <a:ea typeface="TT Norms"/>
                <a:cs typeface="TT Norms"/>
                <a:sym typeface="TT Norms"/>
              </a:rPr>
              <a:t>құрамдас</a:t>
            </a:r>
            <a:r>
              <a:rPr lang="ru-RU" sz="6000" dirty="0">
                <a:solidFill>
                  <a:srgbClr val="FFFFFF"/>
                </a:solidFill>
                <a:latin typeface="TT Norms"/>
                <a:ea typeface="TT Norms"/>
                <a:cs typeface="TT Norms"/>
                <a:sym typeface="TT Norms"/>
              </a:rPr>
              <a:t> </a:t>
            </a:r>
            <a:r>
              <a:rPr lang="ru-RU" sz="6000" dirty="0" err="1">
                <a:solidFill>
                  <a:srgbClr val="FFFFFF"/>
                </a:solidFill>
                <a:latin typeface="TT Norms"/>
                <a:ea typeface="TT Norms"/>
                <a:cs typeface="TT Norms"/>
                <a:sym typeface="TT Norms"/>
              </a:rPr>
              <a:t>бөліктері</a:t>
            </a:r>
            <a:endParaRPr lang="en-US" sz="6000" dirty="0">
              <a:solidFill>
                <a:srgbClr val="FFFFFF"/>
              </a:solidFill>
              <a:latin typeface="TT Norms"/>
              <a:ea typeface="TT Norms"/>
              <a:cs typeface="TT Norms"/>
              <a:sym typeface="TT Norms"/>
            </a:endParaRPr>
          </a:p>
        </p:txBody>
      </p:sp>
      <p:sp>
        <p:nvSpPr>
          <p:cNvPr id="13" name="TextBox 13"/>
          <p:cNvSpPr txBox="1"/>
          <p:nvPr/>
        </p:nvSpPr>
        <p:spPr>
          <a:xfrm>
            <a:off x="7100167" y="7014376"/>
            <a:ext cx="3846032" cy="1410643"/>
          </a:xfrm>
          <a:prstGeom prst="rect">
            <a:avLst/>
          </a:prstGeom>
        </p:spPr>
        <p:txBody>
          <a:bodyPr lIns="0" tIns="0" rIns="0" bIns="0" rtlCol="0" anchor="t">
            <a:spAutoFit/>
          </a:bodyPr>
          <a:lstStyle/>
          <a:p>
            <a:pPr algn="ctr">
              <a:lnSpc>
                <a:spcPts val="2240"/>
              </a:lnSpc>
            </a:pPr>
            <a:r>
              <a:rPr lang="ru-RU" sz="1600" dirty="0" err="1" smtClean="0">
                <a:solidFill>
                  <a:srgbClr val="FFFFFF"/>
                </a:solidFill>
                <a:latin typeface="TT Norms"/>
                <a:ea typeface="TT Norms"/>
                <a:cs typeface="TT Norms"/>
                <a:sym typeface="TT Norms"/>
              </a:rPr>
              <a:t>Компьютердің</a:t>
            </a:r>
            <a:r>
              <a:rPr lang="ru-RU" sz="1600" dirty="0" smtClean="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негізгі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схемалық</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тақтасы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онда</a:t>
            </a:r>
            <a:r>
              <a:rPr lang="ru-RU" sz="1600" dirty="0">
                <a:solidFill>
                  <a:srgbClr val="FFFFFF"/>
                </a:solidFill>
                <a:latin typeface="TT Norms"/>
                <a:ea typeface="TT Norms"/>
                <a:cs typeface="TT Norms"/>
                <a:sym typeface="TT Norms"/>
              </a:rPr>
              <a:t> процессор, </a:t>
            </a:r>
            <a:r>
              <a:rPr lang="ru-RU" sz="1600" dirty="0" err="1">
                <a:solidFill>
                  <a:srgbClr val="FFFFFF"/>
                </a:solidFill>
                <a:latin typeface="TT Norms"/>
                <a:ea typeface="TT Norms"/>
                <a:cs typeface="TT Norms"/>
                <a:sym typeface="TT Norms"/>
              </a:rPr>
              <a:t>жад</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және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басқа</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маңызды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компоненттер</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орналасқан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Ол</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компоненттердің</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арасындағы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байланысты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қамтамасыз</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етеді</a:t>
            </a:r>
            <a:r>
              <a:rPr lang="ru-RU" sz="1600" dirty="0">
                <a:solidFill>
                  <a:srgbClr val="FFFFFF"/>
                </a:solidFill>
                <a:latin typeface="TT Norms"/>
                <a:ea typeface="TT Norms"/>
                <a:cs typeface="TT Norms"/>
                <a:sym typeface="TT Norms"/>
              </a:rPr>
              <a:t>.</a:t>
            </a:r>
            <a:endParaRPr lang="en-US" sz="1600" dirty="0">
              <a:solidFill>
                <a:srgbClr val="FFFFFF"/>
              </a:solidFill>
              <a:latin typeface="TT Norms"/>
              <a:ea typeface="TT Norms"/>
              <a:cs typeface="TT Norms"/>
              <a:sym typeface="TT Norms"/>
            </a:endParaRPr>
          </a:p>
        </p:txBody>
      </p:sp>
      <p:sp>
        <p:nvSpPr>
          <p:cNvPr id="14" name="TextBox 14"/>
          <p:cNvSpPr txBox="1"/>
          <p:nvPr/>
        </p:nvSpPr>
        <p:spPr>
          <a:xfrm>
            <a:off x="6959233" y="6425496"/>
            <a:ext cx="4004917" cy="359073"/>
          </a:xfrm>
          <a:prstGeom prst="rect">
            <a:avLst/>
          </a:prstGeom>
        </p:spPr>
        <p:txBody>
          <a:bodyPr lIns="0" tIns="0" rIns="0" bIns="0" rtlCol="0" anchor="t">
            <a:spAutoFit/>
          </a:bodyPr>
          <a:lstStyle/>
          <a:p>
            <a:pPr marL="431801" lvl="1" indent="-215900" algn="just">
              <a:lnSpc>
                <a:spcPts val="2800"/>
              </a:lnSpc>
              <a:buFont typeface="Arial"/>
              <a:buChar char="•"/>
            </a:pPr>
            <a:r>
              <a:rPr lang="ru-RU" sz="2000" dirty="0" err="1">
                <a:solidFill>
                  <a:srgbClr val="FFFFFF"/>
                </a:solidFill>
                <a:latin typeface="TT Norms"/>
                <a:ea typeface="TT Norms"/>
                <a:cs typeface="TT Norms"/>
                <a:sym typeface="TT Norms"/>
              </a:rPr>
              <a:t>Аналық</a:t>
            </a:r>
            <a:r>
              <a:rPr lang="ru-RU" sz="2000" dirty="0">
                <a:solidFill>
                  <a:srgbClr val="FFFFFF"/>
                </a:solidFill>
                <a:latin typeface="TT Norms"/>
                <a:ea typeface="TT Norms"/>
                <a:cs typeface="TT Norms"/>
                <a:sym typeface="TT Norms"/>
              </a:rPr>
              <a:t> плата (</a:t>
            </a:r>
            <a:r>
              <a:rPr lang="en-US" sz="2000" dirty="0">
                <a:solidFill>
                  <a:srgbClr val="FFFFFF"/>
                </a:solidFill>
                <a:latin typeface="TT Norms"/>
                <a:ea typeface="TT Norms"/>
                <a:cs typeface="TT Norms"/>
                <a:sym typeface="TT Norms"/>
              </a:rPr>
              <a:t>Mainboard):</a:t>
            </a:r>
            <a:r>
              <a:rPr lang="kk-KZ" sz="2000" dirty="0">
                <a:solidFill>
                  <a:srgbClr val="FFFFFF"/>
                </a:solidFill>
                <a:latin typeface="TT Norms"/>
                <a:ea typeface="TT Norms"/>
                <a:cs typeface="TT Norms"/>
                <a:sym typeface="TT Norms"/>
              </a:rPr>
              <a:t> </a:t>
            </a:r>
            <a:endParaRPr lang="en-US" sz="2000" dirty="0">
              <a:solidFill>
                <a:srgbClr val="FFFFFF"/>
              </a:solidFill>
              <a:latin typeface="TT Norms"/>
              <a:ea typeface="TT Norms"/>
              <a:cs typeface="TT Norms"/>
              <a:sym typeface="TT Norms"/>
            </a:endParaRPr>
          </a:p>
        </p:txBody>
      </p:sp>
      <p:sp>
        <p:nvSpPr>
          <p:cNvPr id="15" name="TextBox 15"/>
          <p:cNvSpPr txBox="1"/>
          <p:nvPr/>
        </p:nvSpPr>
        <p:spPr>
          <a:xfrm>
            <a:off x="12689483" y="7247865"/>
            <a:ext cx="3846032" cy="1119537"/>
          </a:xfrm>
          <a:prstGeom prst="rect">
            <a:avLst/>
          </a:prstGeom>
        </p:spPr>
        <p:txBody>
          <a:bodyPr lIns="0" tIns="0" rIns="0" bIns="0" rtlCol="0" anchor="t">
            <a:spAutoFit/>
          </a:bodyPr>
          <a:lstStyle/>
          <a:p>
            <a:pPr algn="ctr">
              <a:lnSpc>
                <a:spcPts val="2240"/>
              </a:lnSpc>
            </a:pPr>
            <a:r>
              <a:rPr lang="kk-KZ" sz="1600" dirty="0" smtClean="0">
                <a:solidFill>
                  <a:srgbClr val="FFFFFF"/>
                </a:solidFill>
                <a:latin typeface="TT Norms"/>
                <a:ea typeface="TT Norms"/>
                <a:cs typeface="TT Norms"/>
                <a:sym typeface="TT Norms"/>
              </a:rPr>
              <a:t>Электр </a:t>
            </a:r>
            <a:r>
              <a:rPr lang="kk-KZ" sz="1600" dirty="0">
                <a:solidFill>
                  <a:srgbClr val="FFFFFF"/>
                </a:solidFill>
                <a:latin typeface="TT Norms"/>
                <a:ea typeface="TT Norms"/>
                <a:cs typeface="TT Norms"/>
                <a:sym typeface="TT Norms"/>
              </a:rPr>
              <a:t>қуатын розеткалардан компьютердің компоненттеріне қажетті энергияға түрлендіреді. Ол дұрыс кернеу мен токты қамтамасыз етеді.</a:t>
            </a:r>
            <a:endParaRPr lang="en-US" sz="1600" dirty="0">
              <a:solidFill>
                <a:srgbClr val="FFFFFF"/>
              </a:solidFill>
              <a:latin typeface="TT Norms"/>
              <a:ea typeface="TT Norms"/>
              <a:cs typeface="TT Norms"/>
              <a:sym typeface="TT Norms"/>
            </a:endParaRPr>
          </a:p>
        </p:txBody>
      </p:sp>
      <p:sp>
        <p:nvSpPr>
          <p:cNvPr id="16" name="TextBox 16"/>
          <p:cNvSpPr txBox="1"/>
          <p:nvPr/>
        </p:nvSpPr>
        <p:spPr>
          <a:xfrm>
            <a:off x="12427776" y="6410440"/>
            <a:ext cx="3846032" cy="1077218"/>
          </a:xfrm>
          <a:prstGeom prst="rect">
            <a:avLst/>
          </a:prstGeom>
        </p:spPr>
        <p:txBody>
          <a:bodyPr wrap="square" lIns="0" tIns="0" rIns="0" bIns="0" rtlCol="0" anchor="t">
            <a:spAutoFit/>
          </a:bodyPr>
          <a:lstStyle/>
          <a:p>
            <a:pPr marL="431801" lvl="1" indent="-215900" algn="ctr">
              <a:lnSpc>
                <a:spcPts val="2800"/>
              </a:lnSpc>
              <a:buFont typeface="Arial"/>
              <a:buChar char="•"/>
            </a:pPr>
            <a:r>
              <a:rPr lang="kk-KZ" sz="2000" dirty="0" smtClean="0">
                <a:solidFill>
                  <a:srgbClr val="FFFFFF"/>
                </a:solidFill>
                <a:latin typeface="TT Norms"/>
                <a:ea typeface="TT Norms"/>
                <a:cs typeface="TT Norms"/>
                <a:sym typeface="TT Norms"/>
              </a:rPr>
              <a:t>Электр </a:t>
            </a:r>
            <a:r>
              <a:rPr lang="kk-KZ" sz="2000" dirty="0">
                <a:solidFill>
                  <a:srgbClr val="FFFFFF"/>
                </a:solidFill>
                <a:latin typeface="TT Norms"/>
                <a:ea typeface="TT Norms"/>
                <a:cs typeface="TT Norms"/>
                <a:sym typeface="TT Norms"/>
              </a:rPr>
              <a:t>қоректену блогы (</a:t>
            </a:r>
            <a:r>
              <a:rPr lang="en-US" sz="2000" dirty="0">
                <a:solidFill>
                  <a:srgbClr val="FFFFFF"/>
                </a:solidFill>
                <a:latin typeface="TT Norms"/>
                <a:ea typeface="TT Norms"/>
                <a:cs typeface="TT Norms"/>
                <a:sym typeface="TT Norms"/>
              </a:rPr>
              <a:t>PSU):</a:t>
            </a:r>
            <a:endParaRPr lang="kk-KZ" sz="2000" dirty="0">
              <a:solidFill>
                <a:srgbClr val="FFFFFF"/>
              </a:solidFill>
              <a:latin typeface="TT Norms"/>
              <a:ea typeface="TT Norms"/>
              <a:cs typeface="TT Norms"/>
              <a:sym typeface="TT Norms"/>
            </a:endParaRPr>
          </a:p>
          <a:p>
            <a:pPr marL="431801" lvl="1" indent="-215900" algn="just">
              <a:lnSpc>
                <a:spcPts val="2800"/>
              </a:lnSpc>
              <a:buFont typeface="Arial"/>
              <a:buChar char="•"/>
            </a:pPr>
            <a:endParaRPr lang="en-US" sz="2000" dirty="0">
              <a:solidFill>
                <a:srgbClr val="FFFFFF"/>
              </a:solidFill>
              <a:latin typeface="TT Norms"/>
              <a:ea typeface="TT Norms"/>
              <a:cs typeface="TT Norms"/>
              <a:sym typeface="TT Norms"/>
            </a:endParaRPr>
          </a:p>
        </p:txBody>
      </p:sp>
      <p:sp>
        <p:nvSpPr>
          <p:cNvPr id="17" name="TextBox 17"/>
          <p:cNvSpPr txBox="1"/>
          <p:nvPr/>
        </p:nvSpPr>
        <p:spPr>
          <a:xfrm>
            <a:off x="1851678" y="3912829"/>
            <a:ext cx="3846032" cy="1683794"/>
          </a:xfrm>
          <a:prstGeom prst="rect">
            <a:avLst/>
          </a:prstGeom>
        </p:spPr>
        <p:txBody>
          <a:bodyPr lIns="0" tIns="0" rIns="0" bIns="0" rtlCol="0" anchor="t">
            <a:spAutoFit/>
          </a:bodyPr>
          <a:lstStyle/>
          <a:p>
            <a:pPr algn="ctr">
              <a:lnSpc>
                <a:spcPts val="2240"/>
              </a:lnSpc>
            </a:pPr>
            <a:r>
              <a:rPr lang="ru-RU" sz="1600" dirty="0" err="1" smtClean="0">
                <a:solidFill>
                  <a:srgbClr val="FFFFFF"/>
                </a:solidFill>
                <a:latin typeface="TT Norms"/>
                <a:ea typeface="TT Norms"/>
                <a:cs typeface="TT Norms"/>
                <a:sym typeface="TT Norms"/>
              </a:rPr>
              <a:t>Компьютердің</a:t>
            </a:r>
            <a:r>
              <a:rPr lang="ru-RU" sz="1600" dirty="0" smtClean="0">
                <a:solidFill>
                  <a:srgbClr val="FFFFFF"/>
                </a:solidFill>
                <a:latin typeface="TT Norms"/>
                <a:ea typeface="TT Norms"/>
                <a:cs typeface="TT Norms"/>
                <a:sym typeface="TT Norms"/>
              </a:rPr>
              <a:t> </a:t>
            </a:r>
            <a:r>
              <a:rPr lang="ru-RU" sz="1600" dirty="0">
                <a:solidFill>
                  <a:srgbClr val="FFFFFF"/>
                </a:solidFill>
                <a:latin typeface="TT Norms"/>
                <a:ea typeface="TT Norms"/>
                <a:cs typeface="TT Norms"/>
                <a:sym typeface="TT Norms"/>
              </a:rPr>
              <a:t>«</a:t>
            </a:r>
            <a:r>
              <a:rPr lang="ru-RU" sz="1600" dirty="0" err="1">
                <a:solidFill>
                  <a:srgbClr val="FFFFFF"/>
                </a:solidFill>
                <a:latin typeface="TT Norms"/>
                <a:ea typeface="TT Norms"/>
                <a:cs typeface="TT Norms"/>
                <a:sym typeface="TT Norms"/>
              </a:rPr>
              <a:t>миы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болып</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табылады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барлық</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есептеулер</a:t>
            </a:r>
            <a:r>
              <a:rPr lang="ru-RU" sz="1600" dirty="0">
                <a:solidFill>
                  <a:srgbClr val="FFFFFF"/>
                </a:solidFill>
                <a:latin typeface="TT Norms"/>
                <a:ea typeface="TT Norms"/>
                <a:cs typeface="TT Norms"/>
                <a:sym typeface="TT Norms"/>
              </a:rPr>
              <a:t> мен </a:t>
            </a:r>
            <a:r>
              <a:rPr lang="ru-RU" sz="1600" dirty="0" err="1">
                <a:solidFill>
                  <a:srgbClr val="FFFFFF"/>
                </a:solidFill>
                <a:latin typeface="TT Norms"/>
                <a:ea typeface="TT Norms"/>
                <a:cs typeface="TT Norms"/>
                <a:sym typeface="TT Norms"/>
              </a:rPr>
              <a:t>бағдарламаларды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орындау</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үшін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қажетті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нұсқауларды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өңдейді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Ол</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басқару</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блогы</a:t>
            </a:r>
            <a:r>
              <a:rPr lang="ru-RU" sz="1600" dirty="0">
                <a:solidFill>
                  <a:srgbClr val="FFFFFF"/>
                </a:solidFill>
                <a:latin typeface="TT Norms"/>
                <a:ea typeface="TT Norms"/>
                <a:cs typeface="TT Norms"/>
                <a:sym typeface="TT Norms"/>
              </a:rPr>
              <a:t> (</a:t>
            </a:r>
            <a:r>
              <a:rPr lang="en-US" sz="1600" dirty="0">
                <a:solidFill>
                  <a:srgbClr val="FFFFFF"/>
                </a:solidFill>
                <a:latin typeface="TT Norms"/>
                <a:ea typeface="TT Norms"/>
                <a:cs typeface="TT Norms"/>
                <a:sym typeface="TT Norms"/>
              </a:rPr>
              <a:t>CU) </a:t>
            </a:r>
            <a:r>
              <a:rPr lang="ru-RU" sz="1600" dirty="0">
                <a:solidFill>
                  <a:srgbClr val="FFFFFF"/>
                </a:solidFill>
                <a:latin typeface="TT Norms"/>
                <a:ea typeface="TT Norms"/>
                <a:cs typeface="TT Norms"/>
                <a:sym typeface="TT Norms"/>
              </a:rPr>
              <a:t>мен </a:t>
            </a:r>
            <a:r>
              <a:rPr lang="ru-RU" sz="1600" dirty="0" err="1">
                <a:solidFill>
                  <a:srgbClr val="FFFFFF"/>
                </a:solidFill>
                <a:latin typeface="TT Norms"/>
                <a:ea typeface="TT Norms"/>
                <a:cs typeface="TT Norms"/>
                <a:sym typeface="TT Norms"/>
              </a:rPr>
              <a:t>арифметикалық-логикалық</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блоктан</a:t>
            </a:r>
            <a:r>
              <a:rPr lang="ru-RU" sz="1600" dirty="0">
                <a:solidFill>
                  <a:srgbClr val="FFFFFF"/>
                </a:solidFill>
                <a:latin typeface="TT Norms"/>
                <a:ea typeface="TT Norms"/>
                <a:cs typeface="TT Norms"/>
                <a:sym typeface="TT Norms"/>
              </a:rPr>
              <a:t> (</a:t>
            </a:r>
            <a:r>
              <a:rPr lang="en-US" sz="1600" dirty="0">
                <a:solidFill>
                  <a:srgbClr val="FFFFFF"/>
                </a:solidFill>
                <a:latin typeface="TT Norms"/>
                <a:ea typeface="TT Norms"/>
                <a:cs typeface="TT Norms"/>
                <a:sym typeface="TT Norms"/>
              </a:rPr>
              <a:t>ALU) </a:t>
            </a:r>
            <a:r>
              <a:rPr lang="ru-RU" sz="1600" dirty="0" err="1">
                <a:solidFill>
                  <a:srgbClr val="FFFFFF"/>
                </a:solidFill>
                <a:latin typeface="TT Norms"/>
                <a:ea typeface="TT Norms"/>
                <a:cs typeface="TT Norms"/>
                <a:sym typeface="TT Norms"/>
              </a:rPr>
              <a:t>тұрады</a:t>
            </a:r>
            <a:r>
              <a:rPr lang="ru-RU" sz="1600" dirty="0">
                <a:solidFill>
                  <a:srgbClr val="FFFFFF"/>
                </a:solidFill>
                <a:latin typeface="TT Norms"/>
                <a:ea typeface="TT Norms"/>
                <a:cs typeface="TT Norms"/>
                <a:sym typeface="TT Norms"/>
              </a:rPr>
              <a:t>.</a:t>
            </a:r>
            <a:endParaRPr lang="en-US" sz="1600" dirty="0">
              <a:solidFill>
                <a:srgbClr val="FFFFFF"/>
              </a:solidFill>
              <a:latin typeface="TT Norms"/>
              <a:ea typeface="TT Norms"/>
              <a:cs typeface="TT Norms"/>
              <a:sym typeface="TT Norms"/>
            </a:endParaRPr>
          </a:p>
        </p:txBody>
      </p:sp>
      <p:sp>
        <p:nvSpPr>
          <p:cNvPr id="18" name="TextBox 18"/>
          <p:cNvSpPr txBox="1"/>
          <p:nvPr/>
        </p:nvSpPr>
        <p:spPr>
          <a:xfrm>
            <a:off x="1851678" y="3436605"/>
            <a:ext cx="4004917" cy="359073"/>
          </a:xfrm>
          <a:prstGeom prst="rect">
            <a:avLst/>
          </a:prstGeom>
        </p:spPr>
        <p:txBody>
          <a:bodyPr lIns="0" tIns="0" rIns="0" bIns="0" rtlCol="0" anchor="t">
            <a:spAutoFit/>
          </a:bodyPr>
          <a:lstStyle/>
          <a:p>
            <a:pPr marL="431801" lvl="1" indent="-215900" algn="just">
              <a:lnSpc>
                <a:spcPts val="2800"/>
              </a:lnSpc>
              <a:buFont typeface="Arial"/>
              <a:buChar char="•"/>
            </a:pPr>
            <a:r>
              <a:rPr lang="ru-RU" sz="2000" dirty="0" smtClean="0">
                <a:solidFill>
                  <a:srgbClr val="FFFFFF"/>
                </a:solidFill>
                <a:latin typeface="TT Norms"/>
                <a:ea typeface="TT Norms"/>
                <a:cs typeface="TT Norms"/>
                <a:sym typeface="TT Norms"/>
              </a:rPr>
              <a:t> </a:t>
            </a:r>
            <a:r>
              <a:rPr lang="ru-RU" sz="2000" dirty="0" err="1">
                <a:solidFill>
                  <a:srgbClr val="FFFFFF"/>
                </a:solidFill>
                <a:latin typeface="TT Norms"/>
                <a:ea typeface="TT Norms"/>
                <a:cs typeface="TT Norms"/>
                <a:sym typeface="TT Norms"/>
              </a:rPr>
              <a:t>Орталық</a:t>
            </a:r>
            <a:r>
              <a:rPr lang="ru-RU" sz="2000" dirty="0">
                <a:solidFill>
                  <a:srgbClr val="FFFFFF"/>
                </a:solidFill>
                <a:latin typeface="TT Norms"/>
                <a:ea typeface="TT Norms"/>
                <a:cs typeface="TT Norms"/>
                <a:sym typeface="TT Norms"/>
              </a:rPr>
              <a:t> процессор (</a:t>
            </a:r>
            <a:r>
              <a:rPr lang="en-US" sz="2000" dirty="0">
                <a:solidFill>
                  <a:srgbClr val="FFFFFF"/>
                </a:solidFill>
                <a:latin typeface="TT Norms"/>
                <a:ea typeface="TT Norms"/>
                <a:cs typeface="TT Norms"/>
                <a:sym typeface="TT Norms"/>
              </a:rPr>
              <a:t>CPU):</a:t>
            </a:r>
            <a:r>
              <a:rPr lang="kk-KZ" sz="2000" dirty="0">
                <a:solidFill>
                  <a:srgbClr val="FFFFFF"/>
                </a:solidFill>
                <a:latin typeface="TT Norms"/>
                <a:ea typeface="TT Norms"/>
                <a:cs typeface="TT Norms"/>
                <a:sym typeface="TT Norms"/>
              </a:rPr>
              <a:t> </a:t>
            </a:r>
            <a:endParaRPr lang="en-US" sz="2000" dirty="0">
              <a:solidFill>
                <a:srgbClr val="FFFFFF"/>
              </a:solidFill>
              <a:latin typeface="TT Norms"/>
              <a:ea typeface="TT Norms"/>
              <a:cs typeface="TT Norms"/>
              <a:sym typeface="TT Norms"/>
            </a:endParaRPr>
          </a:p>
        </p:txBody>
      </p:sp>
      <p:sp>
        <p:nvSpPr>
          <p:cNvPr id="19" name="TextBox 19"/>
          <p:cNvSpPr txBox="1"/>
          <p:nvPr/>
        </p:nvSpPr>
        <p:spPr>
          <a:xfrm>
            <a:off x="12431405" y="3912829"/>
            <a:ext cx="3846032" cy="1683794"/>
          </a:xfrm>
          <a:prstGeom prst="rect">
            <a:avLst/>
          </a:prstGeom>
        </p:spPr>
        <p:txBody>
          <a:bodyPr lIns="0" tIns="0" rIns="0" bIns="0" rtlCol="0" anchor="t">
            <a:spAutoFit/>
          </a:bodyPr>
          <a:lstStyle/>
          <a:p>
            <a:pPr algn="ctr">
              <a:lnSpc>
                <a:spcPts val="2240"/>
              </a:lnSpc>
            </a:pPr>
            <a:r>
              <a:rPr lang="ru-RU" sz="1600" dirty="0" err="1" smtClean="0">
                <a:solidFill>
                  <a:srgbClr val="FFFFFF"/>
                </a:solidFill>
                <a:latin typeface="TT Norms"/>
                <a:ea typeface="TT Norms"/>
                <a:cs typeface="TT Norms"/>
                <a:sym typeface="TT Norms"/>
              </a:rPr>
              <a:t>Уақытша</a:t>
            </a:r>
            <a:r>
              <a:rPr lang="ru-RU" sz="1600" dirty="0" smtClean="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сақтауға</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арналған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құрылғы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онда</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процессорға</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қажет</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деректер</a:t>
            </a:r>
            <a:r>
              <a:rPr lang="ru-RU" sz="1600" dirty="0">
                <a:solidFill>
                  <a:srgbClr val="FFFFFF"/>
                </a:solidFill>
                <a:latin typeface="TT Norms"/>
                <a:ea typeface="TT Norms"/>
                <a:cs typeface="TT Norms"/>
                <a:sym typeface="TT Norms"/>
              </a:rPr>
              <a:t> мен </a:t>
            </a:r>
            <a:r>
              <a:rPr lang="ru-RU" sz="1600" dirty="0" err="1">
                <a:solidFill>
                  <a:srgbClr val="FFFFFF"/>
                </a:solidFill>
                <a:latin typeface="TT Norms"/>
                <a:ea typeface="TT Norms"/>
                <a:cs typeface="TT Norms"/>
                <a:sym typeface="TT Norms"/>
              </a:rPr>
              <a:t>бағдарламалар</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сақталады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Ол</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жылдам</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бірақ</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ұшқышты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яғни</a:t>
            </a:r>
            <a:r>
              <a:rPr lang="ru-RU" sz="1600" dirty="0">
                <a:solidFill>
                  <a:srgbClr val="FFFFFF"/>
                </a:solidFill>
                <a:latin typeface="TT Norms"/>
                <a:ea typeface="TT Norms"/>
                <a:cs typeface="TT Norms"/>
                <a:sym typeface="TT Norms"/>
              </a:rPr>
              <a:t> компьютер </a:t>
            </a:r>
            <a:r>
              <a:rPr lang="ru-RU" sz="1600" dirty="0" err="1">
                <a:solidFill>
                  <a:srgbClr val="FFFFFF"/>
                </a:solidFill>
                <a:latin typeface="TT Norms"/>
                <a:ea typeface="TT Norms"/>
                <a:cs typeface="TT Norms"/>
                <a:sym typeface="TT Norms"/>
              </a:rPr>
              <a:t>өшірілгенде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оның</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мәліметтері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жойылады</a:t>
            </a:r>
            <a:r>
              <a:rPr lang="ru-RU" sz="1600" dirty="0">
                <a:solidFill>
                  <a:srgbClr val="FFFFFF"/>
                </a:solidFill>
                <a:latin typeface="TT Norms"/>
                <a:ea typeface="TT Norms"/>
                <a:cs typeface="TT Norms"/>
                <a:sym typeface="TT Norms"/>
              </a:rPr>
              <a:t>.</a:t>
            </a:r>
            <a:endParaRPr lang="en-US" sz="1600" dirty="0">
              <a:solidFill>
                <a:srgbClr val="FFFFFF"/>
              </a:solidFill>
              <a:latin typeface="TT Norms"/>
              <a:ea typeface="TT Norms"/>
              <a:cs typeface="TT Norms"/>
              <a:sym typeface="TT Norms"/>
            </a:endParaRPr>
          </a:p>
        </p:txBody>
      </p:sp>
      <p:sp>
        <p:nvSpPr>
          <p:cNvPr id="20" name="TextBox 20"/>
          <p:cNvSpPr txBox="1"/>
          <p:nvPr/>
        </p:nvSpPr>
        <p:spPr>
          <a:xfrm>
            <a:off x="12431405" y="3436605"/>
            <a:ext cx="3846032" cy="359073"/>
          </a:xfrm>
          <a:prstGeom prst="rect">
            <a:avLst/>
          </a:prstGeom>
        </p:spPr>
        <p:txBody>
          <a:bodyPr lIns="0" tIns="0" rIns="0" bIns="0" rtlCol="0" anchor="t">
            <a:spAutoFit/>
          </a:bodyPr>
          <a:lstStyle/>
          <a:p>
            <a:pPr marL="431801" lvl="1" indent="-215900" algn="just">
              <a:lnSpc>
                <a:spcPts val="2800"/>
              </a:lnSpc>
              <a:buFont typeface="Arial"/>
              <a:buChar char="•"/>
            </a:pPr>
            <a:r>
              <a:rPr lang="ru-RU" sz="2000" dirty="0" err="1">
                <a:solidFill>
                  <a:srgbClr val="FFFFFF"/>
                </a:solidFill>
                <a:latin typeface="TT Norms"/>
                <a:ea typeface="TT Norms"/>
                <a:cs typeface="TT Norms"/>
                <a:sym typeface="TT Norms"/>
              </a:rPr>
              <a:t>Жедел</a:t>
            </a:r>
            <a:r>
              <a:rPr lang="ru-RU" sz="2000" dirty="0">
                <a:solidFill>
                  <a:srgbClr val="FFFFFF"/>
                </a:solidFill>
                <a:latin typeface="TT Norms"/>
                <a:ea typeface="TT Norms"/>
                <a:cs typeface="TT Norms"/>
                <a:sym typeface="TT Norms"/>
              </a:rPr>
              <a:t> </a:t>
            </a:r>
            <a:r>
              <a:rPr lang="ru-RU" sz="2000" dirty="0" err="1">
                <a:solidFill>
                  <a:srgbClr val="FFFFFF"/>
                </a:solidFill>
                <a:latin typeface="TT Norms"/>
                <a:ea typeface="TT Norms"/>
                <a:cs typeface="TT Norms"/>
                <a:sym typeface="TT Norms"/>
              </a:rPr>
              <a:t>жад</a:t>
            </a:r>
            <a:r>
              <a:rPr lang="ru-RU" sz="2000" dirty="0">
                <a:solidFill>
                  <a:srgbClr val="FFFFFF"/>
                </a:solidFill>
                <a:latin typeface="TT Norms"/>
                <a:ea typeface="TT Norms"/>
                <a:cs typeface="TT Norms"/>
                <a:sym typeface="TT Norms"/>
              </a:rPr>
              <a:t> (</a:t>
            </a:r>
            <a:r>
              <a:rPr lang="en-US" sz="2000" dirty="0">
                <a:solidFill>
                  <a:srgbClr val="FFFFFF"/>
                </a:solidFill>
                <a:latin typeface="TT Norms"/>
                <a:ea typeface="TT Norms"/>
                <a:cs typeface="TT Norms"/>
                <a:sym typeface="TT Norms"/>
              </a:rPr>
              <a:t>RAM):</a:t>
            </a:r>
            <a:r>
              <a:rPr lang="kk-KZ" sz="2000" dirty="0">
                <a:solidFill>
                  <a:srgbClr val="FFFFFF"/>
                </a:solidFill>
                <a:latin typeface="TT Norms"/>
                <a:ea typeface="TT Norms"/>
                <a:cs typeface="TT Norms"/>
                <a:sym typeface="TT Norms"/>
              </a:rPr>
              <a:t> </a:t>
            </a:r>
            <a:endParaRPr lang="en-US" sz="2000" dirty="0">
              <a:solidFill>
                <a:srgbClr val="FFFFFF"/>
              </a:solidFill>
              <a:latin typeface="TT Norms"/>
              <a:ea typeface="TT Norms"/>
              <a:cs typeface="TT Norms"/>
              <a:sym typeface="TT Norms"/>
            </a:endParaRPr>
          </a:p>
        </p:txBody>
      </p:sp>
      <p:sp>
        <p:nvSpPr>
          <p:cNvPr id="21" name="Freeform 21"/>
          <p:cNvSpPr/>
          <p:nvPr/>
        </p:nvSpPr>
        <p:spPr>
          <a:xfrm rot="1417436" flipH="1">
            <a:off x="-2730966" y="7614050"/>
            <a:ext cx="6704769" cy="5449148"/>
          </a:xfrm>
          <a:custGeom>
            <a:avLst/>
            <a:gdLst/>
            <a:ahLst/>
            <a:cxnLst/>
            <a:rect l="l" t="t" r="r" b="b"/>
            <a:pathLst>
              <a:path w="6704769" h="5449148">
                <a:moveTo>
                  <a:pt x="6704769" y="0"/>
                </a:moveTo>
                <a:lnTo>
                  <a:pt x="0" y="0"/>
                </a:lnTo>
                <a:lnTo>
                  <a:pt x="0" y="5449149"/>
                </a:lnTo>
                <a:lnTo>
                  <a:pt x="6704769" y="5449149"/>
                </a:lnTo>
                <a:lnTo>
                  <a:pt x="6704769"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stretch>
              <a:fillRect t="-9222" b="-9222"/>
            </a:stretch>
          </a:blipFill>
        </p:spPr>
      </p:sp>
      <p:sp>
        <p:nvSpPr>
          <p:cNvPr id="3" name="AutoShape 3"/>
          <p:cNvSpPr/>
          <p:nvPr/>
        </p:nvSpPr>
        <p:spPr>
          <a:xfrm>
            <a:off x="2761887" y="1747331"/>
            <a:ext cx="12764226" cy="0"/>
          </a:xfrm>
          <a:prstGeom prst="line">
            <a:avLst/>
          </a:prstGeom>
          <a:ln w="19050" cap="flat">
            <a:solidFill>
              <a:srgbClr val="FFFFFF"/>
            </a:solidFill>
            <a:prstDash val="solid"/>
            <a:headEnd type="none" w="sm" len="sm"/>
            <a:tailEnd type="none" w="sm" len="sm"/>
          </a:ln>
        </p:spPr>
      </p:sp>
      <p:grpSp>
        <p:nvGrpSpPr>
          <p:cNvPr id="4" name="Group 4"/>
          <p:cNvGrpSpPr/>
          <p:nvPr/>
        </p:nvGrpSpPr>
        <p:grpSpPr>
          <a:xfrm>
            <a:off x="1732852" y="4002219"/>
            <a:ext cx="3973789" cy="3973789"/>
            <a:chOff x="0" y="0"/>
            <a:chExt cx="812800" cy="812800"/>
          </a:xfrm>
        </p:grpSpPr>
        <p:sp>
          <p:nvSpPr>
            <p:cNvPr id="5" name="Freeform 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l="-13773" r="-36038"/>
              </a:stretch>
            </a:blipFill>
          </p:spPr>
        </p:sp>
      </p:grpSp>
      <p:grpSp>
        <p:nvGrpSpPr>
          <p:cNvPr id="6" name="Group 6"/>
          <p:cNvGrpSpPr/>
          <p:nvPr/>
        </p:nvGrpSpPr>
        <p:grpSpPr>
          <a:xfrm>
            <a:off x="6207466" y="4002219"/>
            <a:ext cx="3973789" cy="397378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4"/>
              <a:stretch>
                <a:fillRect l="-25046" r="-25046"/>
              </a:stretch>
            </a:blipFill>
          </p:spPr>
        </p:sp>
      </p:grpSp>
      <p:sp>
        <p:nvSpPr>
          <p:cNvPr id="8" name="TextBox 8"/>
          <p:cNvSpPr txBox="1"/>
          <p:nvPr/>
        </p:nvSpPr>
        <p:spPr>
          <a:xfrm>
            <a:off x="11060973" y="4750322"/>
            <a:ext cx="5494174" cy="1119537"/>
          </a:xfrm>
          <a:prstGeom prst="rect">
            <a:avLst/>
          </a:prstGeom>
        </p:spPr>
        <p:txBody>
          <a:bodyPr lIns="0" tIns="0" rIns="0" bIns="0" rtlCol="0" anchor="t">
            <a:spAutoFit/>
          </a:bodyPr>
          <a:lstStyle/>
          <a:p>
            <a:pPr algn="just">
              <a:lnSpc>
                <a:spcPts val="2240"/>
              </a:lnSpc>
            </a:pPr>
            <a:r>
              <a:rPr lang="ru-RU" sz="1600" dirty="0">
                <a:solidFill>
                  <a:srgbClr val="FFFFFF"/>
                </a:solidFill>
                <a:latin typeface="TT Norms"/>
                <a:ea typeface="TT Norms"/>
                <a:cs typeface="TT Norms"/>
                <a:sym typeface="TT Norms"/>
              </a:rPr>
              <a:t>Десктоп </a:t>
            </a:r>
            <a:r>
              <a:rPr lang="ru-RU" sz="1600" dirty="0" err="1">
                <a:solidFill>
                  <a:srgbClr val="FFFFFF"/>
                </a:solidFill>
                <a:latin typeface="TT Norms"/>
                <a:ea typeface="TT Norms"/>
                <a:cs typeface="TT Norms"/>
                <a:sym typeface="TT Norms"/>
              </a:rPr>
              <a:t>компьютерлері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Үйде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мектепте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немесе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кеңседе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қолданылатын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стационарлы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компьютерлер</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Олар</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бөлек</a:t>
            </a:r>
            <a:r>
              <a:rPr lang="ru-RU" sz="1600" dirty="0">
                <a:solidFill>
                  <a:srgbClr val="FFFFFF"/>
                </a:solidFill>
                <a:latin typeface="TT Norms"/>
                <a:ea typeface="TT Norms"/>
                <a:cs typeface="TT Norms"/>
                <a:sym typeface="TT Norms"/>
              </a:rPr>
              <a:t> монитор, процессор (</a:t>
            </a:r>
            <a:r>
              <a:rPr lang="en-US" sz="1600" dirty="0">
                <a:solidFill>
                  <a:srgbClr val="FFFFFF"/>
                </a:solidFill>
                <a:latin typeface="TT Norms"/>
                <a:ea typeface="TT Norms"/>
                <a:cs typeface="TT Norms"/>
                <a:sym typeface="TT Norms"/>
              </a:rPr>
              <a:t>CPU), </a:t>
            </a:r>
            <a:r>
              <a:rPr lang="ru-RU" sz="1600" dirty="0" err="1">
                <a:solidFill>
                  <a:srgbClr val="FFFFFF"/>
                </a:solidFill>
                <a:latin typeface="TT Norms"/>
                <a:ea typeface="TT Norms"/>
                <a:cs typeface="TT Norms"/>
                <a:sym typeface="TT Norms"/>
              </a:rPr>
              <a:t>пернетақта</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және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тышқаннан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тұрады</a:t>
            </a:r>
            <a:r>
              <a:rPr lang="ru-RU" sz="1600" dirty="0">
                <a:solidFill>
                  <a:srgbClr val="FFFFFF"/>
                </a:solidFill>
                <a:latin typeface="TT Norms"/>
                <a:ea typeface="TT Norms"/>
                <a:cs typeface="TT Norms"/>
                <a:sym typeface="TT Norms"/>
              </a:rPr>
              <a:t>.</a:t>
            </a:r>
            <a:endParaRPr lang="en-US" sz="1600" dirty="0">
              <a:solidFill>
                <a:srgbClr val="FFFFFF"/>
              </a:solidFill>
              <a:latin typeface="TT Norms"/>
              <a:ea typeface="TT Norms"/>
              <a:cs typeface="TT Norms"/>
              <a:sym typeface="TT Norms"/>
            </a:endParaRPr>
          </a:p>
        </p:txBody>
      </p:sp>
      <p:sp>
        <p:nvSpPr>
          <p:cNvPr id="9" name="TextBox 9"/>
          <p:cNvSpPr txBox="1"/>
          <p:nvPr/>
        </p:nvSpPr>
        <p:spPr>
          <a:xfrm>
            <a:off x="11060973" y="6335796"/>
            <a:ext cx="5494174" cy="1401666"/>
          </a:xfrm>
          <a:prstGeom prst="rect">
            <a:avLst/>
          </a:prstGeom>
        </p:spPr>
        <p:txBody>
          <a:bodyPr lIns="0" tIns="0" rIns="0" bIns="0" rtlCol="0" anchor="t">
            <a:spAutoFit/>
          </a:bodyPr>
          <a:lstStyle/>
          <a:p>
            <a:pPr algn="just">
              <a:lnSpc>
                <a:spcPts val="2240"/>
              </a:lnSpc>
            </a:pPr>
            <a:r>
              <a:rPr lang="ru-RU" sz="1600" dirty="0" err="1">
                <a:solidFill>
                  <a:srgbClr val="FFFFFF"/>
                </a:solidFill>
                <a:latin typeface="TT Norms"/>
                <a:ea typeface="TT Norms"/>
                <a:cs typeface="TT Norms"/>
                <a:sym typeface="TT Norms"/>
              </a:rPr>
              <a:t>Ноутбуктер</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қалта</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компьютерлері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Десктоптың</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барлық</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құрамдас</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бөліктерін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бір</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құрылғыда</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біріктіретін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портативті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компьютерлер</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Олар</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ұтқырлығы</a:t>
            </a:r>
            <a:r>
              <a:rPr lang="ru-RU" sz="1600" dirty="0">
                <a:solidFill>
                  <a:srgbClr val="FFFFFF"/>
                </a:solidFill>
                <a:latin typeface="TT Norms"/>
                <a:ea typeface="TT Norms"/>
                <a:cs typeface="TT Norms"/>
                <a:sym typeface="TT Norms"/>
              </a:rPr>
              <a:t> мен </a:t>
            </a:r>
            <a:r>
              <a:rPr lang="ru-RU" sz="1600" dirty="0" err="1">
                <a:solidFill>
                  <a:srgbClr val="FFFFFF"/>
                </a:solidFill>
                <a:latin typeface="TT Norms"/>
                <a:ea typeface="TT Norms"/>
                <a:cs typeface="TT Norms"/>
                <a:sym typeface="TT Norms"/>
              </a:rPr>
              <a:t>жеңілдігі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арқасында</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жеке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және</a:t>
            </a:r>
            <a:r>
              <a:rPr lang="ru-RU" sz="1600" dirty="0">
                <a:solidFill>
                  <a:srgbClr val="FFFFFF"/>
                </a:solidFill>
                <a:latin typeface="TT Norms"/>
                <a:ea typeface="TT Norms"/>
                <a:cs typeface="TT Norms"/>
                <a:sym typeface="TT Norms"/>
              </a:rPr>
              <a:t> бизнес </a:t>
            </a:r>
            <a:r>
              <a:rPr lang="ru-RU" sz="1600" dirty="0" err="1">
                <a:solidFill>
                  <a:srgbClr val="FFFFFF"/>
                </a:solidFill>
                <a:latin typeface="TT Norms"/>
                <a:ea typeface="TT Norms"/>
                <a:cs typeface="TT Norms"/>
                <a:sym typeface="TT Norms"/>
              </a:rPr>
              <a:t>тапсырмаларын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орындауға</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кеңінен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қолданылады</a:t>
            </a:r>
            <a:r>
              <a:rPr lang="ru-RU" sz="1600" dirty="0">
                <a:solidFill>
                  <a:srgbClr val="FFFFFF"/>
                </a:solidFill>
                <a:latin typeface="TT Norms"/>
                <a:ea typeface="TT Norms"/>
                <a:cs typeface="TT Norms"/>
                <a:sym typeface="TT Norms"/>
              </a:rPr>
              <a:t>.</a:t>
            </a:r>
            <a:endParaRPr lang="en-US" sz="1600" dirty="0">
              <a:solidFill>
                <a:srgbClr val="FFFFFF"/>
              </a:solidFill>
              <a:latin typeface="TT Norms"/>
              <a:ea typeface="TT Norms"/>
              <a:cs typeface="TT Norms"/>
              <a:sym typeface="TT Norms"/>
            </a:endParaRPr>
          </a:p>
        </p:txBody>
      </p:sp>
      <p:sp>
        <p:nvSpPr>
          <p:cNvPr id="10" name="TextBox 10"/>
          <p:cNvSpPr txBox="1"/>
          <p:nvPr/>
        </p:nvSpPr>
        <p:spPr>
          <a:xfrm>
            <a:off x="4784681" y="981075"/>
            <a:ext cx="1437265" cy="349250"/>
          </a:xfrm>
          <a:prstGeom prst="rect">
            <a:avLst/>
          </a:prstGeom>
        </p:spPr>
        <p:txBody>
          <a:bodyPr lIns="0" tIns="0" rIns="0" bIns="0" rtlCol="0" anchor="t">
            <a:spAutoFit/>
          </a:bodyPr>
          <a:lstStyle/>
          <a:p>
            <a:pPr algn="ctr">
              <a:lnSpc>
                <a:spcPts val="2800"/>
              </a:lnSpc>
            </a:pPr>
            <a:r>
              <a:rPr lang="en-US" sz="2000" b="1">
                <a:solidFill>
                  <a:srgbClr val="FFFFFF"/>
                </a:solidFill>
                <a:latin typeface="TT Norms Bold"/>
                <a:ea typeface="TT Norms Bold"/>
                <a:cs typeface="TT Norms Bold"/>
                <a:sym typeface="TT Norms Bold"/>
              </a:rPr>
              <a:t>HOME</a:t>
            </a:r>
          </a:p>
        </p:txBody>
      </p:sp>
      <p:sp>
        <p:nvSpPr>
          <p:cNvPr id="11" name="TextBox 11"/>
          <p:cNvSpPr txBox="1"/>
          <p:nvPr/>
        </p:nvSpPr>
        <p:spPr>
          <a:xfrm>
            <a:off x="7210323"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ABOUT</a:t>
            </a:r>
          </a:p>
        </p:txBody>
      </p:sp>
      <p:sp>
        <p:nvSpPr>
          <p:cNvPr id="12" name="TextBox 12"/>
          <p:cNvSpPr txBox="1"/>
          <p:nvPr/>
        </p:nvSpPr>
        <p:spPr>
          <a:xfrm>
            <a:off x="9638188"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FITUR</a:t>
            </a:r>
          </a:p>
        </p:txBody>
      </p:sp>
      <p:sp>
        <p:nvSpPr>
          <p:cNvPr id="13" name="TextBox 13"/>
          <p:cNvSpPr txBox="1"/>
          <p:nvPr/>
        </p:nvSpPr>
        <p:spPr>
          <a:xfrm>
            <a:off x="12066054"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CONTACT</a:t>
            </a:r>
          </a:p>
        </p:txBody>
      </p:sp>
      <p:sp>
        <p:nvSpPr>
          <p:cNvPr id="14" name="TextBox 14"/>
          <p:cNvSpPr txBox="1"/>
          <p:nvPr/>
        </p:nvSpPr>
        <p:spPr>
          <a:xfrm>
            <a:off x="6699895" y="8909050"/>
            <a:ext cx="4888211"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WWW.REALLYGREATSITE.COM</a:t>
            </a:r>
          </a:p>
        </p:txBody>
      </p:sp>
      <p:sp>
        <p:nvSpPr>
          <p:cNvPr id="15" name="TextBox 15"/>
          <p:cNvSpPr txBox="1"/>
          <p:nvPr/>
        </p:nvSpPr>
        <p:spPr>
          <a:xfrm>
            <a:off x="3198636" y="1926951"/>
            <a:ext cx="11890728" cy="2154436"/>
          </a:xfrm>
          <a:prstGeom prst="rect">
            <a:avLst/>
          </a:prstGeom>
        </p:spPr>
        <p:txBody>
          <a:bodyPr wrap="square" lIns="0" tIns="0" rIns="0" bIns="0" rtlCol="0" anchor="t">
            <a:spAutoFit/>
          </a:bodyPr>
          <a:lstStyle/>
          <a:p>
            <a:pPr algn="ctr">
              <a:lnSpc>
                <a:spcPts val="8400"/>
              </a:lnSpc>
            </a:pPr>
            <a:r>
              <a:rPr lang="ru-RU" sz="6000" dirty="0" err="1">
                <a:solidFill>
                  <a:srgbClr val="FFFFFF"/>
                </a:solidFill>
                <a:latin typeface="TT Norms"/>
                <a:ea typeface="TT Norms"/>
                <a:cs typeface="TT Norms"/>
                <a:sym typeface="TT Norms"/>
              </a:rPr>
              <a:t>Компьютерлердің</a:t>
            </a:r>
            <a:r>
              <a:rPr lang="ru-RU" sz="6000" dirty="0">
                <a:solidFill>
                  <a:srgbClr val="FFFFFF"/>
                </a:solidFill>
                <a:latin typeface="TT Norms"/>
                <a:ea typeface="TT Norms"/>
                <a:cs typeface="TT Norms"/>
                <a:sym typeface="TT Norms"/>
              </a:rPr>
              <a:t> </a:t>
            </a:r>
            <a:r>
              <a:rPr lang="ru-RU" sz="6000" dirty="0" err="1">
                <a:solidFill>
                  <a:srgbClr val="FFFFFF"/>
                </a:solidFill>
                <a:latin typeface="TT Norms"/>
                <a:ea typeface="TT Norms"/>
                <a:cs typeface="TT Norms"/>
                <a:sym typeface="TT Norms"/>
              </a:rPr>
              <a:t>бірнеше</a:t>
            </a:r>
            <a:r>
              <a:rPr lang="ru-RU" sz="6000" dirty="0">
                <a:solidFill>
                  <a:srgbClr val="FFFFFF"/>
                </a:solidFill>
                <a:latin typeface="TT Norms"/>
                <a:ea typeface="TT Norms"/>
                <a:cs typeface="TT Norms"/>
                <a:sym typeface="TT Norms"/>
              </a:rPr>
              <a:t> </a:t>
            </a:r>
            <a:r>
              <a:rPr lang="ru-RU" sz="6000" dirty="0" err="1">
                <a:solidFill>
                  <a:srgbClr val="FFFFFF"/>
                </a:solidFill>
                <a:latin typeface="TT Norms"/>
                <a:ea typeface="TT Norms"/>
                <a:cs typeface="TT Norms"/>
                <a:sym typeface="TT Norms"/>
              </a:rPr>
              <a:t>түрі</a:t>
            </a:r>
            <a:r>
              <a:rPr lang="ru-RU" sz="6000" dirty="0">
                <a:solidFill>
                  <a:srgbClr val="FFFFFF"/>
                </a:solidFill>
                <a:latin typeface="TT Norms"/>
                <a:ea typeface="TT Norms"/>
                <a:cs typeface="TT Norms"/>
                <a:sym typeface="TT Norms"/>
              </a:rPr>
              <a:t> бар</a:t>
            </a:r>
            <a:endParaRPr lang="en-US" sz="6000" dirty="0">
              <a:solidFill>
                <a:srgbClr val="FFFFFF"/>
              </a:solidFill>
              <a:latin typeface="TT Norms"/>
              <a:ea typeface="TT Norms"/>
              <a:cs typeface="TT Norms"/>
              <a:sym typeface="TT Norms"/>
            </a:endParaRPr>
          </a:p>
        </p:txBody>
      </p:sp>
      <p:sp>
        <p:nvSpPr>
          <p:cNvPr id="16" name="Freeform 16"/>
          <p:cNvSpPr/>
          <p:nvPr/>
        </p:nvSpPr>
        <p:spPr>
          <a:xfrm>
            <a:off x="13838476" y="6972300"/>
            <a:ext cx="6704769" cy="5449148"/>
          </a:xfrm>
          <a:custGeom>
            <a:avLst/>
            <a:gdLst/>
            <a:ahLst/>
            <a:cxnLst/>
            <a:rect l="l" t="t" r="r" b="b"/>
            <a:pathLst>
              <a:path w="6704769" h="5449148">
                <a:moveTo>
                  <a:pt x="0" y="0"/>
                </a:moveTo>
                <a:lnTo>
                  <a:pt x="6704768" y="0"/>
                </a:lnTo>
                <a:lnTo>
                  <a:pt x="6704768" y="5449148"/>
                </a:lnTo>
                <a:lnTo>
                  <a:pt x="0" y="544914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7" name="Freeform 17"/>
          <p:cNvSpPr/>
          <p:nvPr/>
        </p:nvSpPr>
        <p:spPr>
          <a:xfrm flipH="1">
            <a:off x="-2217195" y="-2343176"/>
            <a:ext cx="6704769" cy="5449148"/>
          </a:xfrm>
          <a:custGeom>
            <a:avLst/>
            <a:gdLst/>
            <a:ahLst/>
            <a:cxnLst/>
            <a:rect l="l" t="t" r="r" b="b"/>
            <a:pathLst>
              <a:path w="6704769" h="5449148">
                <a:moveTo>
                  <a:pt x="6704768" y="0"/>
                </a:moveTo>
                <a:lnTo>
                  <a:pt x="0" y="0"/>
                </a:lnTo>
                <a:lnTo>
                  <a:pt x="0" y="5449148"/>
                </a:lnTo>
                <a:lnTo>
                  <a:pt x="6704768" y="5449148"/>
                </a:lnTo>
                <a:lnTo>
                  <a:pt x="6704768"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3810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stretch>
              <a:fillRect t="-9222" b="-9222"/>
            </a:stretch>
          </a:blipFill>
        </p:spPr>
        <p:txBody>
          <a:bodyPr/>
          <a:lstStyle/>
          <a:p>
            <a:endParaRPr lang="ru-RU" dirty="0"/>
          </a:p>
        </p:txBody>
      </p:sp>
      <p:sp>
        <p:nvSpPr>
          <p:cNvPr id="3" name="AutoShape 3"/>
          <p:cNvSpPr/>
          <p:nvPr/>
        </p:nvSpPr>
        <p:spPr>
          <a:xfrm>
            <a:off x="2761887" y="1747331"/>
            <a:ext cx="12764226" cy="0"/>
          </a:xfrm>
          <a:prstGeom prst="line">
            <a:avLst/>
          </a:prstGeom>
          <a:ln w="19050" cap="flat">
            <a:solidFill>
              <a:srgbClr val="FFFFFF"/>
            </a:solidFill>
            <a:prstDash val="solid"/>
            <a:headEnd type="none" w="sm" len="sm"/>
            <a:tailEnd type="none" w="sm" len="sm"/>
          </a:ln>
        </p:spPr>
      </p:sp>
      <p:grpSp>
        <p:nvGrpSpPr>
          <p:cNvPr id="4" name="Group 4"/>
          <p:cNvGrpSpPr/>
          <p:nvPr/>
        </p:nvGrpSpPr>
        <p:grpSpPr>
          <a:xfrm>
            <a:off x="3078368" y="5553075"/>
            <a:ext cx="5569220" cy="2650807"/>
            <a:chOff x="0" y="0"/>
            <a:chExt cx="1139130" cy="542197"/>
          </a:xfrm>
        </p:grpSpPr>
        <p:sp>
          <p:nvSpPr>
            <p:cNvPr id="5" name="Freeform 5"/>
            <p:cNvSpPr/>
            <p:nvPr/>
          </p:nvSpPr>
          <p:spPr>
            <a:xfrm>
              <a:off x="0" y="0"/>
              <a:ext cx="1139130" cy="542197"/>
            </a:xfrm>
            <a:custGeom>
              <a:avLst/>
              <a:gdLst/>
              <a:ahLst/>
              <a:cxnLst/>
              <a:rect l="l" t="t" r="r" b="b"/>
              <a:pathLst>
                <a:path w="1139130" h="542197">
                  <a:moveTo>
                    <a:pt x="0" y="0"/>
                  </a:moveTo>
                  <a:lnTo>
                    <a:pt x="1139130" y="0"/>
                  </a:lnTo>
                  <a:lnTo>
                    <a:pt x="1139130" y="542197"/>
                  </a:lnTo>
                  <a:lnTo>
                    <a:pt x="0" y="542197"/>
                  </a:lnTo>
                  <a:close/>
                </a:path>
              </a:pathLst>
            </a:custGeom>
            <a:blipFill>
              <a:blip r:embed="rId3"/>
              <a:stretch>
                <a:fillRect t="-20381" b="-20381"/>
              </a:stretch>
            </a:blipFill>
          </p:spPr>
        </p:sp>
      </p:grpSp>
      <p:grpSp>
        <p:nvGrpSpPr>
          <p:cNvPr id="6" name="Group 6"/>
          <p:cNvGrpSpPr/>
          <p:nvPr/>
        </p:nvGrpSpPr>
        <p:grpSpPr>
          <a:xfrm>
            <a:off x="11246345" y="5553075"/>
            <a:ext cx="5569220" cy="2650807"/>
            <a:chOff x="0" y="0"/>
            <a:chExt cx="1139130" cy="542197"/>
          </a:xfrm>
        </p:grpSpPr>
        <p:sp>
          <p:nvSpPr>
            <p:cNvPr id="7" name="Freeform 7"/>
            <p:cNvSpPr/>
            <p:nvPr/>
          </p:nvSpPr>
          <p:spPr>
            <a:xfrm>
              <a:off x="0" y="0"/>
              <a:ext cx="1139130" cy="542197"/>
            </a:xfrm>
            <a:custGeom>
              <a:avLst/>
              <a:gdLst/>
              <a:ahLst/>
              <a:cxnLst/>
              <a:rect l="l" t="t" r="r" b="b"/>
              <a:pathLst>
                <a:path w="1139130" h="542197">
                  <a:moveTo>
                    <a:pt x="0" y="0"/>
                  </a:moveTo>
                  <a:lnTo>
                    <a:pt x="1139130" y="0"/>
                  </a:lnTo>
                  <a:lnTo>
                    <a:pt x="1139130" y="542197"/>
                  </a:lnTo>
                  <a:lnTo>
                    <a:pt x="0" y="542197"/>
                  </a:lnTo>
                  <a:close/>
                </a:path>
              </a:pathLst>
            </a:custGeom>
            <a:blipFill>
              <a:blip r:embed="rId4"/>
              <a:stretch>
                <a:fillRect t="-9483" b="-9483"/>
              </a:stretch>
            </a:blipFill>
          </p:spPr>
        </p:sp>
      </p:grpSp>
      <p:sp>
        <p:nvSpPr>
          <p:cNvPr id="8" name="TextBox 8"/>
          <p:cNvSpPr txBox="1"/>
          <p:nvPr/>
        </p:nvSpPr>
        <p:spPr>
          <a:xfrm>
            <a:off x="3078368" y="4011679"/>
            <a:ext cx="5494174" cy="846386"/>
          </a:xfrm>
          <a:prstGeom prst="rect">
            <a:avLst/>
          </a:prstGeom>
        </p:spPr>
        <p:txBody>
          <a:bodyPr lIns="0" tIns="0" rIns="0" bIns="0" rtlCol="0" anchor="t">
            <a:spAutoFit/>
          </a:bodyPr>
          <a:lstStyle/>
          <a:p>
            <a:pPr algn="just">
              <a:lnSpc>
                <a:spcPts val="2240"/>
              </a:lnSpc>
            </a:pPr>
            <a:r>
              <a:rPr lang="en-US" sz="1600" dirty="0" smtClean="0">
                <a:solidFill>
                  <a:srgbClr val="FFFFFF"/>
                </a:solidFill>
                <a:latin typeface="TT Norms"/>
                <a:ea typeface="TT Norms"/>
                <a:cs typeface="TT Norms"/>
                <a:sym typeface="TT Norms"/>
              </a:rPr>
              <a:t>Hardware </a:t>
            </a:r>
            <a:r>
              <a:rPr lang="en-US"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бұл</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компьютердің</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физикалық</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құрылғылары</a:t>
            </a:r>
            <a:r>
              <a:rPr lang="ru-RU" sz="1600" dirty="0">
                <a:solidFill>
                  <a:srgbClr val="FFFFFF"/>
                </a:solidFill>
                <a:latin typeface="TT Norms"/>
                <a:ea typeface="TT Norms"/>
                <a:cs typeface="TT Norms"/>
                <a:sym typeface="TT Norms"/>
              </a:rPr>
              <a:t> мен </a:t>
            </a:r>
            <a:r>
              <a:rPr lang="ru-RU" sz="1600" dirty="0" err="1">
                <a:solidFill>
                  <a:srgbClr val="FFFFFF"/>
                </a:solidFill>
                <a:latin typeface="TT Norms"/>
                <a:ea typeface="TT Norms"/>
                <a:cs typeface="TT Norms"/>
                <a:sym typeface="TT Norms"/>
              </a:rPr>
              <a:t>компоненттері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Оларға</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қолмен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ұстай</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алатын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және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көруге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болатын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барлық</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заттар</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жатады</a:t>
            </a:r>
            <a:r>
              <a:rPr lang="ru-RU" sz="1600" dirty="0">
                <a:solidFill>
                  <a:srgbClr val="FFFFFF"/>
                </a:solidFill>
                <a:latin typeface="TT Norms"/>
                <a:ea typeface="TT Norms"/>
                <a:cs typeface="TT Norms"/>
                <a:sym typeface="TT Norms"/>
              </a:rPr>
              <a:t>. </a:t>
            </a:r>
          </a:p>
        </p:txBody>
      </p:sp>
      <p:sp>
        <p:nvSpPr>
          <p:cNvPr id="9" name="TextBox 9"/>
          <p:cNvSpPr txBox="1"/>
          <p:nvPr/>
        </p:nvSpPr>
        <p:spPr>
          <a:xfrm>
            <a:off x="4784681" y="981075"/>
            <a:ext cx="1437265" cy="349250"/>
          </a:xfrm>
          <a:prstGeom prst="rect">
            <a:avLst/>
          </a:prstGeom>
        </p:spPr>
        <p:txBody>
          <a:bodyPr lIns="0" tIns="0" rIns="0" bIns="0" rtlCol="0" anchor="t">
            <a:spAutoFit/>
          </a:bodyPr>
          <a:lstStyle/>
          <a:p>
            <a:pPr algn="ctr">
              <a:lnSpc>
                <a:spcPts val="2800"/>
              </a:lnSpc>
            </a:pPr>
            <a:r>
              <a:rPr lang="en-US" sz="2000" b="1">
                <a:solidFill>
                  <a:srgbClr val="FFFFFF"/>
                </a:solidFill>
                <a:latin typeface="TT Norms Bold"/>
                <a:ea typeface="TT Norms Bold"/>
                <a:cs typeface="TT Norms Bold"/>
                <a:sym typeface="TT Norms Bold"/>
              </a:rPr>
              <a:t>HOME</a:t>
            </a:r>
          </a:p>
        </p:txBody>
      </p:sp>
      <p:sp>
        <p:nvSpPr>
          <p:cNvPr id="10" name="TextBox 10"/>
          <p:cNvSpPr txBox="1"/>
          <p:nvPr/>
        </p:nvSpPr>
        <p:spPr>
          <a:xfrm>
            <a:off x="7210323"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ABOUT</a:t>
            </a:r>
          </a:p>
        </p:txBody>
      </p:sp>
      <p:sp>
        <p:nvSpPr>
          <p:cNvPr id="11" name="TextBox 11"/>
          <p:cNvSpPr txBox="1"/>
          <p:nvPr/>
        </p:nvSpPr>
        <p:spPr>
          <a:xfrm>
            <a:off x="9638188"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FITUR</a:t>
            </a:r>
          </a:p>
        </p:txBody>
      </p:sp>
      <p:sp>
        <p:nvSpPr>
          <p:cNvPr id="12" name="TextBox 12"/>
          <p:cNvSpPr txBox="1"/>
          <p:nvPr/>
        </p:nvSpPr>
        <p:spPr>
          <a:xfrm>
            <a:off x="12066054"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CONTACT</a:t>
            </a:r>
          </a:p>
        </p:txBody>
      </p:sp>
      <p:sp>
        <p:nvSpPr>
          <p:cNvPr id="13" name="TextBox 13"/>
          <p:cNvSpPr txBox="1"/>
          <p:nvPr/>
        </p:nvSpPr>
        <p:spPr>
          <a:xfrm>
            <a:off x="6699895" y="8909050"/>
            <a:ext cx="4888211"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WWW.REALLYGREATSITE.COM</a:t>
            </a:r>
          </a:p>
        </p:txBody>
      </p:sp>
      <p:sp>
        <p:nvSpPr>
          <p:cNvPr id="14" name="TextBox 14"/>
          <p:cNvSpPr txBox="1"/>
          <p:nvPr/>
        </p:nvSpPr>
        <p:spPr>
          <a:xfrm>
            <a:off x="4784681" y="2341891"/>
            <a:ext cx="10195641" cy="1077218"/>
          </a:xfrm>
          <a:prstGeom prst="rect">
            <a:avLst/>
          </a:prstGeom>
        </p:spPr>
        <p:txBody>
          <a:bodyPr wrap="square" lIns="0" tIns="0" rIns="0" bIns="0" rtlCol="0" anchor="t">
            <a:spAutoFit/>
          </a:bodyPr>
          <a:lstStyle/>
          <a:p>
            <a:pPr algn="ctr">
              <a:lnSpc>
                <a:spcPts val="8400"/>
              </a:lnSpc>
            </a:pPr>
            <a:r>
              <a:rPr lang="en-US" sz="6000" dirty="0">
                <a:solidFill>
                  <a:srgbClr val="FFFFFF"/>
                </a:solidFill>
                <a:latin typeface="TT Norms"/>
                <a:ea typeface="TT Norms"/>
                <a:cs typeface="TT Norms"/>
                <a:sym typeface="TT Norms"/>
              </a:rPr>
              <a:t>Hardware </a:t>
            </a:r>
            <a:r>
              <a:rPr lang="ru-RU" sz="6000" dirty="0" err="1">
                <a:solidFill>
                  <a:srgbClr val="FFFFFF"/>
                </a:solidFill>
                <a:latin typeface="TT Norms"/>
                <a:ea typeface="TT Norms"/>
                <a:cs typeface="TT Norms"/>
                <a:sym typeface="TT Norms"/>
              </a:rPr>
              <a:t>және</a:t>
            </a:r>
            <a:r>
              <a:rPr lang="ru-RU" sz="6000" dirty="0">
                <a:solidFill>
                  <a:srgbClr val="FFFFFF"/>
                </a:solidFill>
                <a:latin typeface="TT Norms"/>
                <a:ea typeface="TT Norms"/>
                <a:cs typeface="TT Norms"/>
                <a:sym typeface="TT Norms"/>
              </a:rPr>
              <a:t> </a:t>
            </a:r>
            <a:r>
              <a:rPr lang="en-US" sz="6000" dirty="0">
                <a:solidFill>
                  <a:srgbClr val="FFFFFF"/>
                </a:solidFill>
                <a:latin typeface="TT Norms"/>
                <a:ea typeface="TT Norms"/>
                <a:cs typeface="TT Norms"/>
                <a:sym typeface="TT Norms"/>
              </a:rPr>
              <a:t>Software </a:t>
            </a:r>
            <a:r>
              <a:rPr lang="en-US" sz="6000" dirty="0" smtClean="0">
                <a:solidFill>
                  <a:srgbClr val="FFFFFF"/>
                </a:solidFill>
                <a:latin typeface="TT Norms"/>
                <a:ea typeface="TT Norms"/>
                <a:cs typeface="TT Norms"/>
                <a:sym typeface="TT Norms"/>
              </a:rPr>
              <a:t> </a:t>
            </a:r>
            <a:endParaRPr lang="en-US" sz="6000" dirty="0">
              <a:solidFill>
                <a:srgbClr val="FFFFFF"/>
              </a:solidFill>
              <a:latin typeface="TT Norms"/>
              <a:ea typeface="TT Norms"/>
              <a:cs typeface="TT Norms"/>
              <a:sym typeface="TT Norms"/>
            </a:endParaRPr>
          </a:p>
        </p:txBody>
      </p:sp>
      <p:sp>
        <p:nvSpPr>
          <p:cNvPr id="15" name="TextBox 15"/>
          <p:cNvSpPr txBox="1"/>
          <p:nvPr/>
        </p:nvSpPr>
        <p:spPr>
          <a:xfrm>
            <a:off x="1547480" y="4031615"/>
            <a:ext cx="1512097" cy="349250"/>
          </a:xfrm>
          <a:prstGeom prst="rect">
            <a:avLst/>
          </a:prstGeom>
        </p:spPr>
        <p:txBody>
          <a:bodyPr lIns="0" tIns="0" rIns="0" bIns="0" rtlCol="0" anchor="t">
            <a:spAutoFit/>
          </a:bodyPr>
          <a:lstStyle/>
          <a:p>
            <a:pPr algn="just">
              <a:lnSpc>
                <a:spcPts val="2800"/>
              </a:lnSpc>
            </a:pPr>
            <a:r>
              <a:rPr lang="en-US" sz="2000" i="1">
                <a:solidFill>
                  <a:srgbClr val="FFFFFF"/>
                </a:solidFill>
                <a:latin typeface="TT Norms Italics"/>
                <a:ea typeface="TT Norms Italics"/>
                <a:cs typeface="TT Norms Italics"/>
                <a:sym typeface="TT Norms Italics"/>
              </a:rPr>
              <a:t>Hardware</a:t>
            </a:r>
          </a:p>
        </p:txBody>
      </p:sp>
      <p:sp>
        <p:nvSpPr>
          <p:cNvPr id="16" name="TextBox 16"/>
          <p:cNvSpPr txBox="1"/>
          <p:nvPr/>
        </p:nvSpPr>
        <p:spPr>
          <a:xfrm>
            <a:off x="11246345" y="4050665"/>
            <a:ext cx="5494174" cy="1401666"/>
          </a:xfrm>
          <a:prstGeom prst="rect">
            <a:avLst/>
          </a:prstGeom>
        </p:spPr>
        <p:txBody>
          <a:bodyPr lIns="0" tIns="0" rIns="0" bIns="0" rtlCol="0" anchor="t">
            <a:spAutoFit/>
          </a:bodyPr>
          <a:lstStyle/>
          <a:p>
            <a:pPr algn="just">
              <a:lnSpc>
                <a:spcPts val="2240"/>
              </a:lnSpc>
            </a:pPr>
            <a:r>
              <a:rPr lang="en-US" sz="1600" dirty="0">
                <a:solidFill>
                  <a:srgbClr val="FFFFFF"/>
                </a:solidFill>
                <a:latin typeface="TT Norms"/>
                <a:ea typeface="TT Norms"/>
                <a:cs typeface="TT Norms"/>
                <a:sym typeface="TT Norms"/>
              </a:rPr>
              <a:t>Software – </a:t>
            </a:r>
            <a:r>
              <a:rPr lang="ru-RU" sz="1600" dirty="0" err="1">
                <a:solidFill>
                  <a:srgbClr val="FFFFFF"/>
                </a:solidFill>
                <a:latin typeface="TT Norms"/>
                <a:ea typeface="TT Norms"/>
                <a:cs typeface="TT Norms"/>
                <a:sym typeface="TT Norms"/>
              </a:rPr>
              <a:t>бұл</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компьютердің</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жұмысын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басқаратын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және</a:t>
            </a:r>
            <a:r>
              <a:rPr lang="ru-RU" sz="1600" dirty="0">
                <a:solidFill>
                  <a:srgbClr val="FFFFFF"/>
                </a:solidFill>
                <a:latin typeface="TT Norms"/>
                <a:ea typeface="TT Norms"/>
                <a:cs typeface="TT Norms"/>
                <a:sym typeface="TT Norms"/>
              </a:rPr>
              <a:t> оны </a:t>
            </a:r>
            <a:r>
              <a:rPr lang="ru-RU" sz="1600" dirty="0" err="1">
                <a:solidFill>
                  <a:srgbClr val="FFFFFF"/>
                </a:solidFill>
                <a:latin typeface="TT Norms"/>
                <a:ea typeface="TT Norms"/>
                <a:cs typeface="TT Norms"/>
                <a:sym typeface="TT Norms"/>
              </a:rPr>
              <a:t>орындауға</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қажетті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нұсқауларды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беретін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бағдарламалар</a:t>
            </a:r>
            <a:r>
              <a:rPr lang="ru-RU" sz="1600" dirty="0">
                <a:solidFill>
                  <a:srgbClr val="FFFFFF"/>
                </a:solidFill>
                <a:latin typeface="TT Norms"/>
                <a:ea typeface="TT Norms"/>
                <a:cs typeface="TT Norms"/>
                <a:sym typeface="TT Norms"/>
              </a:rPr>
              <a:t> мен </a:t>
            </a:r>
            <a:r>
              <a:rPr lang="ru-RU" sz="1600" dirty="0" err="1">
                <a:solidFill>
                  <a:srgbClr val="FFFFFF"/>
                </a:solidFill>
                <a:latin typeface="TT Norms"/>
                <a:ea typeface="TT Norms"/>
                <a:cs typeface="TT Norms"/>
                <a:sym typeface="TT Norms"/>
              </a:rPr>
              <a:t>деректер</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жиынтығы</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Ол</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физикалық</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емес</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және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компьютерде</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жұмыс</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істейтін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кез</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келген</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кодтар</a:t>
            </a:r>
            <a:r>
              <a:rPr lang="ru-RU" sz="1600" dirty="0">
                <a:solidFill>
                  <a:srgbClr val="FFFFFF"/>
                </a:solidFill>
                <a:latin typeface="TT Norms"/>
                <a:ea typeface="TT Norms"/>
                <a:cs typeface="TT Norms"/>
                <a:sym typeface="TT Norms"/>
              </a:rPr>
              <a:t> мен </a:t>
            </a:r>
            <a:r>
              <a:rPr lang="ru-RU" sz="1600" dirty="0" err="1">
                <a:solidFill>
                  <a:srgbClr val="FFFFFF"/>
                </a:solidFill>
                <a:latin typeface="TT Norms"/>
                <a:ea typeface="TT Norms"/>
                <a:cs typeface="TT Norms"/>
                <a:sym typeface="TT Norms"/>
              </a:rPr>
              <a:t>мәліметтерді</a:t>
            </a:r>
            <a:r>
              <a:rPr lang="ru-RU" sz="1600" dirty="0">
                <a:solidFill>
                  <a:srgbClr val="FFFFFF"/>
                </a:solidFill>
                <a:latin typeface="TT Norms"/>
                <a:ea typeface="TT Norms"/>
                <a:cs typeface="TT Norms"/>
                <a:sym typeface="TT Norms"/>
              </a:rPr>
              <a:t> </a:t>
            </a:r>
            <a:r>
              <a:rPr lang="ru-RU" sz="1600" dirty="0" err="1">
                <a:solidFill>
                  <a:srgbClr val="FFFFFF"/>
                </a:solidFill>
                <a:latin typeface="TT Norms"/>
                <a:ea typeface="TT Norms"/>
                <a:cs typeface="TT Norms"/>
                <a:sym typeface="TT Norms"/>
              </a:rPr>
              <a:t>білдіреді</a:t>
            </a:r>
            <a:r>
              <a:rPr lang="ru-RU" sz="1600" dirty="0">
                <a:solidFill>
                  <a:srgbClr val="FFFFFF"/>
                </a:solidFill>
                <a:latin typeface="TT Norms"/>
                <a:ea typeface="TT Norms"/>
                <a:cs typeface="TT Norms"/>
                <a:sym typeface="TT Norms"/>
              </a:rPr>
              <a:t>. </a:t>
            </a:r>
            <a:endParaRPr lang="en-US" sz="1600" dirty="0">
              <a:solidFill>
                <a:srgbClr val="FFFFFF"/>
              </a:solidFill>
              <a:latin typeface="TT Norms"/>
              <a:ea typeface="TT Norms"/>
              <a:cs typeface="TT Norms"/>
              <a:sym typeface="TT Norms"/>
            </a:endParaRPr>
          </a:p>
        </p:txBody>
      </p:sp>
      <p:sp>
        <p:nvSpPr>
          <p:cNvPr id="17" name="TextBox 17"/>
          <p:cNvSpPr txBox="1"/>
          <p:nvPr/>
        </p:nvSpPr>
        <p:spPr>
          <a:xfrm>
            <a:off x="9715198" y="4031615"/>
            <a:ext cx="1512097" cy="349250"/>
          </a:xfrm>
          <a:prstGeom prst="rect">
            <a:avLst/>
          </a:prstGeom>
        </p:spPr>
        <p:txBody>
          <a:bodyPr lIns="0" tIns="0" rIns="0" bIns="0" rtlCol="0" anchor="t">
            <a:spAutoFit/>
          </a:bodyPr>
          <a:lstStyle/>
          <a:p>
            <a:pPr algn="just">
              <a:lnSpc>
                <a:spcPts val="2800"/>
              </a:lnSpc>
            </a:pPr>
            <a:r>
              <a:rPr lang="en-US" sz="2000" i="1">
                <a:solidFill>
                  <a:srgbClr val="FFFFFF"/>
                </a:solidFill>
                <a:latin typeface="TT Norms Italics"/>
                <a:ea typeface="TT Norms Italics"/>
                <a:cs typeface="TT Norms Italics"/>
                <a:sym typeface="TT Norms Italics"/>
              </a:rPr>
              <a:t>Software</a:t>
            </a:r>
          </a:p>
        </p:txBody>
      </p:sp>
      <p:sp>
        <p:nvSpPr>
          <p:cNvPr id="18" name="Freeform 18"/>
          <p:cNvSpPr/>
          <p:nvPr/>
        </p:nvSpPr>
        <p:spPr>
          <a:xfrm rot="-9013900" flipH="1">
            <a:off x="15042323" y="-1761366"/>
            <a:ext cx="6704769" cy="5449148"/>
          </a:xfrm>
          <a:custGeom>
            <a:avLst/>
            <a:gdLst/>
            <a:ahLst/>
            <a:cxnLst/>
            <a:rect l="l" t="t" r="r" b="b"/>
            <a:pathLst>
              <a:path w="6704769" h="5449148">
                <a:moveTo>
                  <a:pt x="6704769" y="0"/>
                </a:moveTo>
                <a:lnTo>
                  <a:pt x="0" y="0"/>
                </a:lnTo>
                <a:lnTo>
                  <a:pt x="0" y="5449149"/>
                </a:lnTo>
                <a:lnTo>
                  <a:pt x="6704769" y="5449149"/>
                </a:lnTo>
                <a:lnTo>
                  <a:pt x="6704769"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9" name="Freeform 19"/>
          <p:cNvSpPr/>
          <p:nvPr/>
        </p:nvSpPr>
        <p:spPr>
          <a:xfrm rot="1417436" flipH="1">
            <a:off x="-2730966" y="7614050"/>
            <a:ext cx="6704769" cy="5449148"/>
          </a:xfrm>
          <a:custGeom>
            <a:avLst/>
            <a:gdLst/>
            <a:ahLst/>
            <a:cxnLst/>
            <a:rect l="l" t="t" r="r" b="b"/>
            <a:pathLst>
              <a:path w="6704769" h="5449148">
                <a:moveTo>
                  <a:pt x="6704769" y="0"/>
                </a:moveTo>
                <a:lnTo>
                  <a:pt x="0" y="0"/>
                </a:lnTo>
                <a:lnTo>
                  <a:pt x="0" y="5449149"/>
                </a:lnTo>
                <a:lnTo>
                  <a:pt x="6704769" y="5449149"/>
                </a:lnTo>
                <a:lnTo>
                  <a:pt x="6704769"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stretch>
              <a:fillRect t="-9222" b="-9222"/>
            </a:stretch>
          </a:blipFill>
        </p:spPr>
      </p:sp>
      <p:sp>
        <p:nvSpPr>
          <p:cNvPr id="3" name="Freeform 3"/>
          <p:cNvSpPr/>
          <p:nvPr/>
        </p:nvSpPr>
        <p:spPr>
          <a:xfrm>
            <a:off x="13800427" y="7181028"/>
            <a:ext cx="6704769" cy="5449148"/>
          </a:xfrm>
          <a:custGeom>
            <a:avLst/>
            <a:gdLst/>
            <a:ahLst/>
            <a:cxnLst/>
            <a:rect l="l" t="t" r="r" b="b"/>
            <a:pathLst>
              <a:path w="6704769" h="5449148">
                <a:moveTo>
                  <a:pt x="0" y="0"/>
                </a:moveTo>
                <a:lnTo>
                  <a:pt x="6704768" y="0"/>
                </a:lnTo>
                <a:lnTo>
                  <a:pt x="6704768" y="5449148"/>
                </a:lnTo>
                <a:lnTo>
                  <a:pt x="0" y="544914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2217195" y="-2343176"/>
            <a:ext cx="6704769" cy="5449148"/>
          </a:xfrm>
          <a:custGeom>
            <a:avLst/>
            <a:gdLst/>
            <a:ahLst/>
            <a:cxnLst/>
            <a:rect l="l" t="t" r="r" b="b"/>
            <a:pathLst>
              <a:path w="6704769" h="5449148">
                <a:moveTo>
                  <a:pt x="6704768" y="0"/>
                </a:moveTo>
                <a:lnTo>
                  <a:pt x="0" y="0"/>
                </a:lnTo>
                <a:lnTo>
                  <a:pt x="0" y="5449148"/>
                </a:lnTo>
                <a:lnTo>
                  <a:pt x="6704768" y="5449148"/>
                </a:lnTo>
                <a:lnTo>
                  <a:pt x="6704768"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AutoShape 5"/>
          <p:cNvSpPr/>
          <p:nvPr/>
        </p:nvSpPr>
        <p:spPr>
          <a:xfrm>
            <a:off x="2761887" y="1747331"/>
            <a:ext cx="12764226" cy="0"/>
          </a:xfrm>
          <a:prstGeom prst="line">
            <a:avLst/>
          </a:prstGeom>
          <a:ln w="19050" cap="flat">
            <a:solidFill>
              <a:srgbClr val="FFFFFF"/>
            </a:solidFill>
            <a:prstDash val="solid"/>
            <a:headEnd type="none" w="sm" len="sm"/>
            <a:tailEnd type="none" w="sm" len="sm"/>
          </a:ln>
        </p:spPr>
      </p:sp>
      <p:sp>
        <p:nvSpPr>
          <p:cNvPr id="6" name="TextBox 6"/>
          <p:cNvSpPr txBox="1"/>
          <p:nvPr/>
        </p:nvSpPr>
        <p:spPr>
          <a:xfrm>
            <a:off x="1895294" y="3770585"/>
            <a:ext cx="4048037" cy="3171825"/>
          </a:xfrm>
          <a:prstGeom prst="rect">
            <a:avLst/>
          </a:prstGeom>
        </p:spPr>
        <p:txBody>
          <a:bodyPr lIns="0" tIns="0" rIns="0" bIns="0" rtlCol="0" anchor="t">
            <a:spAutoFit/>
          </a:bodyPr>
          <a:lstStyle/>
          <a:p>
            <a:pPr algn="l">
              <a:lnSpc>
                <a:spcPts val="8400"/>
              </a:lnSpc>
            </a:pPr>
            <a:r>
              <a:rPr lang="en-US" sz="6000">
                <a:solidFill>
                  <a:srgbClr val="FFFFFF"/>
                </a:solidFill>
                <a:latin typeface="TT Norms"/>
                <a:ea typeface="TT Norms"/>
                <a:cs typeface="TT Norms"/>
                <a:sym typeface="TT Norms"/>
              </a:rPr>
              <a:t>Operating Systems (OS)</a:t>
            </a:r>
          </a:p>
        </p:txBody>
      </p:sp>
      <p:grpSp>
        <p:nvGrpSpPr>
          <p:cNvPr id="7" name="Group 7"/>
          <p:cNvGrpSpPr/>
          <p:nvPr/>
        </p:nvGrpSpPr>
        <p:grpSpPr>
          <a:xfrm>
            <a:off x="5304581" y="2166431"/>
            <a:ext cx="6475181" cy="6373280"/>
            <a:chOff x="0" y="0"/>
            <a:chExt cx="752381" cy="740541"/>
          </a:xfrm>
        </p:grpSpPr>
        <p:sp>
          <p:nvSpPr>
            <p:cNvPr id="8" name="Freeform 8"/>
            <p:cNvSpPr/>
            <p:nvPr/>
          </p:nvSpPr>
          <p:spPr>
            <a:xfrm>
              <a:off x="0" y="0"/>
              <a:ext cx="752381" cy="740541"/>
            </a:xfrm>
            <a:custGeom>
              <a:avLst/>
              <a:gdLst/>
              <a:ahLst/>
              <a:cxnLst/>
              <a:rect l="l" t="t" r="r" b="b"/>
              <a:pathLst>
                <a:path w="752381" h="740541">
                  <a:moveTo>
                    <a:pt x="203200" y="0"/>
                  </a:moveTo>
                  <a:lnTo>
                    <a:pt x="752381" y="0"/>
                  </a:lnTo>
                  <a:lnTo>
                    <a:pt x="549181" y="740541"/>
                  </a:lnTo>
                  <a:lnTo>
                    <a:pt x="0" y="740541"/>
                  </a:lnTo>
                  <a:lnTo>
                    <a:pt x="203200" y="0"/>
                  </a:lnTo>
                  <a:close/>
                </a:path>
              </a:pathLst>
            </a:custGeom>
            <a:blipFill>
              <a:blip r:embed="rId5"/>
              <a:stretch>
                <a:fillRect l="-23865" r="-23865"/>
              </a:stretch>
            </a:blipFill>
          </p:spPr>
        </p:sp>
      </p:grpSp>
      <p:sp>
        <p:nvSpPr>
          <p:cNvPr id="9" name="TextBox 9"/>
          <p:cNvSpPr txBox="1"/>
          <p:nvPr/>
        </p:nvSpPr>
        <p:spPr>
          <a:xfrm>
            <a:off x="12266898" y="3561385"/>
            <a:ext cx="4125808" cy="1645285"/>
          </a:xfrm>
          <a:prstGeom prst="rect">
            <a:avLst/>
          </a:prstGeom>
        </p:spPr>
        <p:txBody>
          <a:bodyPr lIns="0" tIns="0" rIns="0" bIns="0" rtlCol="0" anchor="t">
            <a:spAutoFit/>
          </a:bodyPr>
          <a:lstStyle/>
          <a:p>
            <a:pPr algn="just">
              <a:lnSpc>
                <a:spcPts val="2240"/>
              </a:lnSpc>
            </a:pPr>
            <a:r>
              <a:rPr lang="en-US" sz="1600">
                <a:solidFill>
                  <a:srgbClr val="FFFFFF"/>
                </a:solidFill>
                <a:latin typeface="TT Norms"/>
                <a:ea typeface="TT Norms"/>
                <a:cs typeface="TT Norms"/>
                <a:sym typeface="TT Norms"/>
              </a:rPr>
              <a:t>Lorem ipsum dolor sit amet, consectetur adipiscing elit, sed do eiusmod tempor incididunt ut labore et dolore magna aliqua. Ut enim ad minim veniam, quis nostrud exercitation ullamco laboris nisi ut aliquip ex ea commodo consequat.</a:t>
            </a:r>
          </a:p>
        </p:txBody>
      </p:sp>
      <p:sp>
        <p:nvSpPr>
          <p:cNvPr id="10" name="TextBox 10"/>
          <p:cNvSpPr txBox="1"/>
          <p:nvPr/>
        </p:nvSpPr>
        <p:spPr>
          <a:xfrm>
            <a:off x="12266898" y="5877801"/>
            <a:ext cx="4125808" cy="1369060"/>
          </a:xfrm>
          <a:prstGeom prst="rect">
            <a:avLst/>
          </a:prstGeom>
        </p:spPr>
        <p:txBody>
          <a:bodyPr lIns="0" tIns="0" rIns="0" bIns="0" rtlCol="0" anchor="t">
            <a:spAutoFit/>
          </a:bodyPr>
          <a:lstStyle/>
          <a:p>
            <a:pPr algn="just">
              <a:lnSpc>
                <a:spcPts val="2240"/>
              </a:lnSpc>
            </a:pPr>
            <a:r>
              <a:rPr lang="en-US" sz="1600">
                <a:solidFill>
                  <a:srgbClr val="FFFFFF"/>
                </a:solidFill>
                <a:latin typeface="TT Norms"/>
                <a:ea typeface="TT Norms"/>
                <a:cs typeface="TT Norms"/>
                <a:sym typeface="TT Norms"/>
              </a:rPr>
              <a:t>Duis aute irure dolor in reprehenderit in voluptate velit esse cillum dolore eu fugiat nulla pariatur. Excepteur sint occaecat cupidatat non proident, sunt in culpa qui officia deserunt mollit anim id est laborum.</a:t>
            </a:r>
          </a:p>
        </p:txBody>
      </p:sp>
      <p:sp>
        <p:nvSpPr>
          <p:cNvPr id="11" name="TextBox 11"/>
          <p:cNvSpPr txBox="1"/>
          <p:nvPr/>
        </p:nvSpPr>
        <p:spPr>
          <a:xfrm>
            <a:off x="4784681" y="981075"/>
            <a:ext cx="1437265" cy="349250"/>
          </a:xfrm>
          <a:prstGeom prst="rect">
            <a:avLst/>
          </a:prstGeom>
        </p:spPr>
        <p:txBody>
          <a:bodyPr lIns="0" tIns="0" rIns="0" bIns="0" rtlCol="0" anchor="t">
            <a:spAutoFit/>
          </a:bodyPr>
          <a:lstStyle/>
          <a:p>
            <a:pPr algn="ctr">
              <a:lnSpc>
                <a:spcPts val="2800"/>
              </a:lnSpc>
            </a:pPr>
            <a:r>
              <a:rPr lang="en-US" sz="2000" b="1">
                <a:solidFill>
                  <a:srgbClr val="FFFFFF"/>
                </a:solidFill>
                <a:latin typeface="TT Norms Bold"/>
                <a:ea typeface="TT Norms Bold"/>
                <a:cs typeface="TT Norms Bold"/>
                <a:sym typeface="TT Norms Bold"/>
              </a:rPr>
              <a:t>HOME</a:t>
            </a:r>
          </a:p>
        </p:txBody>
      </p:sp>
      <p:sp>
        <p:nvSpPr>
          <p:cNvPr id="12" name="TextBox 12"/>
          <p:cNvSpPr txBox="1"/>
          <p:nvPr/>
        </p:nvSpPr>
        <p:spPr>
          <a:xfrm>
            <a:off x="7210323"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ABOUT</a:t>
            </a:r>
          </a:p>
        </p:txBody>
      </p:sp>
      <p:sp>
        <p:nvSpPr>
          <p:cNvPr id="13" name="TextBox 13"/>
          <p:cNvSpPr txBox="1"/>
          <p:nvPr/>
        </p:nvSpPr>
        <p:spPr>
          <a:xfrm>
            <a:off x="9638188"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FITUR</a:t>
            </a:r>
          </a:p>
        </p:txBody>
      </p:sp>
      <p:sp>
        <p:nvSpPr>
          <p:cNvPr id="14" name="TextBox 14"/>
          <p:cNvSpPr txBox="1"/>
          <p:nvPr/>
        </p:nvSpPr>
        <p:spPr>
          <a:xfrm>
            <a:off x="12066054"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CONTACT</a:t>
            </a:r>
          </a:p>
        </p:txBody>
      </p:sp>
      <p:sp>
        <p:nvSpPr>
          <p:cNvPr id="15" name="TextBox 15"/>
          <p:cNvSpPr txBox="1"/>
          <p:nvPr/>
        </p:nvSpPr>
        <p:spPr>
          <a:xfrm>
            <a:off x="6699895" y="8909050"/>
            <a:ext cx="4888211"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WWW.REALLYGREATSITE.COM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AutoShape 3"/>
          <p:cNvSpPr/>
          <p:nvPr/>
        </p:nvSpPr>
        <p:spPr>
          <a:xfrm>
            <a:off x="2761887" y="1747331"/>
            <a:ext cx="12764226" cy="0"/>
          </a:xfrm>
          <a:prstGeom prst="line">
            <a:avLst/>
          </a:prstGeom>
          <a:ln w="19050" cap="flat">
            <a:solidFill>
              <a:srgbClr val="FFFFFF"/>
            </a:solidFill>
            <a:prstDash val="solid"/>
            <a:headEnd type="none" w="sm" len="sm"/>
            <a:tailEnd type="none" w="sm" len="sm"/>
          </a:ln>
        </p:spPr>
      </p:sp>
      <p:grpSp>
        <p:nvGrpSpPr>
          <p:cNvPr id="4" name="Group 4"/>
          <p:cNvGrpSpPr/>
          <p:nvPr/>
        </p:nvGrpSpPr>
        <p:grpSpPr>
          <a:xfrm>
            <a:off x="1803471" y="2440074"/>
            <a:ext cx="5406852" cy="5406852"/>
            <a:chOff x="0" y="0"/>
            <a:chExt cx="812800" cy="812800"/>
          </a:xfrm>
        </p:grpSpPr>
        <p:sp>
          <p:nvSpPr>
            <p:cNvPr id="5" name="Freeform 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l="-24906" r="-24906"/>
              </a:stretch>
            </a:blipFill>
          </p:spPr>
        </p:sp>
      </p:grpSp>
      <p:sp>
        <p:nvSpPr>
          <p:cNvPr id="6" name="TextBox 6"/>
          <p:cNvSpPr txBox="1"/>
          <p:nvPr/>
        </p:nvSpPr>
        <p:spPr>
          <a:xfrm>
            <a:off x="4784681" y="981075"/>
            <a:ext cx="1437265" cy="349250"/>
          </a:xfrm>
          <a:prstGeom prst="rect">
            <a:avLst/>
          </a:prstGeom>
        </p:spPr>
        <p:txBody>
          <a:bodyPr lIns="0" tIns="0" rIns="0" bIns="0" rtlCol="0" anchor="t">
            <a:spAutoFit/>
          </a:bodyPr>
          <a:lstStyle/>
          <a:p>
            <a:pPr algn="ctr">
              <a:lnSpc>
                <a:spcPts val="2800"/>
              </a:lnSpc>
            </a:pPr>
            <a:r>
              <a:rPr lang="en-US" sz="2000" b="1">
                <a:solidFill>
                  <a:srgbClr val="FFFFFF"/>
                </a:solidFill>
                <a:latin typeface="TT Norms Bold"/>
                <a:ea typeface="TT Norms Bold"/>
                <a:cs typeface="TT Norms Bold"/>
                <a:sym typeface="TT Norms Bold"/>
              </a:rPr>
              <a:t>HOME</a:t>
            </a:r>
          </a:p>
        </p:txBody>
      </p:sp>
      <p:sp>
        <p:nvSpPr>
          <p:cNvPr id="7" name="TextBox 7"/>
          <p:cNvSpPr txBox="1"/>
          <p:nvPr/>
        </p:nvSpPr>
        <p:spPr>
          <a:xfrm>
            <a:off x="7210323"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ABOUT</a:t>
            </a:r>
          </a:p>
        </p:txBody>
      </p:sp>
      <p:sp>
        <p:nvSpPr>
          <p:cNvPr id="8" name="TextBox 8"/>
          <p:cNvSpPr txBox="1"/>
          <p:nvPr/>
        </p:nvSpPr>
        <p:spPr>
          <a:xfrm>
            <a:off x="9638188"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FITUR</a:t>
            </a:r>
          </a:p>
        </p:txBody>
      </p:sp>
      <p:sp>
        <p:nvSpPr>
          <p:cNvPr id="9" name="TextBox 9"/>
          <p:cNvSpPr txBox="1"/>
          <p:nvPr/>
        </p:nvSpPr>
        <p:spPr>
          <a:xfrm>
            <a:off x="12066054"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CONTACT</a:t>
            </a:r>
          </a:p>
        </p:txBody>
      </p:sp>
      <p:sp>
        <p:nvSpPr>
          <p:cNvPr id="10" name="TextBox 10"/>
          <p:cNvSpPr txBox="1"/>
          <p:nvPr/>
        </p:nvSpPr>
        <p:spPr>
          <a:xfrm>
            <a:off x="6699895" y="8909050"/>
            <a:ext cx="4888211"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WWW.REALLYGREATSITE.COM</a:t>
            </a:r>
          </a:p>
        </p:txBody>
      </p:sp>
      <p:sp>
        <p:nvSpPr>
          <p:cNvPr id="11" name="TextBox 11"/>
          <p:cNvSpPr txBox="1"/>
          <p:nvPr/>
        </p:nvSpPr>
        <p:spPr>
          <a:xfrm>
            <a:off x="7787405" y="2865268"/>
            <a:ext cx="8557297" cy="1038225"/>
          </a:xfrm>
          <a:prstGeom prst="rect">
            <a:avLst/>
          </a:prstGeom>
        </p:spPr>
        <p:txBody>
          <a:bodyPr lIns="0" tIns="0" rIns="0" bIns="0" rtlCol="0" anchor="t">
            <a:spAutoFit/>
          </a:bodyPr>
          <a:lstStyle/>
          <a:p>
            <a:pPr algn="ctr">
              <a:lnSpc>
                <a:spcPts val="8400"/>
              </a:lnSpc>
            </a:pPr>
            <a:r>
              <a:rPr lang="en-US" sz="6000">
                <a:solidFill>
                  <a:srgbClr val="FFFFFF"/>
                </a:solidFill>
                <a:latin typeface="TT Norms"/>
                <a:ea typeface="TT Norms"/>
                <a:cs typeface="TT Norms"/>
                <a:sym typeface="TT Norms"/>
              </a:rPr>
              <a:t>Input &amp; Output Devices</a:t>
            </a:r>
          </a:p>
        </p:txBody>
      </p:sp>
      <p:sp>
        <p:nvSpPr>
          <p:cNvPr id="12" name="TextBox 12"/>
          <p:cNvSpPr txBox="1"/>
          <p:nvPr/>
        </p:nvSpPr>
        <p:spPr>
          <a:xfrm>
            <a:off x="7787405" y="6065816"/>
            <a:ext cx="3955834" cy="1645285"/>
          </a:xfrm>
          <a:prstGeom prst="rect">
            <a:avLst/>
          </a:prstGeom>
        </p:spPr>
        <p:txBody>
          <a:bodyPr lIns="0" tIns="0" rIns="0" bIns="0" rtlCol="0" anchor="t">
            <a:spAutoFit/>
          </a:bodyPr>
          <a:lstStyle/>
          <a:p>
            <a:pPr algn="just">
              <a:lnSpc>
                <a:spcPts val="2240"/>
              </a:lnSpc>
            </a:pPr>
            <a:r>
              <a:rPr lang="en-US" sz="1600">
                <a:solidFill>
                  <a:srgbClr val="FFFFFF"/>
                </a:solidFill>
                <a:latin typeface="TT Norms"/>
                <a:ea typeface="TT Norms"/>
                <a:cs typeface="TT Norms"/>
                <a:sym typeface="TT Norms"/>
              </a:rPr>
              <a:t>Lorem ipsum dolor sit amet, consectetur adipiscing elit, sed do eiusmod tempor incididunt ut labore et dolore magna aliqua. Ut enim ad minim veniam, quis nostrud exercitation ullamco laboris nisi ut aliquip ex ea commodo consequat.</a:t>
            </a:r>
          </a:p>
        </p:txBody>
      </p:sp>
      <p:sp>
        <p:nvSpPr>
          <p:cNvPr id="13" name="TextBox 13"/>
          <p:cNvSpPr txBox="1"/>
          <p:nvPr/>
        </p:nvSpPr>
        <p:spPr>
          <a:xfrm>
            <a:off x="7787405" y="5514637"/>
            <a:ext cx="1512097" cy="349250"/>
          </a:xfrm>
          <a:prstGeom prst="rect">
            <a:avLst/>
          </a:prstGeom>
        </p:spPr>
        <p:txBody>
          <a:bodyPr lIns="0" tIns="0" rIns="0" bIns="0" rtlCol="0" anchor="t">
            <a:spAutoFit/>
          </a:bodyPr>
          <a:lstStyle/>
          <a:p>
            <a:pPr algn="just">
              <a:lnSpc>
                <a:spcPts val="2800"/>
              </a:lnSpc>
            </a:pPr>
            <a:r>
              <a:rPr lang="en-US" sz="2000" b="1" i="1">
                <a:solidFill>
                  <a:srgbClr val="FFFFFF"/>
                </a:solidFill>
                <a:latin typeface="TT Norms Bold Italics"/>
                <a:ea typeface="TT Norms Bold Italics"/>
                <a:cs typeface="TT Norms Bold Italics"/>
                <a:sym typeface="TT Norms Bold Italics"/>
              </a:rPr>
              <a:t>Input</a:t>
            </a:r>
          </a:p>
        </p:txBody>
      </p:sp>
      <p:sp>
        <p:nvSpPr>
          <p:cNvPr id="14" name="TextBox 14"/>
          <p:cNvSpPr txBox="1"/>
          <p:nvPr/>
        </p:nvSpPr>
        <p:spPr>
          <a:xfrm>
            <a:off x="12388869" y="6065816"/>
            <a:ext cx="3955834" cy="1645285"/>
          </a:xfrm>
          <a:prstGeom prst="rect">
            <a:avLst/>
          </a:prstGeom>
        </p:spPr>
        <p:txBody>
          <a:bodyPr lIns="0" tIns="0" rIns="0" bIns="0" rtlCol="0" anchor="t">
            <a:spAutoFit/>
          </a:bodyPr>
          <a:lstStyle/>
          <a:p>
            <a:pPr algn="just">
              <a:lnSpc>
                <a:spcPts val="2240"/>
              </a:lnSpc>
            </a:pPr>
            <a:r>
              <a:rPr lang="en-US" sz="1600">
                <a:solidFill>
                  <a:srgbClr val="FFFFFF"/>
                </a:solidFill>
                <a:latin typeface="TT Norms"/>
                <a:ea typeface="TT Norms"/>
                <a:cs typeface="TT Norms"/>
                <a:sym typeface="TT Norms"/>
              </a:rPr>
              <a:t>Lorem ipsum dolor sit amet, consectetur adipiscing elit, sed do eiusmod tempor incididunt ut labore et dolore magna aliqua. Ut enim ad minim veniam, quis nostrud exercitation ullamco laboris nisi ut aliquip ex ea commodo consequat.</a:t>
            </a:r>
          </a:p>
        </p:txBody>
      </p:sp>
      <p:sp>
        <p:nvSpPr>
          <p:cNvPr id="15" name="TextBox 15"/>
          <p:cNvSpPr txBox="1"/>
          <p:nvPr/>
        </p:nvSpPr>
        <p:spPr>
          <a:xfrm>
            <a:off x="12388869" y="5514637"/>
            <a:ext cx="1512097" cy="349250"/>
          </a:xfrm>
          <a:prstGeom prst="rect">
            <a:avLst/>
          </a:prstGeom>
        </p:spPr>
        <p:txBody>
          <a:bodyPr lIns="0" tIns="0" rIns="0" bIns="0" rtlCol="0" anchor="t">
            <a:spAutoFit/>
          </a:bodyPr>
          <a:lstStyle/>
          <a:p>
            <a:pPr algn="just">
              <a:lnSpc>
                <a:spcPts val="2800"/>
              </a:lnSpc>
            </a:pPr>
            <a:r>
              <a:rPr lang="en-US" sz="2000" b="1" i="1">
                <a:solidFill>
                  <a:srgbClr val="FFFFFF"/>
                </a:solidFill>
                <a:latin typeface="TT Norms Bold Italics"/>
                <a:ea typeface="TT Norms Bold Italics"/>
                <a:cs typeface="TT Norms Bold Italics"/>
                <a:sym typeface="TT Norms Bold Italics"/>
              </a:rPr>
              <a:t>Output</a:t>
            </a:r>
          </a:p>
        </p:txBody>
      </p:sp>
      <p:sp>
        <p:nvSpPr>
          <p:cNvPr id="16" name="Freeform 16"/>
          <p:cNvSpPr/>
          <p:nvPr/>
        </p:nvSpPr>
        <p:spPr>
          <a:xfrm rot="-9013900" flipH="1">
            <a:off x="15042323" y="-1761366"/>
            <a:ext cx="6704769" cy="5449148"/>
          </a:xfrm>
          <a:custGeom>
            <a:avLst/>
            <a:gdLst/>
            <a:ahLst/>
            <a:cxnLst/>
            <a:rect l="l" t="t" r="r" b="b"/>
            <a:pathLst>
              <a:path w="6704769" h="5449148">
                <a:moveTo>
                  <a:pt x="6704769" y="0"/>
                </a:moveTo>
                <a:lnTo>
                  <a:pt x="0" y="0"/>
                </a:lnTo>
                <a:lnTo>
                  <a:pt x="0" y="5449149"/>
                </a:lnTo>
                <a:lnTo>
                  <a:pt x="6704769" y="5449149"/>
                </a:lnTo>
                <a:lnTo>
                  <a:pt x="670476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Freeform 17"/>
          <p:cNvSpPr/>
          <p:nvPr/>
        </p:nvSpPr>
        <p:spPr>
          <a:xfrm rot="1417436" flipH="1">
            <a:off x="-2730966" y="7614050"/>
            <a:ext cx="6704769" cy="5449148"/>
          </a:xfrm>
          <a:custGeom>
            <a:avLst/>
            <a:gdLst/>
            <a:ahLst/>
            <a:cxnLst/>
            <a:rect l="l" t="t" r="r" b="b"/>
            <a:pathLst>
              <a:path w="6704769" h="5449148">
                <a:moveTo>
                  <a:pt x="6704769" y="0"/>
                </a:moveTo>
                <a:lnTo>
                  <a:pt x="0" y="0"/>
                </a:lnTo>
                <a:lnTo>
                  <a:pt x="0" y="5449149"/>
                </a:lnTo>
                <a:lnTo>
                  <a:pt x="6704769" y="5449149"/>
                </a:lnTo>
                <a:lnTo>
                  <a:pt x="6704769"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13800427" y="7181028"/>
            <a:ext cx="6704769" cy="5449148"/>
          </a:xfrm>
          <a:custGeom>
            <a:avLst/>
            <a:gdLst/>
            <a:ahLst/>
            <a:cxnLst/>
            <a:rect l="l" t="t" r="r" b="b"/>
            <a:pathLst>
              <a:path w="6704769" h="5449148">
                <a:moveTo>
                  <a:pt x="0" y="0"/>
                </a:moveTo>
                <a:lnTo>
                  <a:pt x="6704768" y="0"/>
                </a:lnTo>
                <a:lnTo>
                  <a:pt x="6704768" y="5449148"/>
                </a:lnTo>
                <a:lnTo>
                  <a:pt x="0" y="544914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2217195" y="-2343176"/>
            <a:ext cx="6704769" cy="5449148"/>
          </a:xfrm>
          <a:custGeom>
            <a:avLst/>
            <a:gdLst/>
            <a:ahLst/>
            <a:cxnLst/>
            <a:rect l="l" t="t" r="r" b="b"/>
            <a:pathLst>
              <a:path w="6704769" h="5449148">
                <a:moveTo>
                  <a:pt x="6704768" y="0"/>
                </a:moveTo>
                <a:lnTo>
                  <a:pt x="0" y="0"/>
                </a:lnTo>
                <a:lnTo>
                  <a:pt x="0" y="5449148"/>
                </a:lnTo>
                <a:lnTo>
                  <a:pt x="6704768" y="5449148"/>
                </a:lnTo>
                <a:lnTo>
                  <a:pt x="6704768"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AutoShape 5"/>
          <p:cNvSpPr/>
          <p:nvPr/>
        </p:nvSpPr>
        <p:spPr>
          <a:xfrm>
            <a:off x="2761887" y="1747331"/>
            <a:ext cx="12764226" cy="0"/>
          </a:xfrm>
          <a:prstGeom prst="line">
            <a:avLst/>
          </a:prstGeom>
          <a:ln w="19050" cap="flat">
            <a:solidFill>
              <a:srgbClr val="FFFFFF"/>
            </a:solidFill>
            <a:prstDash val="solid"/>
            <a:headEnd type="none" w="sm" len="sm"/>
            <a:tailEnd type="none" w="sm" len="sm"/>
          </a:ln>
        </p:spPr>
      </p:sp>
      <p:grpSp>
        <p:nvGrpSpPr>
          <p:cNvPr id="6" name="Group 6"/>
          <p:cNvGrpSpPr/>
          <p:nvPr/>
        </p:nvGrpSpPr>
        <p:grpSpPr>
          <a:xfrm>
            <a:off x="7727147" y="4850765"/>
            <a:ext cx="7876574" cy="2917839"/>
            <a:chOff x="0" y="0"/>
            <a:chExt cx="915216" cy="339037"/>
          </a:xfrm>
        </p:grpSpPr>
        <p:sp>
          <p:nvSpPr>
            <p:cNvPr id="7" name="Freeform 7"/>
            <p:cNvSpPr/>
            <p:nvPr/>
          </p:nvSpPr>
          <p:spPr>
            <a:xfrm>
              <a:off x="0" y="0"/>
              <a:ext cx="915216" cy="339037"/>
            </a:xfrm>
            <a:custGeom>
              <a:avLst/>
              <a:gdLst/>
              <a:ahLst/>
              <a:cxnLst/>
              <a:rect l="l" t="t" r="r" b="b"/>
              <a:pathLst>
                <a:path w="915216" h="339037">
                  <a:moveTo>
                    <a:pt x="203200" y="0"/>
                  </a:moveTo>
                  <a:lnTo>
                    <a:pt x="915216" y="0"/>
                  </a:lnTo>
                  <a:lnTo>
                    <a:pt x="712016" y="339037"/>
                  </a:lnTo>
                  <a:lnTo>
                    <a:pt x="0" y="339037"/>
                  </a:lnTo>
                  <a:lnTo>
                    <a:pt x="203200" y="0"/>
                  </a:lnTo>
                  <a:close/>
                </a:path>
              </a:pathLst>
            </a:custGeom>
            <a:blipFill>
              <a:blip r:embed="rId5"/>
              <a:stretch>
                <a:fillRect t="-18885" b="-32958"/>
              </a:stretch>
            </a:blipFill>
          </p:spPr>
        </p:sp>
      </p:grpSp>
      <p:grpSp>
        <p:nvGrpSpPr>
          <p:cNvPr id="8" name="Group 8"/>
          <p:cNvGrpSpPr/>
          <p:nvPr/>
        </p:nvGrpSpPr>
        <p:grpSpPr>
          <a:xfrm>
            <a:off x="2684279" y="2959417"/>
            <a:ext cx="319073" cy="319073"/>
            <a:chOff x="0" y="0"/>
            <a:chExt cx="84036" cy="84036"/>
          </a:xfrm>
        </p:grpSpPr>
        <p:sp>
          <p:nvSpPr>
            <p:cNvPr id="9" name="Freeform 9"/>
            <p:cNvSpPr/>
            <p:nvPr/>
          </p:nvSpPr>
          <p:spPr>
            <a:xfrm>
              <a:off x="0" y="0"/>
              <a:ext cx="84036" cy="84036"/>
            </a:xfrm>
            <a:custGeom>
              <a:avLst/>
              <a:gdLst/>
              <a:ahLst/>
              <a:cxnLst/>
              <a:rect l="l" t="t" r="r" b="b"/>
              <a:pathLst>
                <a:path w="84036" h="84036">
                  <a:moveTo>
                    <a:pt x="0" y="0"/>
                  </a:moveTo>
                  <a:lnTo>
                    <a:pt x="84036" y="0"/>
                  </a:lnTo>
                  <a:lnTo>
                    <a:pt x="84036" y="84036"/>
                  </a:lnTo>
                  <a:lnTo>
                    <a:pt x="0" y="84036"/>
                  </a:lnTo>
                  <a:close/>
                </a:path>
              </a:pathLst>
            </a:custGeom>
            <a:solidFill>
              <a:srgbClr val="FFFFFF"/>
            </a:solidFill>
          </p:spPr>
        </p:sp>
        <p:sp>
          <p:nvSpPr>
            <p:cNvPr id="10" name="TextBox 10"/>
            <p:cNvSpPr txBox="1"/>
            <p:nvPr/>
          </p:nvSpPr>
          <p:spPr>
            <a:xfrm>
              <a:off x="0" y="-47625"/>
              <a:ext cx="84036" cy="131661"/>
            </a:xfrm>
            <a:prstGeom prst="rect">
              <a:avLst/>
            </a:prstGeom>
          </p:spPr>
          <p:txBody>
            <a:bodyPr lIns="50800" tIns="50800" rIns="50800" bIns="50800" rtlCol="0" anchor="ctr"/>
            <a:lstStyle/>
            <a:p>
              <a:pPr algn="ctr">
                <a:lnSpc>
                  <a:spcPts val="2800"/>
                </a:lnSpc>
              </a:pPr>
              <a:endParaRPr/>
            </a:p>
          </p:txBody>
        </p:sp>
      </p:grpSp>
      <p:sp>
        <p:nvSpPr>
          <p:cNvPr id="11" name="TextBox 11"/>
          <p:cNvSpPr txBox="1"/>
          <p:nvPr/>
        </p:nvSpPr>
        <p:spPr>
          <a:xfrm>
            <a:off x="4784681" y="981075"/>
            <a:ext cx="1437265" cy="349250"/>
          </a:xfrm>
          <a:prstGeom prst="rect">
            <a:avLst/>
          </a:prstGeom>
        </p:spPr>
        <p:txBody>
          <a:bodyPr lIns="0" tIns="0" rIns="0" bIns="0" rtlCol="0" anchor="t">
            <a:spAutoFit/>
          </a:bodyPr>
          <a:lstStyle/>
          <a:p>
            <a:pPr algn="ctr">
              <a:lnSpc>
                <a:spcPts val="2800"/>
              </a:lnSpc>
            </a:pPr>
            <a:r>
              <a:rPr lang="en-US" sz="2000" b="1">
                <a:solidFill>
                  <a:srgbClr val="FFFFFF"/>
                </a:solidFill>
                <a:latin typeface="TT Norms Bold"/>
                <a:ea typeface="TT Norms Bold"/>
                <a:cs typeface="TT Norms Bold"/>
                <a:sym typeface="TT Norms Bold"/>
              </a:rPr>
              <a:t>HOME</a:t>
            </a:r>
          </a:p>
        </p:txBody>
      </p:sp>
      <p:sp>
        <p:nvSpPr>
          <p:cNvPr id="12" name="TextBox 12"/>
          <p:cNvSpPr txBox="1"/>
          <p:nvPr/>
        </p:nvSpPr>
        <p:spPr>
          <a:xfrm>
            <a:off x="7210323"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ABOUT</a:t>
            </a:r>
          </a:p>
        </p:txBody>
      </p:sp>
      <p:sp>
        <p:nvSpPr>
          <p:cNvPr id="13" name="TextBox 13"/>
          <p:cNvSpPr txBox="1"/>
          <p:nvPr/>
        </p:nvSpPr>
        <p:spPr>
          <a:xfrm>
            <a:off x="9638188"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FITUR</a:t>
            </a:r>
          </a:p>
        </p:txBody>
      </p:sp>
      <p:sp>
        <p:nvSpPr>
          <p:cNvPr id="14" name="TextBox 14"/>
          <p:cNvSpPr txBox="1"/>
          <p:nvPr/>
        </p:nvSpPr>
        <p:spPr>
          <a:xfrm>
            <a:off x="12066054"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CONTACT</a:t>
            </a:r>
          </a:p>
        </p:txBody>
      </p:sp>
      <p:sp>
        <p:nvSpPr>
          <p:cNvPr id="15" name="TextBox 15"/>
          <p:cNvSpPr txBox="1"/>
          <p:nvPr/>
        </p:nvSpPr>
        <p:spPr>
          <a:xfrm>
            <a:off x="6699895" y="8909050"/>
            <a:ext cx="4888211"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WWW.REALLYGREATSITE.COM</a:t>
            </a:r>
          </a:p>
        </p:txBody>
      </p:sp>
      <p:sp>
        <p:nvSpPr>
          <p:cNvPr id="16" name="TextBox 16"/>
          <p:cNvSpPr txBox="1"/>
          <p:nvPr/>
        </p:nvSpPr>
        <p:spPr>
          <a:xfrm>
            <a:off x="9938265" y="2394571"/>
            <a:ext cx="5500508" cy="2105025"/>
          </a:xfrm>
          <a:prstGeom prst="rect">
            <a:avLst/>
          </a:prstGeom>
        </p:spPr>
        <p:txBody>
          <a:bodyPr lIns="0" tIns="0" rIns="0" bIns="0" rtlCol="0" anchor="t">
            <a:spAutoFit/>
          </a:bodyPr>
          <a:lstStyle/>
          <a:p>
            <a:pPr algn="just">
              <a:lnSpc>
                <a:spcPts val="8400"/>
              </a:lnSpc>
            </a:pPr>
            <a:r>
              <a:rPr lang="en-US" sz="6000">
                <a:solidFill>
                  <a:srgbClr val="FFFFFF"/>
                </a:solidFill>
                <a:latin typeface="TT Norms"/>
                <a:ea typeface="TT Norms"/>
                <a:cs typeface="TT Norms"/>
                <a:sym typeface="TT Norms"/>
              </a:rPr>
              <a:t>The Internet and Networking</a:t>
            </a:r>
          </a:p>
        </p:txBody>
      </p:sp>
      <p:sp>
        <p:nvSpPr>
          <p:cNvPr id="17" name="TextBox 17"/>
          <p:cNvSpPr txBox="1"/>
          <p:nvPr/>
        </p:nvSpPr>
        <p:spPr>
          <a:xfrm>
            <a:off x="3273547" y="3480421"/>
            <a:ext cx="3518221" cy="540385"/>
          </a:xfrm>
          <a:prstGeom prst="rect">
            <a:avLst/>
          </a:prstGeom>
        </p:spPr>
        <p:txBody>
          <a:bodyPr lIns="0" tIns="0" rIns="0" bIns="0" rtlCol="0" anchor="t">
            <a:spAutoFit/>
          </a:bodyPr>
          <a:lstStyle/>
          <a:p>
            <a:pPr algn="just">
              <a:lnSpc>
                <a:spcPts val="2240"/>
              </a:lnSpc>
            </a:pPr>
            <a:r>
              <a:rPr lang="en-US" sz="1600">
                <a:solidFill>
                  <a:srgbClr val="FFFFFF"/>
                </a:solidFill>
                <a:latin typeface="TT Norms"/>
                <a:ea typeface="TT Norms"/>
                <a:cs typeface="TT Norms"/>
                <a:sym typeface="TT Norms"/>
              </a:rPr>
              <a:t>A global network of computers connected to share data.</a:t>
            </a:r>
          </a:p>
        </p:txBody>
      </p:sp>
      <p:sp>
        <p:nvSpPr>
          <p:cNvPr id="18" name="TextBox 18"/>
          <p:cNvSpPr txBox="1"/>
          <p:nvPr/>
        </p:nvSpPr>
        <p:spPr>
          <a:xfrm>
            <a:off x="3273547" y="2929241"/>
            <a:ext cx="1512097" cy="349250"/>
          </a:xfrm>
          <a:prstGeom prst="rect">
            <a:avLst/>
          </a:prstGeom>
        </p:spPr>
        <p:txBody>
          <a:bodyPr lIns="0" tIns="0" rIns="0" bIns="0" rtlCol="0" anchor="t">
            <a:spAutoFit/>
          </a:bodyPr>
          <a:lstStyle/>
          <a:p>
            <a:pPr algn="just">
              <a:lnSpc>
                <a:spcPts val="2800"/>
              </a:lnSpc>
            </a:pPr>
            <a:r>
              <a:rPr lang="en-US" sz="2000" b="1" i="1">
                <a:solidFill>
                  <a:srgbClr val="FFFFFF"/>
                </a:solidFill>
                <a:latin typeface="TT Norms Bold Italics"/>
                <a:ea typeface="TT Norms Bold Italics"/>
                <a:cs typeface="TT Norms Bold Italics"/>
                <a:sym typeface="TT Norms Bold Italics"/>
              </a:rPr>
              <a:t>Definition</a:t>
            </a:r>
          </a:p>
        </p:txBody>
      </p:sp>
      <p:sp>
        <p:nvSpPr>
          <p:cNvPr id="19" name="TextBox 19"/>
          <p:cNvSpPr txBox="1"/>
          <p:nvPr/>
        </p:nvSpPr>
        <p:spPr>
          <a:xfrm>
            <a:off x="3273547" y="5354320"/>
            <a:ext cx="3518221" cy="540385"/>
          </a:xfrm>
          <a:prstGeom prst="rect">
            <a:avLst/>
          </a:prstGeom>
        </p:spPr>
        <p:txBody>
          <a:bodyPr lIns="0" tIns="0" rIns="0" bIns="0" rtlCol="0" anchor="t">
            <a:spAutoFit/>
          </a:bodyPr>
          <a:lstStyle/>
          <a:p>
            <a:pPr algn="just">
              <a:lnSpc>
                <a:spcPts val="2240"/>
              </a:lnSpc>
            </a:pPr>
            <a:r>
              <a:rPr lang="en-US" sz="1600">
                <a:solidFill>
                  <a:srgbClr val="FFFFFF"/>
                </a:solidFill>
                <a:latin typeface="TT Norms"/>
                <a:ea typeface="TT Norms"/>
                <a:cs typeface="TT Norms"/>
                <a:sym typeface="TT Norms"/>
              </a:rPr>
              <a:t>Router, Switch, Modem, Ethernet Cable</a:t>
            </a:r>
          </a:p>
        </p:txBody>
      </p:sp>
      <p:sp>
        <p:nvSpPr>
          <p:cNvPr id="20" name="TextBox 20"/>
          <p:cNvSpPr txBox="1"/>
          <p:nvPr/>
        </p:nvSpPr>
        <p:spPr>
          <a:xfrm>
            <a:off x="3273547" y="4803140"/>
            <a:ext cx="2946495" cy="349250"/>
          </a:xfrm>
          <a:prstGeom prst="rect">
            <a:avLst/>
          </a:prstGeom>
        </p:spPr>
        <p:txBody>
          <a:bodyPr lIns="0" tIns="0" rIns="0" bIns="0" rtlCol="0" anchor="t">
            <a:spAutoFit/>
          </a:bodyPr>
          <a:lstStyle/>
          <a:p>
            <a:pPr algn="just">
              <a:lnSpc>
                <a:spcPts val="2800"/>
              </a:lnSpc>
            </a:pPr>
            <a:r>
              <a:rPr lang="en-US" sz="2000" b="1" i="1">
                <a:solidFill>
                  <a:srgbClr val="FFFFFF"/>
                </a:solidFill>
                <a:latin typeface="TT Norms Bold Italics"/>
                <a:ea typeface="TT Norms Bold Italics"/>
                <a:cs typeface="TT Norms Bold Italics"/>
                <a:sym typeface="TT Norms Bold Italics"/>
              </a:rPr>
              <a:t>Basic Components</a:t>
            </a:r>
          </a:p>
        </p:txBody>
      </p:sp>
      <p:sp>
        <p:nvSpPr>
          <p:cNvPr id="21" name="TextBox 21"/>
          <p:cNvSpPr txBox="1"/>
          <p:nvPr/>
        </p:nvSpPr>
        <p:spPr>
          <a:xfrm>
            <a:off x="3273547" y="7228220"/>
            <a:ext cx="3518221" cy="540385"/>
          </a:xfrm>
          <a:prstGeom prst="rect">
            <a:avLst/>
          </a:prstGeom>
        </p:spPr>
        <p:txBody>
          <a:bodyPr lIns="0" tIns="0" rIns="0" bIns="0" rtlCol="0" anchor="t">
            <a:spAutoFit/>
          </a:bodyPr>
          <a:lstStyle/>
          <a:p>
            <a:pPr algn="just">
              <a:lnSpc>
                <a:spcPts val="2240"/>
              </a:lnSpc>
            </a:pPr>
            <a:r>
              <a:rPr lang="en-US" sz="1600">
                <a:solidFill>
                  <a:srgbClr val="FFFFFF"/>
                </a:solidFill>
                <a:latin typeface="TT Norms"/>
                <a:ea typeface="TT Norms"/>
                <a:cs typeface="TT Norms"/>
                <a:sym typeface="TT Norms"/>
              </a:rPr>
              <a:t>Communication, data sharing, cloud computing</a:t>
            </a:r>
          </a:p>
        </p:txBody>
      </p:sp>
      <p:sp>
        <p:nvSpPr>
          <p:cNvPr id="22" name="TextBox 22"/>
          <p:cNvSpPr txBox="1"/>
          <p:nvPr/>
        </p:nvSpPr>
        <p:spPr>
          <a:xfrm>
            <a:off x="3273547" y="6677040"/>
            <a:ext cx="2178563" cy="349250"/>
          </a:xfrm>
          <a:prstGeom prst="rect">
            <a:avLst/>
          </a:prstGeom>
        </p:spPr>
        <p:txBody>
          <a:bodyPr lIns="0" tIns="0" rIns="0" bIns="0" rtlCol="0" anchor="t">
            <a:spAutoFit/>
          </a:bodyPr>
          <a:lstStyle/>
          <a:p>
            <a:pPr algn="just">
              <a:lnSpc>
                <a:spcPts val="2800"/>
              </a:lnSpc>
            </a:pPr>
            <a:r>
              <a:rPr lang="en-US" sz="2000" b="1" i="1">
                <a:solidFill>
                  <a:srgbClr val="FFFFFF"/>
                </a:solidFill>
                <a:latin typeface="TT Norms Bold Italics"/>
                <a:ea typeface="TT Norms Bold Italics"/>
                <a:cs typeface="TT Norms Bold Italics"/>
                <a:sym typeface="TT Norms Bold Italics"/>
              </a:rPr>
              <a:t>Internet Uses</a:t>
            </a:r>
          </a:p>
        </p:txBody>
      </p:sp>
      <p:grpSp>
        <p:nvGrpSpPr>
          <p:cNvPr id="23" name="Group 23"/>
          <p:cNvGrpSpPr/>
          <p:nvPr/>
        </p:nvGrpSpPr>
        <p:grpSpPr>
          <a:xfrm>
            <a:off x="2684279" y="4833317"/>
            <a:ext cx="319073" cy="319073"/>
            <a:chOff x="0" y="0"/>
            <a:chExt cx="84036" cy="84036"/>
          </a:xfrm>
        </p:grpSpPr>
        <p:sp>
          <p:nvSpPr>
            <p:cNvPr id="24" name="Freeform 24"/>
            <p:cNvSpPr/>
            <p:nvPr/>
          </p:nvSpPr>
          <p:spPr>
            <a:xfrm>
              <a:off x="0" y="0"/>
              <a:ext cx="84036" cy="84036"/>
            </a:xfrm>
            <a:custGeom>
              <a:avLst/>
              <a:gdLst/>
              <a:ahLst/>
              <a:cxnLst/>
              <a:rect l="l" t="t" r="r" b="b"/>
              <a:pathLst>
                <a:path w="84036" h="84036">
                  <a:moveTo>
                    <a:pt x="0" y="0"/>
                  </a:moveTo>
                  <a:lnTo>
                    <a:pt x="84036" y="0"/>
                  </a:lnTo>
                  <a:lnTo>
                    <a:pt x="84036" y="84036"/>
                  </a:lnTo>
                  <a:lnTo>
                    <a:pt x="0" y="84036"/>
                  </a:lnTo>
                  <a:close/>
                </a:path>
              </a:pathLst>
            </a:custGeom>
            <a:solidFill>
              <a:srgbClr val="FFFFFF"/>
            </a:solidFill>
          </p:spPr>
        </p:sp>
        <p:sp>
          <p:nvSpPr>
            <p:cNvPr id="25" name="TextBox 25"/>
            <p:cNvSpPr txBox="1"/>
            <p:nvPr/>
          </p:nvSpPr>
          <p:spPr>
            <a:xfrm>
              <a:off x="0" y="-47625"/>
              <a:ext cx="84036" cy="131661"/>
            </a:xfrm>
            <a:prstGeom prst="rect">
              <a:avLst/>
            </a:prstGeom>
          </p:spPr>
          <p:txBody>
            <a:bodyPr lIns="50800" tIns="50800" rIns="50800" bIns="50800" rtlCol="0" anchor="ctr"/>
            <a:lstStyle/>
            <a:p>
              <a:pPr algn="ctr">
                <a:lnSpc>
                  <a:spcPts val="2800"/>
                </a:lnSpc>
              </a:pPr>
              <a:endParaRPr/>
            </a:p>
          </p:txBody>
        </p:sp>
      </p:grpSp>
      <p:grpSp>
        <p:nvGrpSpPr>
          <p:cNvPr id="26" name="Group 26"/>
          <p:cNvGrpSpPr/>
          <p:nvPr/>
        </p:nvGrpSpPr>
        <p:grpSpPr>
          <a:xfrm>
            <a:off x="2684279" y="6707216"/>
            <a:ext cx="319073" cy="319073"/>
            <a:chOff x="0" y="0"/>
            <a:chExt cx="84036" cy="84036"/>
          </a:xfrm>
        </p:grpSpPr>
        <p:sp>
          <p:nvSpPr>
            <p:cNvPr id="27" name="Freeform 27"/>
            <p:cNvSpPr/>
            <p:nvPr/>
          </p:nvSpPr>
          <p:spPr>
            <a:xfrm>
              <a:off x="0" y="0"/>
              <a:ext cx="84036" cy="84036"/>
            </a:xfrm>
            <a:custGeom>
              <a:avLst/>
              <a:gdLst/>
              <a:ahLst/>
              <a:cxnLst/>
              <a:rect l="l" t="t" r="r" b="b"/>
              <a:pathLst>
                <a:path w="84036" h="84036">
                  <a:moveTo>
                    <a:pt x="0" y="0"/>
                  </a:moveTo>
                  <a:lnTo>
                    <a:pt x="84036" y="0"/>
                  </a:lnTo>
                  <a:lnTo>
                    <a:pt x="84036" y="84036"/>
                  </a:lnTo>
                  <a:lnTo>
                    <a:pt x="0" y="84036"/>
                  </a:lnTo>
                  <a:close/>
                </a:path>
              </a:pathLst>
            </a:custGeom>
            <a:solidFill>
              <a:srgbClr val="FFFFFF"/>
            </a:solidFill>
          </p:spPr>
        </p:sp>
        <p:sp>
          <p:nvSpPr>
            <p:cNvPr id="28" name="TextBox 28"/>
            <p:cNvSpPr txBox="1"/>
            <p:nvPr/>
          </p:nvSpPr>
          <p:spPr>
            <a:xfrm>
              <a:off x="0" y="-47625"/>
              <a:ext cx="84036" cy="131661"/>
            </a:xfrm>
            <a:prstGeom prst="rect">
              <a:avLst/>
            </a:prstGeom>
          </p:spPr>
          <p:txBody>
            <a:bodyPr lIns="50800" tIns="50800" rIns="50800" bIns="50800" rtlCol="0" anchor="ctr"/>
            <a:lstStyle/>
            <a:p>
              <a:pPr algn="ctr">
                <a:lnSpc>
                  <a:spcPts val="2800"/>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AutoShape 3"/>
          <p:cNvSpPr/>
          <p:nvPr/>
        </p:nvSpPr>
        <p:spPr>
          <a:xfrm>
            <a:off x="2761887" y="1747331"/>
            <a:ext cx="12764226" cy="0"/>
          </a:xfrm>
          <a:prstGeom prst="line">
            <a:avLst/>
          </a:prstGeom>
          <a:ln w="19050" cap="flat">
            <a:solidFill>
              <a:srgbClr val="FFFFFF"/>
            </a:solidFill>
            <a:prstDash val="solid"/>
            <a:headEnd type="none" w="sm" len="sm"/>
            <a:tailEnd type="none" w="sm" len="sm"/>
          </a:ln>
        </p:spPr>
      </p:sp>
      <p:grpSp>
        <p:nvGrpSpPr>
          <p:cNvPr id="4" name="Group 4"/>
          <p:cNvGrpSpPr/>
          <p:nvPr/>
        </p:nvGrpSpPr>
        <p:grpSpPr>
          <a:xfrm>
            <a:off x="2541148" y="5143500"/>
            <a:ext cx="4833758" cy="2703426"/>
            <a:chOff x="0" y="0"/>
            <a:chExt cx="726648" cy="406400"/>
          </a:xfrm>
        </p:grpSpPr>
        <p:sp>
          <p:nvSpPr>
            <p:cNvPr id="5" name="Freeform 5"/>
            <p:cNvSpPr/>
            <p:nvPr/>
          </p:nvSpPr>
          <p:spPr>
            <a:xfrm>
              <a:off x="0" y="0"/>
              <a:ext cx="726648" cy="406400"/>
            </a:xfrm>
            <a:custGeom>
              <a:avLst/>
              <a:gdLst/>
              <a:ahLst/>
              <a:cxnLst/>
              <a:rect l="l" t="t" r="r" b="b"/>
              <a:pathLst>
                <a:path w="726648" h="406400">
                  <a:moveTo>
                    <a:pt x="0" y="0"/>
                  </a:moveTo>
                  <a:lnTo>
                    <a:pt x="726648" y="0"/>
                  </a:lnTo>
                  <a:lnTo>
                    <a:pt x="726648" y="406400"/>
                  </a:lnTo>
                  <a:lnTo>
                    <a:pt x="0" y="406400"/>
                  </a:lnTo>
                  <a:close/>
                </a:path>
              </a:pathLst>
            </a:custGeom>
            <a:blipFill>
              <a:blip r:embed="rId3"/>
              <a:stretch>
                <a:fillRect t="-287" b="-287"/>
              </a:stretch>
            </a:blipFill>
          </p:spPr>
        </p:sp>
      </p:grpSp>
      <p:sp>
        <p:nvSpPr>
          <p:cNvPr id="6" name="TextBox 6"/>
          <p:cNvSpPr txBox="1"/>
          <p:nvPr/>
        </p:nvSpPr>
        <p:spPr>
          <a:xfrm>
            <a:off x="4784681" y="981075"/>
            <a:ext cx="1437265" cy="349250"/>
          </a:xfrm>
          <a:prstGeom prst="rect">
            <a:avLst/>
          </a:prstGeom>
        </p:spPr>
        <p:txBody>
          <a:bodyPr lIns="0" tIns="0" rIns="0" bIns="0" rtlCol="0" anchor="t">
            <a:spAutoFit/>
          </a:bodyPr>
          <a:lstStyle/>
          <a:p>
            <a:pPr algn="ctr">
              <a:lnSpc>
                <a:spcPts val="2800"/>
              </a:lnSpc>
            </a:pPr>
            <a:r>
              <a:rPr lang="en-US" sz="2000" b="1">
                <a:solidFill>
                  <a:srgbClr val="FFFFFF"/>
                </a:solidFill>
                <a:latin typeface="TT Norms Bold"/>
                <a:ea typeface="TT Norms Bold"/>
                <a:cs typeface="TT Norms Bold"/>
                <a:sym typeface="TT Norms Bold"/>
              </a:rPr>
              <a:t>HOME</a:t>
            </a:r>
          </a:p>
        </p:txBody>
      </p:sp>
      <p:sp>
        <p:nvSpPr>
          <p:cNvPr id="7" name="TextBox 7"/>
          <p:cNvSpPr txBox="1"/>
          <p:nvPr/>
        </p:nvSpPr>
        <p:spPr>
          <a:xfrm>
            <a:off x="7210323"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ABOUT</a:t>
            </a:r>
          </a:p>
        </p:txBody>
      </p:sp>
      <p:sp>
        <p:nvSpPr>
          <p:cNvPr id="8" name="TextBox 8"/>
          <p:cNvSpPr txBox="1"/>
          <p:nvPr/>
        </p:nvSpPr>
        <p:spPr>
          <a:xfrm>
            <a:off x="9638188"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FITUR</a:t>
            </a:r>
          </a:p>
        </p:txBody>
      </p:sp>
      <p:sp>
        <p:nvSpPr>
          <p:cNvPr id="9" name="TextBox 9"/>
          <p:cNvSpPr txBox="1"/>
          <p:nvPr/>
        </p:nvSpPr>
        <p:spPr>
          <a:xfrm>
            <a:off x="12066054" y="981075"/>
            <a:ext cx="1437265"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CONTACT</a:t>
            </a:r>
          </a:p>
        </p:txBody>
      </p:sp>
      <p:sp>
        <p:nvSpPr>
          <p:cNvPr id="10" name="TextBox 10"/>
          <p:cNvSpPr txBox="1"/>
          <p:nvPr/>
        </p:nvSpPr>
        <p:spPr>
          <a:xfrm>
            <a:off x="6699895" y="8909050"/>
            <a:ext cx="4888211" cy="349250"/>
          </a:xfrm>
          <a:prstGeom prst="rect">
            <a:avLst/>
          </a:prstGeom>
        </p:spPr>
        <p:txBody>
          <a:bodyPr lIns="0" tIns="0" rIns="0" bIns="0" rtlCol="0" anchor="t">
            <a:spAutoFit/>
          </a:bodyPr>
          <a:lstStyle/>
          <a:p>
            <a:pPr algn="ctr">
              <a:lnSpc>
                <a:spcPts val="2800"/>
              </a:lnSpc>
            </a:pPr>
            <a:r>
              <a:rPr lang="en-US" sz="2000">
                <a:solidFill>
                  <a:srgbClr val="FFFFFF"/>
                </a:solidFill>
                <a:latin typeface="TT Norms"/>
                <a:ea typeface="TT Norms"/>
                <a:cs typeface="TT Norms"/>
                <a:sym typeface="TT Norms"/>
              </a:rPr>
              <a:t>WWW.REALLYGREATSITE.COM</a:t>
            </a:r>
          </a:p>
        </p:txBody>
      </p:sp>
      <p:sp>
        <p:nvSpPr>
          <p:cNvPr id="11" name="TextBox 11"/>
          <p:cNvSpPr txBox="1"/>
          <p:nvPr/>
        </p:nvSpPr>
        <p:spPr>
          <a:xfrm>
            <a:off x="2541148" y="2570155"/>
            <a:ext cx="5500508" cy="2105025"/>
          </a:xfrm>
          <a:prstGeom prst="rect">
            <a:avLst/>
          </a:prstGeom>
        </p:spPr>
        <p:txBody>
          <a:bodyPr lIns="0" tIns="0" rIns="0" bIns="0" rtlCol="0" anchor="t">
            <a:spAutoFit/>
          </a:bodyPr>
          <a:lstStyle/>
          <a:p>
            <a:pPr algn="just">
              <a:lnSpc>
                <a:spcPts val="8400"/>
              </a:lnSpc>
            </a:pPr>
            <a:r>
              <a:rPr lang="en-US" sz="6000">
                <a:solidFill>
                  <a:srgbClr val="FFFFFF"/>
                </a:solidFill>
                <a:latin typeface="TT Norms"/>
                <a:ea typeface="TT Norms"/>
                <a:cs typeface="TT Norms"/>
                <a:sym typeface="TT Norms"/>
              </a:rPr>
              <a:t>Trends in Computing</a:t>
            </a:r>
          </a:p>
        </p:txBody>
      </p:sp>
      <p:sp>
        <p:nvSpPr>
          <p:cNvPr id="12" name="TextBox 12"/>
          <p:cNvSpPr txBox="1"/>
          <p:nvPr/>
        </p:nvSpPr>
        <p:spPr>
          <a:xfrm>
            <a:off x="8213455" y="5178735"/>
            <a:ext cx="3518221" cy="540385"/>
          </a:xfrm>
          <a:prstGeom prst="rect">
            <a:avLst/>
          </a:prstGeom>
        </p:spPr>
        <p:txBody>
          <a:bodyPr lIns="0" tIns="0" rIns="0" bIns="0" rtlCol="0" anchor="t">
            <a:spAutoFit/>
          </a:bodyPr>
          <a:lstStyle/>
          <a:p>
            <a:pPr algn="just">
              <a:lnSpc>
                <a:spcPts val="2240"/>
              </a:lnSpc>
            </a:pPr>
            <a:r>
              <a:rPr lang="en-US" sz="1600">
                <a:solidFill>
                  <a:srgbClr val="FFFFFF"/>
                </a:solidFill>
                <a:latin typeface="TT Norms"/>
                <a:ea typeface="TT Norms"/>
                <a:cs typeface="TT Norms"/>
                <a:sym typeface="TT Norms"/>
              </a:rPr>
              <a:t>Machines mimicking human intelligence</a:t>
            </a:r>
          </a:p>
        </p:txBody>
      </p:sp>
      <p:sp>
        <p:nvSpPr>
          <p:cNvPr id="13" name="TextBox 13"/>
          <p:cNvSpPr txBox="1"/>
          <p:nvPr/>
        </p:nvSpPr>
        <p:spPr>
          <a:xfrm>
            <a:off x="8213455" y="4627555"/>
            <a:ext cx="3518221" cy="349250"/>
          </a:xfrm>
          <a:prstGeom prst="rect">
            <a:avLst/>
          </a:prstGeom>
        </p:spPr>
        <p:txBody>
          <a:bodyPr lIns="0" tIns="0" rIns="0" bIns="0" rtlCol="0" anchor="t">
            <a:spAutoFit/>
          </a:bodyPr>
          <a:lstStyle/>
          <a:p>
            <a:pPr algn="just">
              <a:lnSpc>
                <a:spcPts val="2800"/>
              </a:lnSpc>
            </a:pPr>
            <a:r>
              <a:rPr lang="en-US" sz="2000" b="1" i="1">
                <a:solidFill>
                  <a:srgbClr val="FFFFFF"/>
                </a:solidFill>
                <a:latin typeface="TT Norms Bold Italics"/>
                <a:ea typeface="TT Norms Bold Italics"/>
                <a:cs typeface="TT Norms Bold Italics"/>
                <a:sym typeface="TT Norms Bold Italics"/>
              </a:rPr>
              <a:t>Artificial Intelligence (AI)</a:t>
            </a:r>
          </a:p>
        </p:txBody>
      </p:sp>
      <p:sp>
        <p:nvSpPr>
          <p:cNvPr id="14" name="TextBox 14"/>
          <p:cNvSpPr txBox="1"/>
          <p:nvPr/>
        </p:nvSpPr>
        <p:spPr>
          <a:xfrm>
            <a:off x="8213455" y="7052635"/>
            <a:ext cx="3518221" cy="540385"/>
          </a:xfrm>
          <a:prstGeom prst="rect">
            <a:avLst/>
          </a:prstGeom>
        </p:spPr>
        <p:txBody>
          <a:bodyPr lIns="0" tIns="0" rIns="0" bIns="0" rtlCol="0" anchor="t">
            <a:spAutoFit/>
          </a:bodyPr>
          <a:lstStyle/>
          <a:p>
            <a:pPr algn="just">
              <a:lnSpc>
                <a:spcPts val="2240"/>
              </a:lnSpc>
            </a:pPr>
            <a:r>
              <a:rPr lang="en-US" sz="1600">
                <a:solidFill>
                  <a:srgbClr val="FFFFFF"/>
                </a:solidFill>
                <a:latin typeface="TT Norms"/>
                <a:ea typeface="TT Norms"/>
                <a:cs typeface="TT Norms"/>
                <a:sym typeface="TT Norms"/>
              </a:rPr>
              <a:t>Storing and accessing data over the internet</a:t>
            </a:r>
          </a:p>
        </p:txBody>
      </p:sp>
      <p:sp>
        <p:nvSpPr>
          <p:cNvPr id="15" name="TextBox 15"/>
          <p:cNvSpPr txBox="1"/>
          <p:nvPr/>
        </p:nvSpPr>
        <p:spPr>
          <a:xfrm>
            <a:off x="8213455" y="6501455"/>
            <a:ext cx="2946495" cy="349250"/>
          </a:xfrm>
          <a:prstGeom prst="rect">
            <a:avLst/>
          </a:prstGeom>
        </p:spPr>
        <p:txBody>
          <a:bodyPr lIns="0" tIns="0" rIns="0" bIns="0" rtlCol="0" anchor="t">
            <a:spAutoFit/>
          </a:bodyPr>
          <a:lstStyle/>
          <a:p>
            <a:pPr algn="just">
              <a:lnSpc>
                <a:spcPts val="2800"/>
              </a:lnSpc>
            </a:pPr>
            <a:r>
              <a:rPr lang="en-US" sz="2000" b="1" i="1">
                <a:solidFill>
                  <a:srgbClr val="FFFFFF"/>
                </a:solidFill>
                <a:latin typeface="TT Norms Bold Italics"/>
                <a:ea typeface="TT Norms Bold Italics"/>
                <a:cs typeface="TT Norms Bold Italics"/>
                <a:sym typeface="TT Norms Bold Italics"/>
              </a:rPr>
              <a:t>Cloud Computing</a:t>
            </a:r>
          </a:p>
        </p:txBody>
      </p:sp>
      <p:sp>
        <p:nvSpPr>
          <p:cNvPr id="16" name="TextBox 16"/>
          <p:cNvSpPr txBox="1"/>
          <p:nvPr/>
        </p:nvSpPr>
        <p:spPr>
          <a:xfrm>
            <a:off x="12400431" y="5178735"/>
            <a:ext cx="3518221" cy="540385"/>
          </a:xfrm>
          <a:prstGeom prst="rect">
            <a:avLst/>
          </a:prstGeom>
        </p:spPr>
        <p:txBody>
          <a:bodyPr lIns="0" tIns="0" rIns="0" bIns="0" rtlCol="0" anchor="t">
            <a:spAutoFit/>
          </a:bodyPr>
          <a:lstStyle/>
          <a:p>
            <a:pPr algn="just">
              <a:lnSpc>
                <a:spcPts val="2240"/>
              </a:lnSpc>
            </a:pPr>
            <a:r>
              <a:rPr lang="en-US" sz="1600">
                <a:solidFill>
                  <a:srgbClr val="FFFFFF"/>
                </a:solidFill>
                <a:latin typeface="TT Norms"/>
                <a:ea typeface="TT Norms"/>
                <a:cs typeface="TT Norms"/>
                <a:sym typeface="TT Norms"/>
              </a:rPr>
              <a:t>Future technology with much faster processing</a:t>
            </a:r>
          </a:p>
        </p:txBody>
      </p:sp>
      <p:sp>
        <p:nvSpPr>
          <p:cNvPr id="17" name="TextBox 17"/>
          <p:cNvSpPr txBox="1"/>
          <p:nvPr/>
        </p:nvSpPr>
        <p:spPr>
          <a:xfrm>
            <a:off x="12400431" y="4627555"/>
            <a:ext cx="2946495" cy="349250"/>
          </a:xfrm>
          <a:prstGeom prst="rect">
            <a:avLst/>
          </a:prstGeom>
        </p:spPr>
        <p:txBody>
          <a:bodyPr lIns="0" tIns="0" rIns="0" bIns="0" rtlCol="0" anchor="t">
            <a:spAutoFit/>
          </a:bodyPr>
          <a:lstStyle/>
          <a:p>
            <a:pPr algn="just">
              <a:lnSpc>
                <a:spcPts val="2800"/>
              </a:lnSpc>
            </a:pPr>
            <a:r>
              <a:rPr lang="en-US" sz="2000" b="1" i="1">
                <a:solidFill>
                  <a:srgbClr val="FFFFFF"/>
                </a:solidFill>
                <a:latin typeface="TT Norms Bold Italics"/>
                <a:ea typeface="TT Norms Bold Italics"/>
                <a:cs typeface="TT Norms Bold Italics"/>
                <a:sym typeface="TT Norms Bold Italics"/>
              </a:rPr>
              <a:t>Quantum Computing</a:t>
            </a:r>
          </a:p>
        </p:txBody>
      </p:sp>
      <p:sp>
        <p:nvSpPr>
          <p:cNvPr id="18" name="TextBox 18"/>
          <p:cNvSpPr txBox="1"/>
          <p:nvPr/>
        </p:nvSpPr>
        <p:spPr>
          <a:xfrm>
            <a:off x="12400431" y="7052635"/>
            <a:ext cx="3518221" cy="264160"/>
          </a:xfrm>
          <a:prstGeom prst="rect">
            <a:avLst/>
          </a:prstGeom>
        </p:spPr>
        <p:txBody>
          <a:bodyPr lIns="0" tIns="0" rIns="0" bIns="0" rtlCol="0" anchor="t">
            <a:spAutoFit/>
          </a:bodyPr>
          <a:lstStyle/>
          <a:p>
            <a:pPr algn="just">
              <a:lnSpc>
                <a:spcPts val="2240"/>
              </a:lnSpc>
            </a:pPr>
            <a:r>
              <a:rPr lang="en-US" sz="1600">
                <a:solidFill>
                  <a:srgbClr val="FFFFFF"/>
                </a:solidFill>
                <a:latin typeface="TT Norms"/>
                <a:ea typeface="TT Norms"/>
                <a:cs typeface="TT Norms"/>
                <a:sym typeface="TT Norms"/>
              </a:rPr>
              <a:t>Faster wireless communication</a:t>
            </a:r>
          </a:p>
        </p:txBody>
      </p:sp>
      <p:sp>
        <p:nvSpPr>
          <p:cNvPr id="19" name="TextBox 19"/>
          <p:cNvSpPr txBox="1"/>
          <p:nvPr/>
        </p:nvSpPr>
        <p:spPr>
          <a:xfrm>
            <a:off x="12400431" y="6501455"/>
            <a:ext cx="2946495" cy="349250"/>
          </a:xfrm>
          <a:prstGeom prst="rect">
            <a:avLst/>
          </a:prstGeom>
        </p:spPr>
        <p:txBody>
          <a:bodyPr lIns="0" tIns="0" rIns="0" bIns="0" rtlCol="0" anchor="t">
            <a:spAutoFit/>
          </a:bodyPr>
          <a:lstStyle/>
          <a:p>
            <a:pPr algn="just">
              <a:lnSpc>
                <a:spcPts val="2800"/>
              </a:lnSpc>
            </a:pPr>
            <a:r>
              <a:rPr lang="en-US" sz="2000" b="1" i="1">
                <a:solidFill>
                  <a:srgbClr val="FFFFFF"/>
                </a:solidFill>
                <a:latin typeface="TT Norms Bold Italics"/>
                <a:ea typeface="TT Norms Bold Italics"/>
                <a:cs typeface="TT Norms Bold Italics"/>
                <a:sym typeface="TT Norms Bold Italics"/>
              </a:rPr>
              <a:t>5G Networking</a:t>
            </a:r>
          </a:p>
        </p:txBody>
      </p:sp>
      <p:sp>
        <p:nvSpPr>
          <p:cNvPr id="20" name="Freeform 20"/>
          <p:cNvSpPr/>
          <p:nvPr/>
        </p:nvSpPr>
        <p:spPr>
          <a:xfrm rot="-9013900" flipH="1">
            <a:off x="15042323" y="-1761366"/>
            <a:ext cx="6704769" cy="5449148"/>
          </a:xfrm>
          <a:custGeom>
            <a:avLst/>
            <a:gdLst/>
            <a:ahLst/>
            <a:cxnLst/>
            <a:rect l="l" t="t" r="r" b="b"/>
            <a:pathLst>
              <a:path w="6704769" h="5449148">
                <a:moveTo>
                  <a:pt x="6704769" y="0"/>
                </a:moveTo>
                <a:lnTo>
                  <a:pt x="0" y="0"/>
                </a:lnTo>
                <a:lnTo>
                  <a:pt x="0" y="5449149"/>
                </a:lnTo>
                <a:lnTo>
                  <a:pt x="6704769" y="5449149"/>
                </a:lnTo>
                <a:lnTo>
                  <a:pt x="670476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1" name="Freeform 21"/>
          <p:cNvSpPr/>
          <p:nvPr/>
        </p:nvSpPr>
        <p:spPr>
          <a:xfrm rot="1417436" flipH="1">
            <a:off x="-2730966" y="7614050"/>
            <a:ext cx="6704769" cy="5449148"/>
          </a:xfrm>
          <a:custGeom>
            <a:avLst/>
            <a:gdLst/>
            <a:ahLst/>
            <a:cxnLst/>
            <a:rect l="l" t="t" r="r" b="b"/>
            <a:pathLst>
              <a:path w="6704769" h="5449148">
                <a:moveTo>
                  <a:pt x="6704769" y="0"/>
                </a:moveTo>
                <a:lnTo>
                  <a:pt x="0" y="0"/>
                </a:lnTo>
                <a:lnTo>
                  <a:pt x="0" y="5449149"/>
                </a:lnTo>
                <a:lnTo>
                  <a:pt x="6704769" y="5449149"/>
                </a:lnTo>
                <a:lnTo>
                  <a:pt x="6704769"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633</Words>
  <Application>Microsoft Office PowerPoint</Application>
  <PresentationFormat>Произвольный</PresentationFormat>
  <Paragraphs>99</Paragraphs>
  <Slides>10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TT Norms Bold</vt:lpstr>
      <vt:lpstr>TT Norms Ultra-Bold</vt:lpstr>
      <vt:lpstr>TT Norms Bold Italics</vt:lpstr>
      <vt:lpstr>Arial</vt:lpstr>
      <vt:lpstr>TT Norms</vt:lpstr>
      <vt:lpstr>TT Norms Italics</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Modern Simple Gradient Tech Pattern Computers Presentation</dc:title>
  <cp:lastModifiedBy>Данагул</cp:lastModifiedBy>
  <cp:revision>4</cp:revision>
  <dcterms:created xsi:type="dcterms:W3CDTF">2006-08-16T00:00:00Z</dcterms:created>
  <dcterms:modified xsi:type="dcterms:W3CDTF">2025-02-06T06:49:58Z</dcterms:modified>
  <dc:identifier>DAGeTmgAVjo</dc:identifier>
</cp:coreProperties>
</file>