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8288000" cy="10287000"/>
  <p:notesSz cx="6858000" cy="9144000"/>
  <p:embeddedFontLst>
    <p:embeddedFont>
      <p:font typeface="Balsamiq Sans Bold" charset="1" panose="02000603000000000000"/>
      <p:regular r:id="rId16"/>
    </p:embeddedFont>
    <p:embeddedFont>
      <p:font typeface="Barlow" charset="1" panose="00000500000000000000"/>
      <p:regular r:id="rId1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fonts/font16.fntdata" Type="http://schemas.openxmlformats.org/officeDocument/2006/relationships/font"/><Relationship Id="rId17" Target="fonts/font17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7.png" Type="http://schemas.openxmlformats.org/officeDocument/2006/relationships/image"/><Relationship Id="rId11" Target="../media/image8.svg" Type="http://schemas.openxmlformats.org/officeDocument/2006/relationships/image"/><Relationship Id="rId12" Target="../media/image13.png" Type="http://schemas.openxmlformats.org/officeDocument/2006/relationships/image"/><Relationship Id="rId13" Target="../media/image14.svg" Type="http://schemas.openxmlformats.org/officeDocument/2006/relationships/image"/><Relationship Id="rId14" Target="../media/image25.png" Type="http://schemas.openxmlformats.org/officeDocument/2006/relationships/image"/><Relationship Id="rId15" Target="../media/image26.svg" Type="http://schemas.openxmlformats.org/officeDocument/2006/relationships/image"/><Relationship Id="rId16" Target="../media/image3.png" Type="http://schemas.openxmlformats.org/officeDocument/2006/relationships/image"/><Relationship Id="rId17" Target="../media/image4.svg" Type="http://schemas.openxmlformats.org/officeDocument/2006/relationships/image"/><Relationship Id="rId18" Target="../media/image5.png" Type="http://schemas.openxmlformats.org/officeDocument/2006/relationships/image"/><Relationship Id="rId19" Target="../media/image6.svg" Type="http://schemas.openxmlformats.org/officeDocument/2006/relationships/image"/><Relationship Id="rId2" Target="../media/image15.png" Type="http://schemas.openxmlformats.org/officeDocument/2006/relationships/image"/><Relationship Id="rId20" Target="../media/image11.png" Type="http://schemas.openxmlformats.org/officeDocument/2006/relationships/image"/><Relationship Id="rId21" Target="../media/image12.svg" Type="http://schemas.openxmlformats.org/officeDocument/2006/relationships/image"/><Relationship Id="rId22" Target="../media/image21.png" Type="http://schemas.openxmlformats.org/officeDocument/2006/relationships/image"/><Relationship Id="rId23" Target="../media/image22.svg" Type="http://schemas.openxmlformats.org/officeDocument/2006/relationships/image"/><Relationship Id="rId3" Target="../media/image16.svg" Type="http://schemas.openxmlformats.org/officeDocument/2006/relationships/image"/><Relationship Id="rId4" Target="../media/image9.png" Type="http://schemas.openxmlformats.org/officeDocument/2006/relationships/image"/><Relationship Id="rId5" Target="../media/image10.svg" Type="http://schemas.openxmlformats.org/officeDocument/2006/relationships/image"/><Relationship Id="rId6" Target="../media/image19.png" Type="http://schemas.openxmlformats.org/officeDocument/2006/relationships/image"/><Relationship Id="rId7" Target="../media/image20.svg" Type="http://schemas.openxmlformats.org/officeDocument/2006/relationships/image"/><Relationship Id="rId8" Target="../media/image23.png" Type="http://schemas.openxmlformats.org/officeDocument/2006/relationships/image"/><Relationship Id="rId9" Target="../media/image24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11.png" Type="http://schemas.openxmlformats.org/officeDocument/2006/relationships/image"/><Relationship Id="rId5" Target="../media/image12.svg" Type="http://schemas.openxmlformats.org/officeDocument/2006/relationships/image"/><Relationship Id="rId6" Target="../media/image13.png" Type="http://schemas.openxmlformats.org/officeDocument/2006/relationships/image"/><Relationship Id="rId7" Target="../media/image14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7.png" Type="http://schemas.openxmlformats.org/officeDocument/2006/relationships/image"/><Relationship Id="rId3" Target="../media/image8.svg" Type="http://schemas.openxmlformats.org/officeDocument/2006/relationships/image"/><Relationship Id="rId4" Target="../media/image15.png" Type="http://schemas.openxmlformats.org/officeDocument/2006/relationships/image"/><Relationship Id="rId5" Target="../media/image16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7.png" Type="http://schemas.openxmlformats.org/officeDocument/2006/relationships/image"/><Relationship Id="rId3" Target="../media/image18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7.png" Type="http://schemas.openxmlformats.org/officeDocument/2006/relationships/image"/><Relationship Id="rId3" Target="../media/image18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9.png" Type="http://schemas.openxmlformats.org/officeDocument/2006/relationships/image"/><Relationship Id="rId3" Target="../media/image20.svg" Type="http://schemas.openxmlformats.org/officeDocument/2006/relationships/image"/><Relationship Id="rId4" Target="../media/image21.png" Type="http://schemas.openxmlformats.org/officeDocument/2006/relationships/image"/><Relationship Id="rId5" Target="../media/image22.sv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7.png" Type="http://schemas.openxmlformats.org/officeDocument/2006/relationships/image"/><Relationship Id="rId3" Target="../media/image18.svg" Type="http://schemas.openxmlformats.org/officeDocument/2006/relationships/image"/><Relationship Id="rId4" Target="../media/image5.png" Type="http://schemas.openxmlformats.org/officeDocument/2006/relationships/image"/><Relationship Id="rId5" Target="../media/image6.sv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7.png" Type="http://schemas.openxmlformats.org/officeDocument/2006/relationships/image"/><Relationship Id="rId3" Target="../media/image18.svg" Type="http://schemas.openxmlformats.org/officeDocument/2006/relationships/image"/><Relationship Id="rId4" Target="../media/image5.png" Type="http://schemas.openxmlformats.org/officeDocument/2006/relationships/image"/><Relationship Id="rId5" Target="../media/image6.sv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9.png" Type="http://schemas.openxmlformats.org/officeDocument/2006/relationships/image"/><Relationship Id="rId5" Target="../media/image10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7E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807328" y="-2670497"/>
            <a:ext cx="19095328" cy="14202150"/>
          </a:xfrm>
          <a:custGeom>
            <a:avLst/>
            <a:gdLst/>
            <a:ahLst/>
            <a:cxnLst/>
            <a:rect r="r" b="b" t="t" l="l"/>
            <a:pathLst>
              <a:path h="14202150" w="19095328">
                <a:moveTo>
                  <a:pt x="0" y="0"/>
                </a:moveTo>
                <a:lnTo>
                  <a:pt x="19095328" y="0"/>
                </a:lnTo>
                <a:lnTo>
                  <a:pt x="19095328" y="14202150"/>
                </a:lnTo>
                <a:lnTo>
                  <a:pt x="0" y="1420215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25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266927">
            <a:off x="1961898" y="1754324"/>
            <a:ext cx="14364204" cy="6778351"/>
            <a:chOff x="0" y="0"/>
            <a:chExt cx="3783165" cy="1785245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3783165" cy="1785245"/>
            </a:xfrm>
            <a:custGeom>
              <a:avLst/>
              <a:gdLst/>
              <a:ahLst/>
              <a:cxnLst/>
              <a:rect r="r" b="b" t="t" l="l"/>
              <a:pathLst>
                <a:path h="1785245" w="3783165">
                  <a:moveTo>
                    <a:pt x="19942" y="0"/>
                  </a:moveTo>
                  <a:lnTo>
                    <a:pt x="3763223" y="0"/>
                  </a:lnTo>
                  <a:cubicBezTo>
                    <a:pt x="3768512" y="0"/>
                    <a:pt x="3773584" y="2101"/>
                    <a:pt x="3777324" y="5841"/>
                  </a:cubicBezTo>
                  <a:cubicBezTo>
                    <a:pt x="3781064" y="9581"/>
                    <a:pt x="3783165" y="14653"/>
                    <a:pt x="3783165" y="19942"/>
                  </a:cubicBezTo>
                  <a:lnTo>
                    <a:pt x="3783165" y="1765303"/>
                  </a:lnTo>
                  <a:cubicBezTo>
                    <a:pt x="3783165" y="1770592"/>
                    <a:pt x="3781064" y="1775664"/>
                    <a:pt x="3777324" y="1779404"/>
                  </a:cubicBezTo>
                  <a:cubicBezTo>
                    <a:pt x="3773584" y="1783144"/>
                    <a:pt x="3768512" y="1785245"/>
                    <a:pt x="3763223" y="1785245"/>
                  </a:cubicBezTo>
                  <a:lnTo>
                    <a:pt x="19942" y="1785245"/>
                  </a:lnTo>
                  <a:cubicBezTo>
                    <a:pt x="14653" y="1785245"/>
                    <a:pt x="9581" y="1783144"/>
                    <a:pt x="5841" y="1779404"/>
                  </a:cubicBezTo>
                  <a:cubicBezTo>
                    <a:pt x="2101" y="1775664"/>
                    <a:pt x="0" y="1770592"/>
                    <a:pt x="0" y="1765303"/>
                  </a:cubicBezTo>
                  <a:lnTo>
                    <a:pt x="0" y="19942"/>
                  </a:lnTo>
                  <a:cubicBezTo>
                    <a:pt x="0" y="14653"/>
                    <a:pt x="2101" y="9581"/>
                    <a:pt x="5841" y="5841"/>
                  </a:cubicBezTo>
                  <a:cubicBezTo>
                    <a:pt x="9581" y="2101"/>
                    <a:pt x="14653" y="0"/>
                    <a:pt x="19942" y="0"/>
                  </a:cubicBezTo>
                  <a:close/>
                </a:path>
              </a:pathLst>
            </a:custGeom>
            <a:solidFill>
              <a:srgbClr val="D16F4A"/>
            </a:solidFill>
            <a:ln cap="rnd">
              <a:noFill/>
              <a:prstDash val="solid"/>
              <a:round/>
            </a:ln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3783165" cy="182334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961898" y="1754324"/>
            <a:ext cx="14364204" cy="6778351"/>
            <a:chOff x="0" y="0"/>
            <a:chExt cx="3783165" cy="1785245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3783165" cy="1785245"/>
            </a:xfrm>
            <a:custGeom>
              <a:avLst/>
              <a:gdLst/>
              <a:ahLst/>
              <a:cxnLst/>
              <a:rect r="r" b="b" t="t" l="l"/>
              <a:pathLst>
                <a:path h="1785245" w="3783165">
                  <a:moveTo>
                    <a:pt x="19942" y="0"/>
                  </a:moveTo>
                  <a:lnTo>
                    <a:pt x="3763223" y="0"/>
                  </a:lnTo>
                  <a:cubicBezTo>
                    <a:pt x="3768512" y="0"/>
                    <a:pt x="3773584" y="2101"/>
                    <a:pt x="3777324" y="5841"/>
                  </a:cubicBezTo>
                  <a:cubicBezTo>
                    <a:pt x="3781064" y="9581"/>
                    <a:pt x="3783165" y="14653"/>
                    <a:pt x="3783165" y="19942"/>
                  </a:cubicBezTo>
                  <a:lnTo>
                    <a:pt x="3783165" y="1765303"/>
                  </a:lnTo>
                  <a:cubicBezTo>
                    <a:pt x="3783165" y="1770592"/>
                    <a:pt x="3781064" y="1775664"/>
                    <a:pt x="3777324" y="1779404"/>
                  </a:cubicBezTo>
                  <a:cubicBezTo>
                    <a:pt x="3773584" y="1783144"/>
                    <a:pt x="3768512" y="1785245"/>
                    <a:pt x="3763223" y="1785245"/>
                  </a:cubicBezTo>
                  <a:lnTo>
                    <a:pt x="19942" y="1785245"/>
                  </a:lnTo>
                  <a:cubicBezTo>
                    <a:pt x="14653" y="1785245"/>
                    <a:pt x="9581" y="1783144"/>
                    <a:pt x="5841" y="1779404"/>
                  </a:cubicBezTo>
                  <a:cubicBezTo>
                    <a:pt x="2101" y="1775664"/>
                    <a:pt x="0" y="1770592"/>
                    <a:pt x="0" y="1765303"/>
                  </a:cubicBezTo>
                  <a:lnTo>
                    <a:pt x="0" y="19942"/>
                  </a:lnTo>
                  <a:cubicBezTo>
                    <a:pt x="0" y="14653"/>
                    <a:pt x="2101" y="9581"/>
                    <a:pt x="5841" y="5841"/>
                  </a:cubicBezTo>
                  <a:cubicBezTo>
                    <a:pt x="9581" y="2101"/>
                    <a:pt x="14653" y="0"/>
                    <a:pt x="19942" y="0"/>
                  </a:cubicBezTo>
                  <a:close/>
                </a:path>
              </a:pathLst>
            </a:custGeom>
            <a:solidFill>
              <a:srgbClr val="FFFFFF"/>
            </a:solidFill>
            <a:ln w="47625" cap="rnd">
              <a:solidFill>
                <a:srgbClr val="000000"/>
              </a:solidFill>
              <a:prstDash val="solid"/>
              <a:round/>
            </a:ln>
          </p:spPr>
        </p:sp>
        <p:sp>
          <p:nvSpPr>
            <p:cNvPr name="TextBox 8" id="8"/>
            <p:cNvSpPr txBox="true"/>
            <p:nvPr/>
          </p:nvSpPr>
          <p:spPr>
            <a:xfrm>
              <a:off x="0" y="-38100"/>
              <a:ext cx="3783165" cy="182334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Freeform 9" id="9"/>
          <p:cNvSpPr/>
          <p:nvPr/>
        </p:nvSpPr>
        <p:spPr>
          <a:xfrm flipH="false" flipV="false" rot="0">
            <a:off x="16750383" y="5741919"/>
            <a:ext cx="3075235" cy="3516381"/>
          </a:xfrm>
          <a:custGeom>
            <a:avLst/>
            <a:gdLst/>
            <a:ahLst/>
            <a:cxnLst/>
            <a:rect r="r" b="b" t="t" l="l"/>
            <a:pathLst>
              <a:path h="3516381" w="3075235">
                <a:moveTo>
                  <a:pt x="0" y="0"/>
                </a:moveTo>
                <a:lnTo>
                  <a:pt x="3075234" y="0"/>
                </a:lnTo>
                <a:lnTo>
                  <a:pt x="3075234" y="3516381"/>
                </a:lnTo>
                <a:lnTo>
                  <a:pt x="0" y="351638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-807328" y="6182937"/>
            <a:ext cx="4175535" cy="4114800"/>
          </a:xfrm>
          <a:custGeom>
            <a:avLst/>
            <a:gdLst/>
            <a:ahLst/>
            <a:cxnLst/>
            <a:rect r="r" b="b" t="t" l="l"/>
            <a:pathLst>
              <a:path h="4114800" w="4175535">
                <a:moveTo>
                  <a:pt x="0" y="0"/>
                </a:moveTo>
                <a:lnTo>
                  <a:pt x="4175535" y="0"/>
                </a:lnTo>
                <a:lnTo>
                  <a:pt x="4175535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-92578" y="-240223"/>
            <a:ext cx="1813224" cy="1994547"/>
          </a:xfrm>
          <a:custGeom>
            <a:avLst/>
            <a:gdLst/>
            <a:ahLst/>
            <a:cxnLst/>
            <a:rect r="r" b="b" t="t" l="l"/>
            <a:pathLst>
              <a:path h="1994547" w="1813224">
                <a:moveTo>
                  <a:pt x="0" y="0"/>
                </a:moveTo>
                <a:lnTo>
                  <a:pt x="1813224" y="0"/>
                </a:lnTo>
                <a:lnTo>
                  <a:pt x="1813224" y="1994547"/>
                </a:lnTo>
                <a:lnTo>
                  <a:pt x="0" y="1994547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16001679" y="-1114810"/>
            <a:ext cx="3267248" cy="3743722"/>
          </a:xfrm>
          <a:custGeom>
            <a:avLst/>
            <a:gdLst/>
            <a:ahLst/>
            <a:cxnLst/>
            <a:rect r="r" b="b" t="t" l="l"/>
            <a:pathLst>
              <a:path h="3743722" w="3267248">
                <a:moveTo>
                  <a:pt x="0" y="0"/>
                </a:moveTo>
                <a:lnTo>
                  <a:pt x="3267248" y="0"/>
                </a:lnTo>
                <a:lnTo>
                  <a:pt x="3267248" y="3743722"/>
                </a:lnTo>
                <a:lnTo>
                  <a:pt x="0" y="3743722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3" id="13"/>
          <p:cNvSpPr txBox="true"/>
          <p:nvPr/>
        </p:nvSpPr>
        <p:spPr>
          <a:xfrm rot="0">
            <a:off x="3563411" y="3156529"/>
            <a:ext cx="11161177" cy="284937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1284"/>
              </a:lnSpc>
            </a:pPr>
            <a:r>
              <a:rPr lang="en-US" b="true" sz="9100">
                <a:solidFill>
                  <a:srgbClr val="000000"/>
                </a:solidFill>
                <a:latin typeface="Balsamiq Sans Bold"/>
                <a:ea typeface="Balsamiq Sans Bold"/>
                <a:cs typeface="Balsamiq Sans Bold"/>
                <a:sym typeface="Balsamiq Sans Bold"/>
              </a:rPr>
              <a:t>Сызықтық теңдеулерді шешу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3563411" y="6436430"/>
            <a:ext cx="11420420" cy="11772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Кері амалды қолданатын бір және екі сатылы теңдеулер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7E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3764627" y="847725"/>
            <a:ext cx="11161177" cy="155955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2740"/>
              </a:lnSpc>
              <a:spcBef>
                <a:spcPct val="0"/>
              </a:spcBef>
            </a:pPr>
            <a:r>
              <a:rPr lang="en-US" b="true" sz="9100">
                <a:solidFill>
                  <a:srgbClr val="000000"/>
                </a:solidFill>
                <a:latin typeface="Balsamiq Sans Bold"/>
                <a:ea typeface="Balsamiq Sans Bold"/>
                <a:cs typeface="Balsamiq Sans Bold"/>
                <a:sym typeface="Balsamiq Sans Bold"/>
              </a:rPr>
              <a:t>Ресурс беті</a:t>
            </a:r>
          </a:p>
        </p:txBody>
      </p:sp>
      <p:sp>
        <p:nvSpPr>
          <p:cNvPr name="Freeform 3" id="3"/>
          <p:cNvSpPr/>
          <p:nvPr/>
        </p:nvSpPr>
        <p:spPr>
          <a:xfrm flipH="false" flipV="false" rot="0">
            <a:off x="4501108" y="3367061"/>
            <a:ext cx="2032975" cy="2117682"/>
          </a:xfrm>
          <a:custGeom>
            <a:avLst/>
            <a:gdLst/>
            <a:ahLst/>
            <a:cxnLst/>
            <a:rect r="r" b="b" t="t" l="l"/>
            <a:pathLst>
              <a:path h="2117682" w="2032975">
                <a:moveTo>
                  <a:pt x="0" y="0"/>
                </a:moveTo>
                <a:lnTo>
                  <a:pt x="2032975" y="0"/>
                </a:lnTo>
                <a:lnTo>
                  <a:pt x="2032975" y="2117682"/>
                </a:lnTo>
                <a:lnTo>
                  <a:pt x="0" y="211768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3821818" y="3367061"/>
            <a:ext cx="2029332" cy="2325276"/>
          </a:xfrm>
          <a:custGeom>
            <a:avLst/>
            <a:gdLst/>
            <a:ahLst/>
            <a:cxnLst/>
            <a:rect r="r" b="b" t="t" l="l"/>
            <a:pathLst>
              <a:path h="2325276" w="2029332">
                <a:moveTo>
                  <a:pt x="0" y="0"/>
                </a:moveTo>
                <a:lnTo>
                  <a:pt x="2029332" y="0"/>
                </a:lnTo>
                <a:lnTo>
                  <a:pt x="2029332" y="2325277"/>
                </a:lnTo>
                <a:lnTo>
                  <a:pt x="0" y="232527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5553788" y="6202898"/>
            <a:ext cx="1886614" cy="2555758"/>
          </a:xfrm>
          <a:custGeom>
            <a:avLst/>
            <a:gdLst/>
            <a:ahLst/>
            <a:cxnLst/>
            <a:rect r="r" b="b" t="t" l="l"/>
            <a:pathLst>
              <a:path h="2555758" w="1886614">
                <a:moveTo>
                  <a:pt x="0" y="0"/>
                </a:moveTo>
                <a:lnTo>
                  <a:pt x="1886614" y="0"/>
                </a:lnTo>
                <a:lnTo>
                  <a:pt x="1886614" y="2555758"/>
                </a:lnTo>
                <a:lnTo>
                  <a:pt x="0" y="255575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9365064" y="3397930"/>
            <a:ext cx="1949761" cy="1875316"/>
          </a:xfrm>
          <a:custGeom>
            <a:avLst/>
            <a:gdLst/>
            <a:ahLst/>
            <a:cxnLst/>
            <a:rect r="r" b="b" t="t" l="l"/>
            <a:pathLst>
              <a:path h="1875316" w="1949761">
                <a:moveTo>
                  <a:pt x="0" y="0"/>
                </a:moveTo>
                <a:lnTo>
                  <a:pt x="1949761" y="0"/>
                </a:lnTo>
                <a:lnTo>
                  <a:pt x="1949761" y="1875316"/>
                </a:lnTo>
                <a:lnTo>
                  <a:pt x="0" y="1875316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1675485" y="3367061"/>
            <a:ext cx="1785673" cy="1964241"/>
          </a:xfrm>
          <a:custGeom>
            <a:avLst/>
            <a:gdLst/>
            <a:ahLst/>
            <a:cxnLst/>
            <a:rect r="r" b="b" t="t" l="l"/>
            <a:pathLst>
              <a:path h="1964241" w="1785673">
                <a:moveTo>
                  <a:pt x="0" y="0"/>
                </a:moveTo>
                <a:lnTo>
                  <a:pt x="1785673" y="0"/>
                </a:lnTo>
                <a:lnTo>
                  <a:pt x="1785673" y="1964241"/>
                </a:lnTo>
                <a:lnTo>
                  <a:pt x="0" y="1964241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6894742" y="3367061"/>
            <a:ext cx="2109662" cy="1937053"/>
          </a:xfrm>
          <a:custGeom>
            <a:avLst/>
            <a:gdLst/>
            <a:ahLst/>
            <a:cxnLst/>
            <a:rect r="r" b="b" t="t" l="l"/>
            <a:pathLst>
              <a:path h="1937053" w="2109662">
                <a:moveTo>
                  <a:pt x="0" y="0"/>
                </a:moveTo>
                <a:lnTo>
                  <a:pt x="2109663" y="0"/>
                </a:lnTo>
                <a:lnTo>
                  <a:pt x="2109663" y="1937054"/>
                </a:lnTo>
                <a:lnTo>
                  <a:pt x="0" y="1937054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7931228" y="6202898"/>
            <a:ext cx="2109662" cy="2555758"/>
          </a:xfrm>
          <a:custGeom>
            <a:avLst/>
            <a:gdLst/>
            <a:ahLst/>
            <a:cxnLst/>
            <a:rect r="r" b="b" t="t" l="l"/>
            <a:pathLst>
              <a:path h="2555758" w="2109662">
                <a:moveTo>
                  <a:pt x="0" y="0"/>
                </a:moveTo>
                <a:lnTo>
                  <a:pt x="2109662" y="0"/>
                </a:lnTo>
                <a:lnTo>
                  <a:pt x="2109662" y="2555758"/>
                </a:lnTo>
                <a:lnTo>
                  <a:pt x="0" y="2555758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10531716" y="6202898"/>
            <a:ext cx="2235127" cy="2555758"/>
          </a:xfrm>
          <a:custGeom>
            <a:avLst/>
            <a:gdLst/>
            <a:ahLst/>
            <a:cxnLst/>
            <a:rect r="r" b="b" t="t" l="l"/>
            <a:pathLst>
              <a:path h="2555758" w="2235127">
                <a:moveTo>
                  <a:pt x="0" y="0"/>
                </a:moveTo>
                <a:lnTo>
                  <a:pt x="2235127" y="0"/>
                </a:lnTo>
                <a:lnTo>
                  <a:pt x="2235127" y="2555758"/>
                </a:lnTo>
                <a:lnTo>
                  <a:pt x="0" y="2555758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13257668" y="6202898"/>
            <a:ext cx="2593481" cy="2555758"/>
          </a:xfrm>
          <a:custGeom>
            <a:avLst/>
            <a:gdLst/>
            <a:ahLst/>
            <a:cxnLst/>
            <a:rect r="r" b="b" t="t" l="l"/>
            <a:pathLst>
              <a:path h="2555758" w="2593481">
                <a:moveTo>
                  <a:pt x="0" y="0"/>
                </a:moveTo>
                <a:lnTo>
                  <a:pt x="2593482" y="0"/>
                </a:lnTo>
                <a:lnTo>
                  <a:pt x="2593482" y="2555758"/>
                </a:lnTo>
                <a:lnTo>
                  <a:pt x="0" y="2555758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2440450" y="6202898"/>
            <a:ext cx="2622513" cy="2555758"/>
          </a:xfrm>
          <a:custGeom>
            <a:avLst/>
            <a:gdLst/>
            <a:ahLst/>
            <a:cxnLst/>
            <a:rect r="r" b="b" t="t" l="l"/>
            <a:pathLst>
              <a:path h="2555758" w="2622513">
                <a:moveTo>
                  <a:pt x="0" y="0"/>
                </a:moveTo>
                <a:lnTo>
                  <a:pt x="2622512" y="0"/>
                </a:lnTo>
                <a:lnTo>
                  <a:pt x="2622512" y="2555758"/>
                </a:lnTo>
                <a:lnTo>
                  <a:pt x="0" y="2555758"/>
                </a:lnTo>
                <a:lnTo>
                  <a:pt x="0" y="0"/>
                </a:lnTo>
                <a:close/>
              </a:path>
            </a:pathLst>
          </a:custGeom>
          <a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5541575">
            <a:off x="2093452" y="3759521"/>
            <a:ext cx="2198008" cy="1414718"/>
          </a:xfrm>
          <a:custGeom>
            <a:avLst/>
            <a:gdLst/>
            <a:ahLst/>
            <a:cxnLst/>
            <a:rect r="r" b="b" t="t" l="l"/>
            <a:pathLst>
              <a:path h="1414718" w="2198008">
                <a:moveTo>
                  <a:pt x="0" y="0"/>
                </a:moveTo>
                <a:lnTo>
                  <a:pt x="2198008" y="0"/>
                </a:lnTo>
                <a:lnTo>
                  <a:pt x="2198008" y="1414718"/>
                </a:lnTo>
                <a:lnTo>
                  <a:pt x="0" y="1414718"/>
                </a:lnTo>
                <a:lnTo>
                  <a:pt x="0" y="0"/>
                </a:lnTo>
                <a:close/>
              </a:path>
            </a:pathLst>
          </a:custGeom>
          <a:blipFill>
            <a:blip r:embed="rId22">
              <a:extLs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7E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807328" y="-2670497"/>
            <a:ext cx="19095328" cy="14202150"/>
          </a:xfrm>
          <a:custGeom>
            <a:avLst/>
            <a:gdLst/>
            <a:ahLst/>
            <a:cxnLst/>
            <a:rect r="r" b="b" t="t" l="l"/>
            <a:pathLst>
              <a:path h="14202150" w="19095328">
                <a:moveTo>
                  <a:pt x="0" y="0"/>
                </a:moveTo>
                <a:lnTo>
                  <a:pt x="19095328" y="0"/>
                </a:lnTo>
                <a:lnTo>
                  <a:pt x="19095328" y="14202150"/>
                </a:lnTo>
                <a:lnTo>
                  <a:pt x="0" y="1420215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25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487265">
            <a:off x="2839855" y="3573148"/>
            <a:ext cx="5461355" cy="4585651"/>
            <a:chOff x="0" y="0"/>
            <a:chExt cx="1146658" cy="962797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146658" cy="962797"/>
            </a:xfrm>
            <a:custGeom>
              <a:avLst/>
              <a:gdLst/>
              <a:ahLst/>
              <a:cxnLst/>
              <a:rect r="r" b="b" t="t" l="l"/>
              <a:pathLst>
                <a:path h="962797" w="1146658">
                  <a:moveTo>
                    <a:pt x="52451" y="0"/>
                  </a:moveTo>
                  <a:lnTo>
                    <a:pt x="1094208" y="0"/>
                  </a:lnTo>
                  <a:cubicBezTo>
                    <a:pt x="1108119" y="0"/>
                    <a:pt x="1121460" y="5526"/>
                    <a:pt x="1131296" y="15362"/>
                  </a:cubicBezTo>
                  <a:cubicBezTo>
                    <a:pt x="1141132" y="25199"/>
                    <a:pt x="1146658" y="38540"/>
                    <a:pt x="1146658" y="52451"/>
                  </a:cubicBezTo>
                  <a:lnTo>
                    <a:pt x="1146658" y="910346"/>
                  </a:lnTo>
                  <a:cubicBezTo>
                    <a:pt x="1146658" y="924257"/>
                    <a:pt x="1141132" y="937598"/>
                    <a:pt x="1131296" y="947434"/>
                  </a:cubicBezTo>
                  <a:cubicBezTo>
                    <a:pt x="1121460" y="957271"/>
                    <a:pt x="1108119" y="962797"/>
                    <a:pt x="1094208" y="962797"/>
                  </a:cubicBezTo>
                  <a:lnTo>
                    <a:pt x="52451" y="962797"/>
                  </a:lnTo>
                  <a:cubicBezTo>
                    <a:pt x="38540" y="962797"/>
                    <a:pt x="25199" y="957271"/>
                    <a:pt x="15362" y="947434"/>
                  </a:cubicBezTo>
                  <a:cubicBezTo>
                    <a:pt x="5526" y="937598"/>
                    <a:pt x="0" y="924257"/>
                    <a:pt x="0" y="910346"/>
                  </a:cubicBezTo>
                  <a:lnTo>
                    <a:pt x="0" y="52451"/>
                  </a:lnTo>
                  <a:cubicBezTo>
                    <a:pt x="0" y="38540"/>
                    <a:pt x="5526" y="25199"/>
                    <a:pt x="15362" y="15362"/>
                  </a:cubicBezTo>
                  <a:cubicBezTo>
                    <a:pt x="25199" y="5526"/>
                    <a:pt x="38540" y="0"/>
                    <a:pt x="52451" y="0"/>
                  </a:cubicBezTo>
                  <a:close/>
                </a:path>
              </a:pathLst>
            </a:custGeom>
            <a:solidFill>
              <a:srgbClr val="B64931"/>
            </a:solidFill>
            <a:ln w="47625" cap="rnd">
              <a:solidFill>
                <a:srgbClr val="B64931"/>
              </a:solidFill>
              <a:prstDash val="solid"/>
              <a:round/>
            </a:ln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1146658" cy="100089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2839855" y="3576058"/>
            <a:ext cx="5461355" cy="4558315"/>
            <a:chOff x="0" y="0"/>
            <a:chExt cx="1146658" cy="957057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146658" cy="957057"/>
            </a:xfrm>
            <a:custGeom>
              <a:avLst/>
              <a:gdLst/>
              <a:ahLst/>
              <a:cxnLst/>
              <a:rect r="r" b="b" t="t" l="l"/>
              <a:pathLst>
                <a:path h="957057" w="1146658">
                  <a:moveTo>
                    <a:pt x="52451" y="0"/>
                  </a:moveTo>
                  <a:lnTo>
                    <a:pt x="1094208" y="0"/>
                  </a:lnTo>
                  <a:cubicBezTo>
                    <a:pt x="1108119" y="0"/>
                    <a:pt x="1121460" y="5526"/>
                    <a:pt x="1131296" y="15362"/>
                  </a:cubicBezTo>
                  <a:cubicBezTo>
                    <a:pt x="1141132" y="25199"/>
                    <a:pt x="1146658" y="38540"/>
                    <a:pt x="1146658" y="52451"/>
                  </a:cubicBezTo>
                  <a:lnTo>
                    <a:pt x="1146658" y="904607"/>
                  </a:lnTo>
                  <a:cubicBezTo>
                    <a:pt x="1146658" y="918518"/>
                    <a:pt x="1141132" y="931859"/>
                    <a:pt x="1131296" y="941695"/>
                  </a:cubicBezTo>
                  <a:cubicBezTo>
                    <a:pt x="1121460" y="951531"/>
                    <a:pt x="1108119" y="957057"/>
                    <a:pt x="1094208" y="957057"/>
                  </a:cubicBezTo>
                  <a:lnTo>
                    <a:pt x="52451" y="957057"/>
                  </a:lnTo>
                  <a:cubicBezTo>
                    <a:pt x="38540" y="957057"/>
                    <a:pt x="25199" y="951531"/>
                    <a:pt x="15362" y="941695"/>
                  </a:cubicBezTo>
                  <a:cubicBezTo>
                    <a:pt x="5526" y="931859"/>
                    <a:pt x="0" y="918518"/>
                    <a:pt x="0" y="904607"/>
                  </a:cubicBezTo>
                  <a:lnTo>
                    <a:pt x="0" y="52451"/>
                  </a:lnTo>
                  <a:cubicBezTo>
                    <a:pt x="0" y="38540"/>
                    <a:pt x="5526" y="25199"/>
                    <a:pt x="15362" y="15362"/>
                  </a:cubicBezTo>
                  <a:cubicBezTo>
                    <a:pt x="25199" y="5526"/>
                    <a:pt x="38540" y="0"/>
                    <a:pt x="52451" y="0"/>
                  </a:cubicBezTo>
                  <a:close/>
                </a:path>
              </a:pathLst>
            </a:custGeom>
            <a:solidFill>
              <a:srgbClr val="FFFFFF"/>
            </a:solidFill>
            <a:ln w="47625" cap="rnd">
              <a:solidFill>
                <a:srgbClr val="000000"/>
              </a:solidFill>
              <a:prstDash val="solid"/>
              <a:round/>
            </a:ln>
          </p:spPr>
        </p:sp>
        <p:sp>
          <p:nvSpPr>
            <p:cNvPr name="TextBox 8" id="8"/>
            <p:cNvSpPr txBox="true"/>
            <p:nvPr/>
          </p:nvSpPr>
          <p:spPr>
            <a:xfrm>
              <a:off x="0" y="-38100"/>
              <a:ext cx="1146658" cy="99515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9" id="9"/>
          <p:cNvGrpSpPr/>
          <p:nvPr/>
        </p:nvGrpSpPr>
        <p:grpSpPr>
          <a:xfrm rot="0">
            <a:off x="4950901" y="4204810"/>
            <a:ext cx="1239263" cy="1239263"/>
            <a:chOff x="0" y="0"/>
            <a:chExt cx="6350000" cy="6350000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B64931"/>
            </a:solidFill>
          </p:spPr>
        </p:sp>
      </p:grpSp>
      <p:grpSp>
        <p:nvGrpSpPr>
          <p:cNvPr name="Group 11" id="11"/>
          <p:cNvGrpSpPr/>
          <p:nvPr/>
        </p:nvGrpSpPr>
        <p:grpSpPr>
          <a:xfrm rot="487265">
            <a:off x="10343565" y="3583906"/>
            <a:ext cx="5461355" cy="4585651"/>
            <a:chOff x="0" y="0"/>
            <a:chExt cx="1146658" cy="962797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1146658" cy="962797"/>
            </a:xfrm>
            <a:custGeom>
              <a:avLst/>
              <a:gdLst/>
              <a:ahLst/>
              <a:cxnLst/>
              <a:rect r="r" b="b" t="t" l="l"/>
              <a:pathLst>
                <a:path h="962797" w="1146658">
                  <a:moveTo>
                    <a:pt x="52451" y="0"/>
                  </a:moveTo>
                  <a:lnTo>
                    <a:pt x="1094208" y="0"/>
                  </a:lnTo>
                  <a:cubicBezTo>
                    <a:pt x="1108119" y="0"/>
                    <a:pt x="1121460" y="5526"/>
                    <a:pt x="1131296" y="15362"/>
                  </a:cubicBezTo>
                  <a:cubicBezTo>
                    <a:pt x="1141132" y="25199"/>
                    <a:pt x="1146658" y="38540"/>
                    <a:pt x="1146658" y="52451"/>
                  </a:cubicBezTo>
                  <a:lnTo>
                    <a:pt x="1146658" y="910346"/>
                  </a:lnTo>
                  <a:cubicBezTo>
                    <a:pt x="1146658" y="924257"/>
                    <a:pt x="1141132" y="937598"/>
                    <a:pt x="1131296" y="947434"/>
                  </a:cubicBezTo>
                  <a:cubicBezTo>
                    <a:pt x="1121460" y="957271"/>
                    <a:pt x="1108119" y="962797"/>
                    <a:pt x="1094208" y="962797"/>
                  </a:cubicBezTo>
                  <a:lnTo>
                    <a:pt x="52451" y="962797"/>
                  </a:lnTo>
                  <a:cubicBezTo>
                    <a:pt x="38540" y="962797"/>
                    <a:pt x="25199" y="957271"/>
                    <a:pt x="15362" y="947434"/>
                  </a:cubicBezTo>
                  <a:cubicBezTo>
                    <a:pt x="5526" y="937598"/>
                    <a:pt x="0" y="924257"/>
                    <a:pt x="0" y="910346"/>
                  </a:cubicBezTo>
                  <a:lnTo>
                    <a:pt x="0" y="52451"/>
                  </a:lnTo>
                  <a:cubicBezTo>
                    <a:pt x="0" y="38540"/>
                    <a:pt x="5526" y="25199"/>
                    <a:pt x="15362" y="15362"/>
                  </a:cubicBezTo>
                  <a:cubicBezTo>
                    <a:pt x="25199" y="5526"/>
                    <a:pt x="38540" y="0"/>
                    <a:pt x="52451" y="0"/>
                  </a:cubicBezTo>
                  <a:close/>
                </a:path>
              </a:pathLst>
            </a:custGeom>
            <a:solidFill>
              <a:srgbClr val="CA8649"/>
            </a:solidFill>
            <a:ln w="47625" cap="rnd">
              <a:solidFill>
                <a:srgbClr val="CA8649"/>
              </a:solidFill>
              <a:prstDash val="solid"/>
              <a:round/>
            </a:ln>
          </p:spPr>
        </p:sp>
        <p:sp>
          <p:nvSpPr>
            <p:cNvPr name="TextBox 13" id="13"/>
            <p:cNvSpPr txBox="true"/>
            <p:nvPr/>
          </p:nvSpPr>
          <p:spPr>
            <a:xfrm>
              <a:off x="0" y="-38100"/>
              <a:ext cx="1146658" cy="100089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14" id="14"/>
          <p:cNvGrpSpPr/>
          <p:nvPr/>
        </p:nvGrpSpPr>
        <p:grpSpPr>
          <a:xfrm rot="0">
            <a:off x="10343565" y="3586816"/>
            <a:ext cx="5461355" cy="4558315"/>
            <a:chOff x="0" y="0"/>
            <a:chExt cx="1146658" cy="957057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1146658" cy="957057"/>
            </a:xfrm>
            <a:custGeom>
              <a:avLst/>
              <a:gdLst/>
              <a:ahLst/>
              <a:cxnLst/>
              <a:rect r="r" b="b" t="t" l="l"/>
              <a:pathLst>
                <a:path h="957057" w="1146658">
                  <a:moveTo>
                    <a:pt x="52451" y="0"/>
                  </a:moveTo>
                  <a:lnTo>
                    <a:pt x="1094208" y="0"/>
                  </a:lnTo>
                  <a:cubicBezTo>
                    <a:pt x="1108119" y="0"/>
                    <a:pt x="1121460" y="5526"/>
                    <a:pt x="1131296" y="15362"/>
                  </a:cubicBezTo>
                  <a:cubicBezTo>
                    <a:pt x="1141132" y="25199"/>
                    <a:pt x="1146658" y="38540"/>
                    <a:pt x="1146658" y="52451"/>
                  </a:cubicBezTo>
                  <a:lnTo>
                    <a:pt x="1146658" y="904607"/>
                  </a:lnTo>
                  <a:cubicBezTo>
                    <a:pt x="1146658" y="918518"/>
                    <a:pt x="1141132" y="931859"/>
                    <a:pt x="1131296" y="941695"/>
                  </a:cubicBezTo>
                  <a:cubicBezTo>
                    <a:pt x="1121460" y="951531"/>
                    <a:pt x="1108119" y="957057"/>
                    <a:pt x="1094208" y="957057"/>
                  </a:cubicBezTo>
                  <a:lnTo>
                    <a:pt x="52451" y="957057"/>
                  </a:lnTo>
                  <a:cubicBezTo>
                    <a:pt x="38540" y="957057"/>
                    <a:pt x="25199" y="951531"/>
                    <a:pt x="15362" y="941695"/>
                  </a:cubicBezTo>
                  <a:cubicBezTo>
                    <a:pt x="5526" y="931859"/>
                    <a:pt x="0" y="918518"/>
                    <a:pt x="0" y="904607"/>
                  </a:cubicBezTo>
                  <a:lnTo>
                    <a:pt x="0" y="52451"/>
                  </a:lnTo>
                  <a:cubicBezTo>
                    <a:pt x="0" y="38540"/>
                    <a:pt x="5526" y="25199"/>
                    <a:pt x="15362" y="15362"/>
                  </a:cubicBezTo>
                  <a:cubicBezTo>
                    <a:pt x="25199" y="5526"/>
                    <a:pt x="38540" y="0"/>
                    <a:pt x="52451" y="0"/>
                  </a:cubicBezTo>
                  <a:close/>
                </a:path>
              </a:pathLst>
            </a:custGeom>
            <a:solidFill>
              <a:srgbClr val="FFFFFF"/>
            </a:solidFill>
            <a:ln w="47625" cap="rnd">
              <a:solidFill>
                <a:srgbClr val="000000"/>
              </a:solidFill>
              <a:prstDash val="solid"/>
              <a:round/>
            </a:ln>
          </p:spPr>
        </p:sp>
        <p:sp>
          <p:nvSpPr>
            <p:cNvPr name="TextBox 16" id="16"/>
            <p:cNvSpPr txBox="true"/>
            <p:nvPr/>
          </p:nvSpPr>
          <p:spPr>
            <a:xfrm>
              <a:off x="0" y="-38100"/>
              <a:ext cx="1146658" cy="99515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17" id="17"/>
          <p:cNvGrpSpPr/>
          <p:nvPr/>
        </p:nvGrpSpPr>
        <p:grpSpPr>
          <a:xfrm rot="0">
            <a:off x="12454611" y="4215568"/>
            <a:ext cx="1239263" cy="1239263"/>
            <a:chOff x="0" y="0"/>
            <a:chExt cx="6350000" cy="6350000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D16F4A"/>
            </a:solidFill>
          </p:spPr>
        </p:sp>
      </p:grpSp>
      <p:sp>
        <p:nvSpPr>
          <p:cNvPr name="TextBox 19" id="19"/>
          <p:cNvSpPr txBox="true"/>
          <p:nvPr/>
        </p:nvSpPr>
        <p:spPr>
          <a:xfrm rot="0">
            <a:off x="3280503" y="6172043"/>
            <a:ext cx="4580058" cy="11772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Біреуін шеш </a:t>
            </a:r>
          </a:p>
          <a:p>
            <a:pPr algn="ctr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қадам теңдеулері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4950901" y="4112797"/>
            <a:ext cx="1239263" cy="11946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1">
              <a:lnSpc>
                <a:spcPts val="10047"/>
              </a:lnSpc>
              <a:spcBef>
                <a:spcPct val="0"/>
              </a:spcBef>
            </a:pPr>
            <a:r>
              <a:rPr lang="en-US" b="true" sz="6399" spc="-159" u="none">
                <a:solidFill>
                  <a:srgbClr val="FFFFFF"/>
                </a:solidFill>
                <a:latin typeface="Balsamiq Sans Bold"/>
                <a:ea typeface="Balsamiq Sans Bold"/>
                <a:cs typeface="Balsamiq Sans Bold"/>
                <a:sym typeface="Balsamiq Sans Bold"/>
              </a:rPr>
              <a:t>1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12454611" y="4123555"/>
            <a:ext cx="1239263" cy="11946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1">
              <a:lnSpc>
                <a:spcPts val="10047"/>
              </a:lnSpc>
              <a:spcBef>
                <a:spcPct val="0"/>
              </a:spcBef>
            </a:pPr>
            <a:r>
              <a:rPr lang="en-US" b="true" sz="6399" spc="-159" u="none">
                <a:solidFill>
                  <a:srgbClr val="FFFFFF"/>
                </a:solidFill>
                <a:latin typeface="Balsamiq Sans Bold"/>
                <a:ea typeface="Balsamiq Sans Bold"/>
                <a:cs typeface="Balsamiq Sans Bold"/>
                <a:sym typeface="Balsamiq Sans Bold"/>
              </a:rPr>
              <a:t>2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10784213" y="6182801"/>
            <a:ext cx="4580058" cy="17583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Екі шешіңіз</a:t>
            </a:r>
          </a:p>
          <a:p>
            <a:pPr algn="ctr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қадамдық теңдеулер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1729048" y="885825"/>
            <a:ext cx="15530252" cy="12033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9799"/>
              </a:lnSpc>
              <a:spcBef>
                <a:spcPct val="0"/>
              </a:spcBef>
            </a:pPr>
            <a:r>
              <a:rPr lang="en-US" b="true" sz="6999">
                <a:solidFill>
                  <a:srgbClr val="000000"/>
                </a:solidFill>
                <a:latin typeface="Balsamiq Sans Bold"/>
                <a:ea typeface="Balsamiq Sans Bold"/>
                <a:cs typeface="Balsamiq Sans Bold"/>
                <a:sym typeface="Balsamiq Sans Bold"/>
              </a:rPr>
              <a:t>Оқыту нәтижелері</a:t>
            </a:r>
          </a:p>
        </p:txBody>
      </p:sp>
      <p:sp>
        <p:nvSpPr>
          <p:cNvPr name="Freeform 24" id="24"/>
          <p:cNvSpPr/>
          <p:nvPr/>
        </p:nvSpPr>
        <p:spPr>
          <a:xfrm flipH="false" flipV="false" rot="0">
            <a:off x="14707218" y="-525321"/>
            <a:ext cx="3844325" cy="3746469"/>
          </a:xfrm>
          <a:custGeom>
            <a:avLst/>
            <a:gdLst/>
            <a:ahLst/>
            <a:cxnLst/>
            <a:rect r="r" b="b" t="t" l="l"/>
            <a:pathLst>
              <a:path h="3746469" w="3844325">
                <a:moveTo>
                  <a:pt x="0" y="0"/>
                </a:moveTo>
                <a:lnTo>
                  <a:pt x="3844325" y="0"/>
                </a:lnTo>
                <a:lnTo>
                  <a:pt x="3844325" y="3746470"/>
                </a:lnTo>
                <a:lnTo>
                  <a:pt x="0" y="374647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5" id="25"/>
          <p:cNvSpPr/>
          <p:nvPr/>
        </p:nvSpPr>
        <p:spPr>
          <a:xfrm flipH="false" flipV="false" rot="0">
            <a:off x="-380614" y="8532315"/>
            <a:ext cx="2109662" cy="1937053"/>
          </a:xfrm>
          <a:custGeom>
            <a:avLst/>
            <a:gdLst/>
            <a:ahLst/>
            <a:cxnLst/>
            <a:rect r="r" b="b" t="t" l="l"/>
            <a:pathLst>
              <a:path h="1937053" w="2109662">
                <a:moveTo>
                  <a:pt x="0" y="0"/>
                </a:moveTo>
                <a:lnTo>
                  <a:pt x="2109662" y="0"/>
                </a:lnTo>
                <a:lnTo>
                  <a:pt x="2109662" y="1937053"/>
                </a:lnTo>
                <a:lnTo>
                  <a:pt x="0" y="193705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7E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487265">
            <a:off x="1395546" y="4491709"/>
            <a:ext cx="4353719" cy="3655619"/>
            <a:chOff x="0" y="0"/>
            <a:chExt cx="1146658" cy="962797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146658" cy="962797"/>
            </a:xfrm>
            <a:custGeom>
              <a:avLst/>
              <a:gdLst/>
              <a:ahLst/>
              <a:cxnLst/>
              <a:rect r="r" b="b" t="t" l="l"/>
              <a:pathLst>
                <a:path h="962797" w="1146658">
                  <a:moveTo>
                    <a:pt x="65795" y="0"/>
                  </a:moveTo>
                  <a:lnTo>
                    <a:pt x="1080864" y="0"/>
                  </a:lnTo>
                  <a:cubicBezTo>
                    <a:pt x="1098314" y="0"/>
                    <a:pt x="1115049" y="6932"/>
                    <a:pt x="1127388" y="19271"/>
                  </a:cubicBezTo>
                  <a:cubicBezTo>
                    <a:pt x="1139726" y="31610"/>
                    <a:pt x="1146658" y="48345"/>
                    <a:pt x="1146658" y="65795"/>
                  </a:cubicBezTo>
                  <a:lnTo>
                    <a:pt x="1146658" y="897002"/>
                  </a:lnTo>
                  <a:cubicBezTo>
                    <a:pt x="1146658" y="914452"/>
                    <a:pt x="1139726" y="931187"/>
                    <a:pt x="1127388" y="943526"/>
                  </a:cubicBezTo>
                  <a:cubicBezTo>
                    <a:pt x="1115049" y="955865"/>
                    <a:pt x="1098314" y="962797"/>
                    <a:pt x="1080864" y="962797"/>
                  </a:cubicBezTo>
                  <a:lnTo>
                    <a:pt x="65795" y="962797"/>
                  </a:lnTo>
                  <a:cubicBezTo>
                    <a:pt x="29457" y="962797"/>
                    <a:pt x="0" y="933340"/>
                    <a:pt x="0" y="897002"/>
                  </a:cubicBezTo>
                  <a:lnTo>
                    <a:pt x="0" y="65795"/>
                  </a:lnTo>
                  <a:cubicBezTo>
                    <a:pt x="0" y="29457"/>
                    <a:pt x="29457" y="0"/>
                    <a:pt x="65795" y="0"/>
                  </a:cubicBezTo>
                  <a:close/>
                </a:path>
              </a:pathLst>
            </a:custGeom>
            <a:solidFill>
              <a:srgbClr val="B64931"/>
            </a:solidFill>
            <a:ln w="47625" cap="rnd">
              <a:solidFill>
                <a:srgbClr val="B64931"/>
              </a:solidFill>
              <a:prstDash val="solid"/>
              <a:round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1146658" cy="100089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1395546" y="4494029"/>
            <a:ext cx="4353719" cy="3633828"/>
            <a:chOff x="0" y="0"/>
            <a:chExt cx="1146658" cy="957057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1146658" cy="957057"/>
            </a:xfrm>
            <a:custGeom>
              <a:avLst/>
              <a:gdLst/>
              <a:ahLst/>
              <a:cxnLst/>
              <a:rect r="r" b="b" t="t" l="l"/>
              <a:pathLst>
                <a:path h="957057" w="1146658">
                  <a:moveTo>
                    <a:pt x="65795" y="0"/>
                  </a:moveTo>
                  <a:lnTo>
                    <a:pt x="1080864" y="0"/>
                  </a:lnTo>
                  <a:cubicBezTo>
                    <a:pt x="1098314" y="0"/>
                    <a:pt x="1115049" y="6932"/>
                    <a:pt x="1127388" y="19271"/>
                  </a:cubicBezTo>
                  <a:cubicBezTo>
                    <a:pt x="1139726" y="31610"/>
                    <a:pt x="1146658" y="48345"/>
                    <a:pt x="1146658" y="65795"/>
                  </a:cubicBezTo>
                  <a:lnTo>
                    <a:pt x="1146658" y="891263"/>
                  </a:lnTo>
                  <a:cubicBezTo>
                    <a:pt x="1146658" y="927600"/>
                    <a:pt x="1117201" y="957057"/>
                    <a:pt x="1080864" y="957057"/>
                  </a:cubicBezTo>
                  <a:lnTo>
                    <a:pt x="65795" y="957057"/>
                  </a:lnTo>
                  <a:cubicBezTo>
                    <a:pt x="48345" y="957057"/>
                    <a:pt x="31610" y="950126"/>
                    <a:pt x="19271" y="937787"/>
                  </a:cubicBezTo>
                  <a:cubicBezTo>
                    <a:pt x="6932" y="925448"/>
                    <a:pt x="0" y="908713"/>
                    <a:pt x="0" y="891263"/>
                  </a:cubicBezTo>
                  <a:lnTo>
                    <a:pt x="0" y="65795"/>
                  </a:lnTo>
                  <a:cubicBezTo>
                    <a:pt x="0" y="29457"/>
                    <a:pt x="29457" y="0"/>
                    <a:pt x="65795" y="0"/>
                  </a:cubicBezTo>
                  <a:close/>
                </a:path>
              </a:pathLst>
            </a:custGeom>
            <a:solidFill>
              <a:srgbClr val="FFFFFF"/>
            </a:solidFill>
            <a:ln w="47625" cap="rnd">
              <a:solidFill>
                <a:srgbClr val="000000"/>
              </a:solidFill>
              <a:prstDash val="solid"/>
              <a:round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0" y="-38100"/>
              <a:ext cx="1146658" cy="99515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8" id="8"/>
          <p:cNvSpPr txBox="true"/>
          <p:nvPr/>
        </p:nvSpPr>
        <p:spPr>
          <a:xfrm rot="0">
            <a:off x="1859518" y="4931475"/>
            <a:ext cx="3425775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x + 7 = 15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3123107" y="5833523"/>
            <a:ext cx="671318" cy="447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00"/>
              </a:lnSpc>
            </a:pPr>
            <a:r>
              <a:rPr lang="en-US" sz="3000" spc="-60">
                <a:solidFill>
                  <a:srgbClr val="B64931"/>
                </a:solidFill>
                <a:latin typeface="Barlow"/>
                <a:ea typeface="Barlow"/>
                <a:cs typeface="Barlow"/>
                <a:sym typeface="Barlow"/>
              </a:rPr>
              <a:t>-7 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3979762" y="5833523"/>
            <a:ext cx="671318" cy="447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00"/>
              </a:lnSpc>
            </a:pPr>
            <a:r>
              <a:rPr lang="en-US" sz="3000" spc="-60">
                <a:solidFill>
                  <a:srgbClr val="B64931"/>
                </a:solidFill>
                <a:latin typeface="Barlow"/>
                <a:ea typeface="Barlow"/>
                <a:cs typeface="Barlow"/>
                <a:sym typeface="Barlow"/>
              </a:rPr>
              <a:t>-7 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2503344" y="7078450"/>
            <a:ext cx="2781949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x  = 8</a:t>
            </a:r>
          </a:p>
        </p:txBody>
      </p:sp>
      <p:grpSp>
        <p:nvGrpSpPr>
          <p:cNvPr name="Group 12" id="12"/>
          <p:cNvGrpSpPr/>
          <p:nvPr/>
        </p:nvGrpSpPr>
        <p:grpSpPr>
          <a:xfrm rot="487265">
            <a:off x="12832454" y="4453389"/>
            <a:ext cx="4353719" cy="3655619"/>
            <a:chOff x="0" y="0"/>
            <a:chExt cx="1146658" cy="962797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1146658" cy="962797"/>
            </a:xfrm>
            <a:custGeom>
              <a:avLst/>
              <a:gdLst/>
              <a:ahLst/>
              <a:cxnLst/>
              <a:rect r="r" b="b" t="t" l="l"/>
              <a:pathLst>
                <a:path h="962797" w="1146658">
                  <a:moveTo>
                    <a:pt x="65795" y="0"/>
                  </a:moveTo>
                  <a:lnTo>
                    <a:pt x="1080864" y="0"/>
                  </a:lnTo>
                  <a:cubicBezTo>
                    <a:pt x="1098314" y="0"/>
                    <a:pt x="1115049" y="6932"/>
                    <a:pt x="1127388" y="19271"/>
                  </a:cubicBezTo>
                  <a:cubicBezTo>
                    <a:pt x="1139726" y="31610"/>
                    <a:pt x="1146658" y="48345"/>
                    <a:pt x="1146658" y="65795"/>
                  </a:cubicBezTo>
                  <a:lnTo>
                    <a:pt x="1146658" y="897002"/>
                  </a:lnTo>
                  <a:cubicBezTo>
                    <a:pt x="1146658" y="914452"/>
                    <a:pt x="1139726" y="931187"/>
                    <a:pt x="1127388" y="943526"/>
                  </a:cubicBezTo>
                  <a:cubicBezTo>
                    <a:pt x="1115049" y="955865"/>
                    <a:pt x="1098314" y="962797"/>
                    <a:pt x="1080864" y="962797"/>
                  </a:cubicBezTo>
                  <a:lnTo>
                    <a:pt x="65795" y="962797"/>
                  </a:lnTo>
                  <a:cubicBezTo>
                    <a:pt x="29457" y="962797"/>
                    <a:pt x="0" y="933340"/>
                    <a:pt x="0" y="897002"/>
                  </a:cubicBezTo>
                  <a:lnTo>
                    <a:pt x="0" y="65795"/>
                  </a:lnTo>
                  <a:cubicBezTo>
                    <a:pt x="0" y="29457"/>
                    <a:pt x="29457" y="0"/>
                    <a:pt x="65795" y="0"/>
                  </a:cubicBezTo>
                  <a:close/>
                </a:path>
              </a:pathLst>
            </a:custGeom>
            <a:solidFill>
              <a:srgbClr val="B64931"/>
            </a:solidFill>
            <a:ln w="47625" cap="rnd">
              <a:solidFill>
                <a:srgbClr val="B64931"/>
              </a:solidFill>
              <a:prstDash val="solid"/>
              <a:round/>
            </a:ln>
          </p:spPr>
        </p:sp>
        <p:sp>
          <p:nvSpPr>
            <p:cNvPr name="TextBox 14" id="14"/>
            <p:cNvSpPr txBox="true"/>
            <p:nvPr/>
          </p:nvSpPr>
          <p:spPr>
            <a:xfrm>
              <a:off x="0" y="-38100"/>
              <a:ext cx="1146658" cy="100089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15" id="15"/>
          <p:cNvGrpSpPr/>
          <p:nvPr/>
        </p:nvGrpSpPr>
        <p:grpSpPr>
          <a:xfrm rot="0">
            <a:off x="12832454" y="4455708"/>
            <a:ext cx="4353719" cy="3633828"/>
            <a:chOff x="0" y="0"/>
            <a:chExt cx="1146658" cy="957057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1146658" cy="957057"/>
            </a:xfrm>
            <a:custGeom>
              <a:avLst/>
              <a:gdLst/>
              <a:ahLst/>
              <a:cxnLst/>
              <a:rect r="r" b="b" t="t" l="l"/>
              <a:pathLst>
                <a:path h="957057" w="1146658">
                  <a:moveTo>
                    <a:pt x="65795" y="0"/>
                  </a:moveTo>
                  <a:lnTo>
                    <a:pt x="1080864" y="0"/>
                  </a:lnTo>
                  <a:cubicBezTo>
                    <a:pt x="1098314" y="0"/>
                    <a:pt x="1115049" y="6932"/>
                    <a:pt x="1127388" y="19271"/>
                  </a:cubicBezTo>
                  <a:cubicBezTo>
                    <a:pt x="1139726" y="31610"/>
                    <a:pt x="1146658" y="48345"/>
                    <a:pt x="1146658" y="65795"/>
                  </a:cubicBezTo>
                  <a:lnTo>
                    <a:pt x="1146658" y="891263"/>
                  </a:lnTo>
                  <a:cubicBezTo>
                    <a:pt x="1146658" y="927600"/>
                    <a:pt x="1117201" y="957057"/>
                    <a:pt x="1080864" y="957057"/>
                  </a:cubicBezTo>
                  <a:lnTo>
                    <a:pt x="65795" y="957057"/>
                  </a:lnTo>
                  <a:cubicBezTo>
                    <a:pt x="48345" y="957057"/>
                    <a:pt x="31610" y="950126"/>
                    <a:pt x="19271" y="937787"/>
                  </a:cubicBezTo>
                  <a:cubicBezTo>
                    <a:pt x="6932" y="925448"/>
                    <a:pt x="0" y="908713"/>
                    <a:pt x="0" y="891263"/>
                  </a:cubicBezTo>
                  <a:lnTo>
                    <a:pt x="0" y="65795"/>
                  </a:lnTo>
                  <a:cubicBezTo>
                    <a:pt x="0" y="29457"/>
                    <a:pt x="29457" y="0"/>
                    <a:pt x="65795" y="0"/>
                  </a:cubicBezTo>
                  <a:close/>
                </a:path>
              </a:pathLst>
            </a:custGeom>
            <a:solidFill>
              <a:srgbClr val="FFFFFF"/>
            </a:solidFill>
            <a:ln w="47625" cap="rnd">
              <a:solidFill>
                <a:srgbClr val="000000"/>
              </a:solidFill>
              <a:prstDash val="solid"/>
              <a:round/>
            </a:ln>
          </p:spPr>
        </p:sp>
        <p:sp>
          <p:nvSpPr>
            <p:cNvPr name="TextBox 17" id="17"/>
            <p:cNvSpPr txBox="true"/>
            <p:nvPr/>
          </p:nvSpPr>
          <p:spPr>
            <a:xfrm>
              <a:off x="0" y="-38100"/>
              <a:ext cx="1146658" cy="99515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18" id="18"/>
          <p:cNvSpPr txBox="true"/>
          <p:nvPr/>
        </p:nvSpPr>
        <p:spPr>
          <a:xfrm rot="0">
            <a:off x="14213396" y="4826097"/>
            <a:ext cx="648768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x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14245140" y="6237172"/>
            <a:ext cx="671318" cy="447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00"/>
              </a:lnSpc>
            </a:pPr>
            <a:r>
              <a:rPr lang="en-US" sz="3000" spc="-60">
                <a:solidFill>
                  <a:srgbClr val="B64931"/>
                </a:solidFill>
                <a:latin typeface="Barlow"/>
                <a:ea typeface="Barlow"/>
                <a:cs typeface="Barlow"/>
                <a:sym typeface="Barlow"/>
              </a:rPr>
              <a:t>× 4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13540534" y="7078450"/>
            <a:ext cx="3425775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x  = 12</a:t>
            </a:r>
          </a:p>
        </p:txBody>
      </p:sp>
      <p:grpSp>
        <p:nvGrpSpPr>
          <p:cNvPr name="Group 21" id="21"/>
          <p:cNvGrpSpPr/>
          <p:nvPr/>
        </p:nvGrpSpPr>
        <p:grpSpPr>
          <a:xfrm rot="487265">
            <a:off x="7114000" y="4491709"/>
            <a:ext cx="4353719" cy="3655619"/>
            <a:chOff x="0" y="0"/>
            <a:chExt cx="1146658" cy="962797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1146658" cy="962797"/>
            </a:xfrm>
            <a:custGeom>
              <a:avLst/>
              <a:gdLst/>
              <a:ahLst/>
              <a:cxnLst/>
              <a:rect r="r" b="b" t="t" l="l"/>
              <a:pathLst>
                <a:path h="962797" w="1146658">
                  <a:moveTo>
                    <a:pt x="65795" y="0"/>
                  </a:moveTo>
                  <a:lnTo>
                    <a:pt x="1080864" y="0"/>
                  </a:lnTo>
                  <a:cubicBezTo>
                    <a:pt x="1098314" y="0"/>
                    <a:pt x="1115049" y="6932"/>
                    <a:pt x="1127388" y="19271"/>
                  </a:cubicBezTo>
                  <a:cubicBezTo>
                    <a:pt x="1139726" y="31610"/>
                    <a:pt x="1146658" y="48345"/>
                    <a:pt x="1146658" y="65795"/>
                  </a:cubicBezTo>
                  <a:lnTo>
                    <a:pt x="1146658" y="897002"/>
                  </a:lnTo>
                  <a:cubicBezTo>
                    <a:pt x="1146658" y="914452"/>
                    <a:pt x="1139726" y="931187"/>
                    <a:pt x="1127388" y="943526"/>
                  </a:cubicBezTo>
                  <a:cubicBezTo>
                    <a:pt x="1115049" y="955865"/>
                    <a:pt x="1098314" y="962797"/>
                    <a:pt x="1080864" y="962797"/>
                  </a:cubicBezTo>
                  <a:lnTo>
                    <a:pt x="65795" y="962797"/>
                  </a:lnTo>
                  <a:cubicBezTo>
                    <a:pt x="29457" y="962797"/>
                    <a:pt x="0" y="933340"/>
                    <a:pt x="0" y="897002"/>
                  </a:cubicBezTo>
                  <a:lnTo>
                    <a:pt x="0" y="65795"/>
                  </a:lnTo>
                  <a:cubicBezTo>
                    <a:pt x="0" y="29457"/>
                    <a:pt x="29457" y="0"/>
                    <a:pt x="65795" y="0"/>
                  </a:cubicBezTo>
                  <a:close/>
                </a:path>
              </a:pathLst>
            </a:custGeom>
            <a:solidFill>
              <a:srgbClr val="B64931"/>
            </a:solidFill>
            <a:ln w="47625" cap="rnd">
              <a:solidFill>
                <a:srgbClr val="B64931"/>
              </a:solidFill>
              <a:prstDash val="solid"/>
              <a:round/>
            </a:ln>
          </p:spPr>
        </p:sp>
        <p:sp>
          <p:nvSpPr>
            <p:cNvPr name="TextBox 23" id="23"/>
            <p:cNvSpPr txBox="true"/>
            <p:nvPr/>
          </p:nvSpPr>
          <p:spPr>
            <a:xfrm>
              <a:off x="0" y="-38100"/>
              <a:ext cx="1146658" cy="100089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24" id="24"/>
          <p:cNvGrpSpPr/>
          <p:nvPr/>
        </p:nvGrpSpPr>
        <p:grpSpPr>
          <a:xfrm rot="0">
            <a:off x="7114000" y="4494029"/>
            <a:ext cx="4353719" cy="3633828"/>
            <a:chOff x="0" y="0"/>
            <a:chExt cx="1146658" cy="957057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1146658" cy="957057"/>
            </a:xfrm>
            <a:custGeom>
              <a:avLst/>
              <a:gdLst/>
              <a:ahLst/>
              <a:cxnLst/>
              <a:rect r="r" b="b" t="t" l="l"/>
              <a:pathLst>
                <a:path h="957057" w="1146658">
                  <a:moveTo>
                    <a:pt x="65795" y="0"/>
                  </a:moveTo>
                  <a:lnTo>
                    <a:pt x="1080864" y="0"/>
                  </a:lnTo>
                  <a:cubicBezTo>
                    <a:pt x="1098314" y="0"/>
                    <a:pt x="1115049" y="6932"/>
                    <a:pt x="1127388" y="19271"/>
                  </a:cubicBezTo>
                  <a:cubicBezTo>
                    <a:pt x="1139726" y="31610"/>
                    <a:pt x="1146658" y="48345"/>
                    <a:pt x="1146658" y="65795"/>
                  </a:cubicBezTo>
                  <a:lnTo>
                    <a:pt x="1146658" y="891263"/>
                  </a:lnTo>
                  <a:cubicBezTo>
                    <a:pt x="1146658" y="927600"/>
                    <a:pt x="1117201" y="957057"/>
                    <a:pt x="1080864" y="957057"/>
                  </a:cubicBezTo>
                  <a:lnTo>
                    <a:pt x="65795" y="957057"/>
                  </a:lnTo>
                  <a:cubicBezTo>
                    <a:pt x="48345" y="957057"/>
                    <a:pt x="31610" y="950126"/>
                    <a:pt x="19271" y="937787"/>
                  </a:cubicBezTo>
                  <a:cubicBezTo>
                    <a:pt x="6932" y="925448"/>
                    <a:pt x="0" y="908713"/>
                    <a:pt x="0" y="891263"/>
                  </a:cubicBezTo>
                  <a:lnTo>
                    <a:pt x="0" y="65795"/>
                  </a:lnTo>
                  <a:cubicBezTo>
                    <a:pt x="0" y="29457"/>
                    <a:pt x="29457" y="0"/>
                    <a:pt x="65795" y="0"/>
                  </a:cubicBezTo>
                  <a:close/>
                </a:path>
              </a:pathLst>
            </a:custGeom>
            <a:solidFill>
              <a:srgbClr val="FFFFFF"/>
            </a:solidFill>
            <a:ln w="47625" cap="rnd">
              <a:solidFill>
                <a:srgbClr val="000000"/>
              </a:solidFill>
              <a:prstDash val="solid"/>
              <a:round/>
            </a:ln>
          </p:spPr>
        </p:sp>
        <p:sp>
          <p:nvSpPr>
            <p:cNvPr name="TextBox 26" id="26"/>
            <p:cNvSpPr txBox="true"/>
            <p:nvPr/>
          </p:nvSpPr>
          <p:spPr>
            <a:xfrm>
              <a:off x="0" y="-38100"/>
              <a:ext cx="1146658" cy="99515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27" id="27"/>
          <p:cNvSpPr txBox="true"/>
          <p:nvPr/>
        </p:nvSpPr>
        <p:spPr>
          <a:xfrm rot="0">
            <a:off x="7577971" y="4931475"/>
            <a:ext cx="3425775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3x  = 15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8406108" y="5795203"/>
            <a:ext cx="671318" cy="447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00"/>
              </a:lnSpc>
            </a:pPr>
            <a:r>
              <a:rPr lang="en-US" sz="3000" spc="-60">
                <a:solidFill>
                  <a:srgbClr val="B64931"/>
                </a:solidFill>
                <a:latin typeface="Barlow"/>
                <a:ea typeface="Barlow"/>
                <a:cs typeface="Barlow"/>
                <a:sym typeface="Barlow"/>
              </a:rPr>
              <a:t>÷3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7577971" y="7078450"/>
            <a:ext cx="3425775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x  = 5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3409156" y="914400"/>
            <a:ext cx="11658928" cy="96265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7840"/>
              </a:lnSpc>
              <a:spcBef>
                <a:spcPct val="0"/>
              </a:spcBef>
            </a:pPr>
            <a:r>
              <a:rPr lang="en-US" b="true" sz="5600">
                <a:solidFill>
                  <a:srgbClr val="000000"/>
                </a:solidFill>
                <a:latin typeface="Balsamiq Sans Bold"/>
                <a:ea typeface="Balsamiq Sans Bold"/>
                <a:cs typeface="Balsamiq Sans Bold"/>
                <a:sym typeface="Balsamiq Sans Bold"/>
              </a:rPr>
              <a:t>Бір қадамды теңдеулерді шешу</a:t>
            </a:r>
          </a:p>
        </p:txBody>
      </p:sp>
      <p:grpSp>
        <p:nvGrpSpPr>
          <p:cNvPr name="Group 31" id="31"/>
          <p:cNvGrpSpPr/>
          <p:nvPr/>
        </p:nvGrpSpPr>
        <p:grpSpPr>
          <a:xfrm rot="0">
            <a:off x="2089034" y="937706"/>
            <a:ext cx="1239263" cy="1239263"/>
            <a:chOff x="0" y="0"/>
            <a:chExt cx="6350000" cy="6350000"/>
          </a:xfrm>
        </p:grpSpPr>
        <p:sp>
          <p:nvSpPr>
            <p:cNvPr name="Freeform 32" id="32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B64931"/>
            </a:solidFill>
          </p:spPr>
        </p:sp>
      </p:grpSp>
      <p:sp>
        <p:nvSpPr>
          <p:cNvPr name="TextBox 33" id="33"/>
          <p:cNvSpPr txBox="true"/>
          <p:nvPr/>
        </p:nvSpPr>
        <p:spPr>
          <a:xfrm rot="0">
            <a:off x="2089034" y="845693"/>
            <a:ext cx="1239263" cy="11946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1">
              <a:lnSpc>
                <a:spcPts val="10047"/>
              </a:lnSpc>
              <a:spcBef>
                <a:spcPct val="0"/>
              </a:spcBef>
            </a:pPr>
            <a:r>
              <a:rPr lang="en-US" b="true" sz="6399" spc="-159" u="none">
                <a:solidFill>
                  <a:srgbClr val="FFFFFF"/>
                </a:solidFill>
                <a:latin typeface="Balsamiq Sans Bold"/>
                <a:ea typeface="Balsamiq Sans Bold"/>
                <a:cs typeface="Balsamiq Sans Bold"/>
                <a:sym typeface="Balsamiq Sans Bold"/>
              </a:rPr>
              <a:t>1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3328297" y="1907032"/>
            <a:ext cx="11925125" cy="10477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8400"/>
              </a:lnSpc>
              <a:spcBef>
                <a:spcPct val="0"/>
              </a:spcBef>
            </a:pPr>
            <a:r>
              <a:rPr lang="en-US" sz="6000">
                <a:solidFill>
                  <a:srgbClr val="B64931"/>
                </a:solidFill>
                <a:latin typeface="Barlow"/>
                <a:ea typeface="Barlow"/>
                <a:cs typeface="Barlow"/>
                <a:sym typeface="Barlow"/>
              </a:rPr>
              <a:t>Мысалдар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9484551" y="5795203"/>
            <a:ext cx="671318" cy="447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00"/>
              </a:lnSpc>
            </a:pPr>
            <a:r>
              <a:rPr lang="en-US" sz="3000" spc="-60">
                <a:solidFill>
                  <a:srgbClr val="B64931"/>
                </a:solidFill>
                <a:latin typeface="Barlow"/>
                <a:ea typeface="Barlow"/>
                <a:cs typeface="Barlow"/>
                <a:sym typeface="Barlow"/>
              </a:rPr>
              <a:t>÷3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14245140" y="5565840"/>
            <a:ext cx="585280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4</a:t>
            </a:r>
          </a:p>
        </p:txBody>
      </p:sp>
      <p:sp>
        <p:nvSpPr>
          <p:cNvPr name="AutoShape 37" id="37"/>
          <p:cNvSpPr/>
          <p:nvPr/>
        </p:nvSpPr>
        <p:spPr>
          <a:xfrm flipH="true">
            <a:off x="14195256" y="5508690"/>
            <a:ext cx="685048" cy="0"/>
          </a:xfrm>
          <a:prstGeom prst="line">
            <a:avLst/>
          </a:prstGeom>
          <a:ln cap="flat" w="381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38" id="38"/>
          <p:cNvSpPr txBox="true"/>
          <p:nvPr/>
        </p:nvSpPr>
        <p:spPr>
          <a:xfrm rot="0">
            <a:off x="15009313" y="5143280"/>
            <a:ext cx="920667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= 3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15326033" y="6237172"/>
            <a:ext cx="671318" cy="447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00"/>
              </a:lnSpc>
            </a:pPr>
            <a:r>
              <a:rPr lang="en-US" sz="3000" spc="-60">
                <a:solidFill>
                  <a:srgbClr val="B64931"/>
                </a:solidFill>
                <a:latin typeface="Barlow"/>
                <a:ea typeface="Barlow"/>
                <a:cs typeface="Barlow"/>
                <a:sym typeface="Barlow"/>
              </a:rPr>
              <a:t>× 4</a:t>
            </a:r>
          </a:p>
        </p:txBody>
      </p:sp>
      <p:sp>
        <p:nvSpPr>
          <p:cNvPr name="Freeform 40" id="40"/>
          <p:cNvSpPr/>
          <p:nvPr/>
        </p:nvSpPr>
        <p:spPr>
          <a:xfrm flipH="false" flipV="false" rot="0">
            <a:off x="-172846" y="8436514"/>
            <a:ext cx="1813224" cy="1994547"/>
          </a:xfrm>
          <a:custGeom>
            <a:avLst/>
            <a:gdLst/>
            <a:ahLst/>
            <a:cxnLst/>
            <a:rect r="r" b="b" t="t" l="l"/>
            <a:pathLst>
              <a:path h="1994547" w="1813224">
                <a:moveTo>
                  <a:pt x="0" y="0"/>
                </a:moveTo>
                <a:lnTo>
                  <a:pt x="1813224" y="0"/>
                </a:lnTo>
                <a:lnTo>
                  <a:pt x="1813224" y="1994547"/>
                </a:lnTo>
                <a:lnTo>
                  <a:pt x="0" y="199454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1" id="41"/>
          <p:cNvSpPr/>
          <p:nvPr/>
        </p:nvSpPr>
        <p:spPr>
          <a:xfrm flipH="false" flipV="false" rot="0">
            <a:off x="15661692" y="1118128"/>
            <a:ext cx="2032975" cy="2117682"/>
          </a:xfrm>
          <a:custGeom>
            <a:avLst/>
            <a:gdLst/>
            <a:ahLst/>
            <a:cxnLst/>
            <a:rect r="r" b="b" t="t" l="l"/>
            <a:pathLst>
              <a:path h="2117682" w="2032975">
                <a:moveTo>
                  <a:pt x="0" y="0"/>
                </a:moveTo>
                <a:lnTo>
                  <a:pt x="2032975" y="0"/>
                </a:lnTo>
                <a:lnTo>
                  <a:pt x="2032975" y="2117682"/>
                </a:lnTo>
                <a:lnTo>
                  <a:pt x="0" y="211768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1837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381707" y="-3379255"/>
            <a:ext cx="19095328" cy="14202150"/>
          </a:xfrm>
          <a:custGeom>
            <a:avLst/>
            <a:gdLst/>
            <a:ahLst/>
            <a:cxnLst/>
            <a:rect r="r" b="b" t="t" l="l"/>
            <a:pathLst>
              <a:path h="14202150" w="19095328">
                <a:moveTo>
                  <a:pt x="0" y="0"/>
                </a:moveTo>
                <a:lnTo>
                  <a:pt x="19095328" y="0"/>
                </a:lnTo>
                <a:lnTo>
                  <a:pt x="19095328" y="14202150"/>
                </a:lnTo>
                <a:lnTo>
                  <a:pt x="0" y="1420215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25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266927">
            <a:off x="1287064" y="1020844"/>
            <a:ext cx="15677570" cy="8206588"/>
            <a:chOff x="0" y="0"/>
            <a:chExt cx="3777009" cy="1977115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3777009" cy="1977115"/>
            </a:xfrm>
            <a:custGeom>
              <a:avLst/>
              <a:gdLst/>
              <a:ahLst/>
              <a:cxnLst/>
              <a:rect r="r" b="b" t="t" l="l"/>
              <a:pathLst>
                <a:path h="1977115" w="3777009">
                  <a:moveTo>
                    <a:pt x="18271" y="0"/>
                  </a:moveTo>
                  <a:lnTo>
                    <a:pt x="3758738" y="0"/>
                  </a:lnTo>
                  <a:cubicBezTo>
                    <a:pt x="3768828" y="0"/>
                    <a:pt x="3777009" y="8180"/>
                    <a:pt x="3777009" y="18271"/>
                  </a:cubicBezTo>
                  <a:lnTo>
                    <a:pt x="3777009" y="1958844"/>
                  </a:lnTo>
                  <a:cubicBezTo>
                    <a:pt x="3777009" y="1963689"/>
                    <a:pt x="3775084" y="1968337"/>
                    <a:pt x="3771657" y="1971763"/>
                  </a:cubicBezTo>
                  <a:cubicBezTo>
                    <a:pt x="3768231" y="1975190"/>
                    <a:pt x="3763583" y="1977115"/>
                    <a:pt x="3758738" y="1977115"/>
                  </a:cubicBezTo>
                  <a:lnTo>
                    <a:pt x="18271" y="1977115"/>
                  </a:lnTo>
                  <a:cubicBezTo>
                    <a:pt x="13426" y="1977115"/>
                    <a:pt x="8778" y="1975190"/>
                    <a:pt x="5352" y="1971763"/>
                  </a:cubicBezTo>
                  <a:cubicBezTo>
                    <a:pt x="1925" y="1968337"/>
                    <a:pt x="0" y="1963689"/>
                    <a:pt x="0" y="1958844"/>
                  </a:cubicBezTo>
                  <a:lnTo>
                    <a:pt x="0" y="18271"/>
                  </a:lnTo>
                  <a:cubicBezTo>
                    <a:pt x="0" y="13426"/>
                    <a:pt x="1925" y="8778"/>
                    <a:pt x="5352" y="5352"/>
                  </a:cubicBezTo>
                  <a:cubicBezTo>
                    <a:pt x="8778" y="1925"/>
                    <a:pt x="13426" y="0"/>
                    <a:pt x="18271" y="0"/>
                  </a:cubicBezTo>
                  <a:close/>
                </a:path>
              </a:pathLst>
            </a:custGeom>
            <a:solidFill>
              <a:srgbClr val="000000"/>
            </a:solidFill>
            <a:ln cap="rnd">
              <a:noFill/>
              <a:prstDash val="solid"/>
              <a:round/>
            </a:ln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3777009" cy="201521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292440" y="1028700"/>
            <a:ext cx="15703120" cy="8229600"/>
            <a:chOff x="0" y="0"/>
            <a:chExt cx="3783165" cy="1982659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3783165" cy="1982659"/>
            </a:xfrm>
            <a:custGeom>
              <a:avLst/>
              <a:gdLst/>
              <a:ahLst/>
              <a:cxnLst/>
              <a:rect r="r" b="b" t="t" l="l"/>
              <a:pathLst>
                <a:path h="1982659" w="3783165">
                  <a:moveTo>
                    <a:pt x="18242" y="0"/>
                  </a:moveTo>
                  <a:lnTo>
                    <a:pt x="3764923" y="0"/>
                  </a:lnTo>
                  <a:cubicBezTo>
                    <a:pt x="3769761" y="0"/>
                    <a:pt x="3774401" y="1922"/>
                    <a:pt x="3777822" y="5343"/>
                  </a:cubicBezTo>
                  <a:cubicBezTo>
                    <a:pt x="3781243" y="8764"/>
                    <a:pt x="3783165" y="13404"/>
                    <a:pt x="3783165" y="18242"/>
                  </a:cubicBezTo>
                  <a:lnTo>
                    <a:pt x="3783165" y="1964417"/>
                  </a:lnTo>
                  <a:cubicBezTo>
                    <a:pt x="3783165" y="1974492"/>
                    <a:pt x="3774998" y="1982659"/>
                    <a:pt x="3764923" y="1982659"/>
                  </a:cubicBezTo>
                  <a:lnTo>
                    <a:pt x="18242" y="1982659"/>
                  </a:lnTo>
                  <a:cubicBezTo>
                    <a:pt x="13404" y="1982659"/>
                    <a:pt x="8764" y="1980737"/>
                    <a:pt x="5343" y="1977316"/>
                  </a:cubicBezTo>
                  <a:cubicBezTo>
                    <a:pt x="1922" y="1973895"/>
                    <a:pt x="0" y="1969255"/>
                    <a:pt x="0" y="1964417"/>
                  </a:cubicBezTo>
                  <a:lnTo>
                    <a:pt x="0" y="18242"/>
                  </a:lnTo>
                  <a:cubicBezTo>
                    <a:pt x="0" y="13404"/>
                    <a:pt x="1922" y="8764"/>
                    <a:pt x="5343" y="5343"/>
                  </a:cubicBezTo>
                  <a:cubicBezTo>
                    <a:pt x="8764" y="1922"/>
                    <a:pt x="13404" y="0"/>
                    <a:pt x="18242" y="0"/>
                  </a:cubicBezTo>
                  <a:close/>
                </a:path>
              </a:pathLst>
            </a:custGeom>
            <a:solidFill>
              <a:srgbClr val="FFFFFF"/>
            </a:solidFill>
            <a:ln w="47625" cap="rnd">
              <a:solidFill>
                <a:srgbClr val="000000"/>
              </a:solidFill>
              <a:prstDash val="solid"/>
              <a:round/>
            </a:ln>
          </p:spPr>
        </p:sp>
        <p:sp>
          <p:nvSpPr>
            <p:cNvPr name="TextBox 8" id="8"/>
            <p:cNvSpPr txBox="true"/>
            <p:nvPr/>
          </p:nvSpPr>
          <p:spPr>
            <a:xfrm>
              <a:off x="0" y="-38100"/>
              <a:ext cx="3783165" cy="202075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9" id="9"/>
          <p:cNvGrpSpPr/>
          <p:nvPr/>
        </p:nvGrpSpPr>
        <p:grpSpPr>
          <a:xfrm rot="0">
            <a:off x="1933077" y="2950512"/>
            <a:ext cx="866849" cy="866849"/>
            <a:chOff x="0" y="0"/>
            <a:chExt cx="6350000" cy="6350000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B64931"/>
            </a:solidFill>
          </p:spPr>
        </p:sp>
      </p:grpSp>
      <p:grpSp>
        <p:nvGrpSpPr>
          <p:cNvPr name="Group 11" id="11"/>
          <p:cNvGrpSpPr/>
          <p:nvPr/>
        </p:nvGrpSpPr>
        <p:grpSpPr>
          <a:xfrm rot="0">
            <a:off x="1933077" y="4524848"/>
            <a:ext cx="866849" cy="866849"/>
            <a:chOff x="0" y="0"/>
            <a:chExt cx="6350000" cy="6350000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B64931"/>
            </a:solidFill>
          </p:spPr>
        </p:sp>
      </p:grpSp>
      <p:grpSp>
        <p:nvGrpSpPr>
          <p:cNvPr name="Group 13" id="13"/>
          <p:cNvGrpSpPr/>
          <p:nvPr/>
        </p:nvGrpSpPr>
        <p:grpSpPr>
          <a:xfrm rot="0">
            <a:off x="1933077" y="6096547"/>
            <a:ext cx="866849" cy="866849"/>
            <a:chOff x="0" y="0"/>
            <a:chExt cx="6350000" cy="6350000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B64931"/>
            </a:solidFill>
          </p:spPr>
        </p:sp>
      </p:grpSp>
      <p:grpSp>
        <p:nvGrpSpPr>
          <p:cNvPr name="Group 15" id="15"/>
          <p:cNvGrpSpPr/>
          <p:nvPr/>
        </p:nvGrpSpPr>
        <p:grpSpPr>
          <a:xfrm rot="0">
            <a:off x="1933077" y="7668247"/>
            <a:ext cx="866849" cy="866849"/>
            <a:chOff x="0" y="0"/>
            <a:chExt cx="6350000" cy="6350000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B64931"/>
            </a:solidFill>
          </p:spPr>
        </p:sp>
      </p:grpSp>
      <p:sp>
        <p:nvSpPr>
          <p:cNvPr name="TextBox 17" id="17"/>
          <p:cNvSpPr txBox="true"/>
          <p:nvPr/>
        </p:nvSpPr>
        <p:spPr>
          <a:xfrm rot="0">
            <a:off x="3181438" y="1434819"/>
            <a:ext cx="11925125" cy="10477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8400"/>
              </a:lnSpc>
              <a:spcBef>
                <a:spcPct val="0"/>
              </a:spcBef>
            </a:pPr>
            <a:r>
              <a:rPr lang="en-US" b="true" sz="6000">
                <a:solidFill>
                  <a:srgbClr val="B64931"/>
                </a:solidFill>
                <a:latin typeface="Balsamiq Sans Bold"/>
                <a:ea typeface="Balsamiq Sans Bold"/>
                <a:cs typeface="Balsamiq Sans Bold"/>
                <a:sym typeface="Balsamiq Sans Bold"/>
              </a:rPr>
              <a:t>Жаттығулар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1933077" y="2884128"/>
            <a:ext cx="866849" cy="8376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1">
              <a:lnSpc>
                <a:spcPts val="7028"/>
              </a:lnSpc>
              <a:spcBef>
                <a:spcPct val="0"/>
              </a:spcBef>
            </a:pPr>
            <a:r>
              <a:rPr lang="en-US" b="true" sz="4476" spc="-111" u="none">
                <a:solidFill>
                  <a:srgbClr val="FFFFFF"/>
                </a:solidFill>
                <a:latin typeface="Balsamiq Sans Bold"/>
                <a:ea typeface="Balsamiq Sans Bold"/>
                <a:cs typeface="Balsamiq Sans Bold"/>
                <a:sym typeface="Balsamiq Sans Bold"/>
              </a:rPr>
              <a:t>1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1933077" y="4458464"/>
            <a:ext cx="866849" cy="8376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1">
              <a:lnSpc>
                <a:spcPts val="7028"/>
              </a:lnSpc>
              <a:spcBef>
                <a:spcPct val="0"/>
              </a:spcBef>
            </a:pPr>
            <a:r>
              <a:rPr lang="en-US" b="true" sz="4476" spc="-111" u="none">
                <a:solidFill>
                  <a:srgbClr val="FFFFFF"/>
                </a:solidFill>
                <a:latin typeface="Balsamiq Sans Bold"/>
                <a:ea typeface="Balsamiq Sans Bold"/>
                <a:cs typeface="Balsamiq Sans Bold"/>
                <a:sym typeface="Balsamiq Sans Bold"/>
              </a:rPr>
              <a:t>2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1933077" y="6030163"/>
            <a:ext cx="866849" cy="8376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1">
              <a:lnSpc>
                <a:spcPts val="7028"/>
              </a:lnSpc>
              <a:spcBef>
                <a:spcPct val="0"/>
              </a:spcBef>
            </a:pPr>
            <a:r>
              <a:rPr lang="en-US" b="true" sz="4476" spc="-111" u="none">
                <a:solidFill>
                  <a:srgbClr val="FFFFFF"/>
                </a:solidFill>
                <a:latin typeface="Balsamiq Sans Bold"/>
                <a:ea typeface="Balsamiq Sans Bold"/>
                <a:cs typeface="Balsamiq Sans Bold"/>
                <a:sym typeface="Balsamiq Sans Bold"/>
              </a:rPr>
              <a:t>3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1933077" y="7601863"/>
            <a:ext cx="866849" cy="8376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1">
              <a:lnSpc>
                <a:spcPts val="7028"/>
              </a:lnSpc>
              <a:spcBef>
                <a:spcPct val="0"/>
              </a:spcBef>
            </a:pPr>
            <a:r>
              <a:rPr lang="en-US" b="true" sz="4476" spc="-111" u="none">
                <a:solidFill>
                  <a:srgbClr val="FFFFFF"/>
                </a:solidFill>
                <a:latin typeface="Balsamiq Sans Bold"/>
                <a:ea typeface="Balsamiq Sans Bold"/>
                <a:cs typeface="Balsamiq Sans Bold"/>
                <a:sym typeface="Balsamiq Sans Bold"/>
              </a:rPr>
              <a:t>4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3411360" y="3125555"/>
            <a:ext cx="3425775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x + 9 = 13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3411360" y="4679190"/>
            <a:ext cx="3425775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5 - x = 12</a:t>
            </a:r>
          </a:p>
        </p:txBody>
      </p:sp>
      <p:sp>
        <p:nvSpPr>
          <p:cNvPr name="Freeform 24" id="24"/>
          <p:cNvSpPr/>
          <p:nvPr/>
        </p:nvSpPr>
        <p:spPr>
          <a:xfrm flipH="false" flipV="false" rot="0">
            <a:off x="13622661" y="5391697"/>
            <a:ext cx="2967802" cy="3393537"/>
          </a:xfrm>
          <a:custGeom>
            <a:avLst/>
            <a:gdLst/>
            <a:ahLst/>
            <a:cxnLst/>
            <a:rect r="r" b="b" t="t" l="l"/>
            <a:pathLst>
              <a:path h="3393537" w="2967802">
                <a:moveTo>
                  <a:pt x="0" y="0"/>
                </a:moveTo>
                <a:lnTo>
                  <a:pt x="2967802" y="0"/>
                </a:lnTo>
                <a:lnTo>
                  <a:pt x="2967802" y="3393537"/>
                </a:lnTo>
                <a:lnTo>
                  <a:pt x="0" y="339353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5" id="25"/>
          <p:cNvSpPr txBox="true"/>
          <p:nvPr/>
        </p:nvSpPr>
        <p:spPr>
          <a:xfrm rot="0">
            <a:off x="3411360" y="6250890"/>
            <a:ext cx="3425775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8x = 60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3199578" y="7494855"/>
            <a:ext cx="648768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x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3231322" y="8234598"/>
            <a:ext cx="585280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6</a:t>
            </a:r>
          </a:p>
        </p:txBody>
      </p:sp>
      <p:sp>
        <p:nvSpPr>
          <p:cNvPr name="AutoShape 28" id="28"/>
          <p:cNvSpPr/>
          <p:nvPr/>
        </p:nvSpPr>
        <p:spPr>
          <a:xfrm flipH="true">
            <a:off x="3181438" y="8177448"/>
            <a:ext cx="685048" cy="0"/>
          </a:xfrm>
          <a:prstGeom prst="line">
            <a:avLst/>
          </a:prstGeom>
          <a:ln cap="flat" w="381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29" id="29"/>
          <p:cNvSpPr txBox="true"/>
          <p:nvPr/>
        </p:nvSpPr>
        <p:spPr>
          <a:xfrm rot="0">
            <a:off x="3995495" y="7812037"/>
            <a:ext cx="920667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= 12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1837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381707" y="-2142802"/>
            <a:ext cx="19095328" cy="14202150"/>
          </a:xfrm>
          <a:custGeom>
            <a:avLst/>
            <a:gdLst/>
            <a:ahLst/>
            <a:cxnLst/>
            <a:rect r="r" b="b" t="t" l="l"/>
            <a:pathLst>
              <a:path h="14202150" w="19095328">
                <a:moveTo>
                  <a:pt x="0" y="0"/>
                </a:moveTo>
                <a:lnTo>
                  <a:pt x="19095328" y="0"/>
                </a:lnTo>
                <a:lnTo>
                  <a:pt x="19095328" y="14202150"/>
                </a:lnTo>
                <a:lnTo>
                  <a:pt x="0" y="1420215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25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266927">
            <a:off x="1287064" y="1020844"/>
            <a:ext cx="15677570" cy="8206588"/>
            <a:chOff x="0" y="0"/>
            <a:chExt cx="3777009" cy="1977115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3777009" cy="1977115"/>
            </a:xfrm>
            <a:custGeom>
              <a:avLst/>
              <a:gdLst/>
              <a:ahLst/>
              <a:cxnLst/>
              <a:rect r="r" b="b" t="t" l="l"/>
              <a:pathLst>
                <a:path h="1977115" w="3777009">
                  <a:moveTo>
                    <a:pt x="18271" y="0"/>
                  </a:moveTo>
                  <a:lnTo>
                    <a:pt x="3758738" y="0"/>
                  </a:lnTo>
                  <a:cubicBezTo>
                    <a:pt x="3768828" y="0"/>
                    <a:pt x="3777009" y="8180"/>
                    <a:pt x="3777009" y="18271"/>
                  </a:cubicBezTo>
                  <a:lnTo>
                    <a:pt x="3777009" y="1958844"/>
                  </a:lnTo>
                  <a:cubicBezTo>
                    <a:pt x="3777009" y="1963689"/>
                    <a:pt x="3775084" y="1968337"/>
                    <a:pt x="3771657" y="1971763"/>
                  </a:cubicBezTo>
                  <a:cubicBezTo>
                    <a:pt x="3768231" y="1975190"/>
                    <a:pt x="3763583" y="1977115"/>
                    <a:pt x="3758738" y="1977115"/>
                  </a:cubicBezTo>
                  <a:lnTo>
                    <a:pt x="18271" y="1977115"/>
                  </a:lnTo>
                  <a:cubicBezTo>
                    <a:pt x="13426" y="1977115"/>
                    <a:pt x="8778" y="1975190"/>
                    <a:pt x="5352" y="1971763"/>
                  </a:cubicBezTo>
                  <a:cubicBezTo>
                    <a:pt x="1925" y="1968337"/>
                    <a:pt x="0" y="1963689"/>
                    <a:pt x="0" y="1958844"/>
                  </a:cubicBezTo>
                  <a:lnTo>
                    <a:pt x="0" y="18271"/>
                  </a:lnTo>
                  <a:cubicBezTo>
                    <a:pt x="0" y="13426"/>
                    <a:pt x="1925" y="8778"/>
                    <a:pt x="5352" y="5352"/>
                  </a:cubicBezTo>
                  <a:cubicBezTo>
                    <a:pt x="8778" y="1925"/>
                    <a:pt x="13426" y="0"/>
                    <a:pt x="18271" y="0"/>
                  </a:cubicBezTo>
                  <a:close/>
                </a:path>
              </a:pathLst>
            </a:custGeom>
            <a:solidFill>
              <a:srgbClr val="000000"/>
            </a:solidFill>
            <a:ln cap="rnd">
              <a:noFill/>
              <a:prstDash val="solid"/>
              <a:round/>
            </a:ln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3777009" cy="201521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292440" y="1028700"/>
            <a:ext cx="15703120" cy="8229600"/>
            <a:chOff x="0" y="0"/>
            <a:chExt cx="3783165" cy="1982659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3783165" cy="1982659"/>
            </a:xfrm>
            <a:custGeom>
              <a:avLst/>
              <a:gdLst/>
              <a:ahLst/>
              <a:cxnLst/>
              <a:rect r="r" b="b" t="t" l="l"/>
              <a:pathLst>
                <a:path h="1982659" w="3783165">
                  <a:moveTo>
                    <a:pt x="18242" y="0"/>
                  </a:moveTo>
                  <a:lnTo>
                    <a:pt x="3764923" y="0"/>
                  </a:lnTo>
                  <a:cubicBezTo>
                    <a:pt x="3769761" y="0"/>
                    <a:pt x="3774401" y="1922"/>
                    <a:pt x="3777822" y="5343"/>
                  </a:cubicBezTo>
                  <a:cubicBezTo>
                    <a:pt x="3781243" y="8764"/>
                    <a:pt x="3783165" y="13404"/>
                    <a:pt x="3783165" y="18242"/>
                  </a:cubicBezTo>
                  <a:lnTo>
                    <a:pt x="3783165" y="1964417"/>
                  </a:lnTo>
                  <a:cubicBezTo>
                    <a:pt x="3783165" y="1974492"/>
                    <a:pt x="3774998" y="1982659"/>
                    <a:pt x="3764923" y="1982659"/>
                  </a:cubicBezTo>
                  <a:lnTo>
                    <a:pt x="18242" y="1982659"/>
                  </a:lnTo>
                  <a:cubicBezTo>
                    <a:pt x="13404" y="1982659"/>
                    <a:pt x="8764" y="1980737"/>
                    <a:pt x="5343" y="1977316"/>
                  </a:cubicBezTo>
                  <a:cubicBezTo>
                    <a:pt x="1922" y="1973895"/>
                    <a:pt x="0" y="1969255"/>
                    <a:pt x="0" y="1964417"/>
                  </a:cubicBezTo>
                  <a:lnTo>
                    <a:pt x="0" y="18242"/>
                  </a:lnTo>
                  <a:cubicBezTo>
                    <a:pt x="0" y="13404"/>
                    <a:pt x="1922" y="8764"/>
                    <a:pt x="5343" y="5343"/>
                  </a:cubicBezTo>
                  <a:cubicBezTo>
                    <a:pt x="8764" y="1922"/>
                    <a:pt x="13404" y="0"/>
                    <a:pt x="18242" y="0"/>
                  </a:cubicBezTo>
                  <a:close/>
                </a:path>
              </a:pathLst>
            </a:custGeom>
            <a:solidFill>
              <a:srgbClr val="FFFFFF"/>
            </a:solidFill>
            <a:ln w="47625" cap="rnd">
              <a:solidFill>
                <a:srgbClr val="000000"/>
              </a:solidFill>
              <a:prstDash val="solid"/>
              <a:round/>
            </a:ln>
          </p:spPr>
        </p:sp>
        <p:sp>
          <p:nvSpPr>
            <p:cNvPr name="TextBox 8" id="8"/>
            <p:cNvSpPr txBox="true"/>
            <p:nvPr/>
          </p:nvSpPr>
          <p:spPr>
            <a:xfrm>
              <a:off x="0" y="-38100"/>
              <a:ext cx="3783165" cy="202075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9" id="9"/>
          <p:cNvGrpSpPr/>
          <p:nvPr/>
        </p:nvGrpSpPr>
        <p:grpSpPr>
          <a:xfrm rot="0">
            <a:off x="1933077" y="2950512"/>
            <a:ext cx="866849" cy="866849"/>
            <a:chOff x="0" y="0"/>
            <a:chExt cx="6350000" cy="6350000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B64931"/>
            </a:solidFill>
          </p:spPr>
        </p:sp>
      </p:grpSp>
      <p:grpSp>
        <p:nvGrpSpPr>
          <p:cNvPr name="Group 11" id="11"/>
          <p:cNvGrpSpPr/>
          <p:nvPr/>
        </p:nvGrpSpPr>
        <p:grpSpPr>
          <a:xfrm rot="0">
            <a:off x="1933077" y="4524848"/>
            <a:ext cx="866849" cy="866849"/>
            <a:chOff x="0" y="0"/>
            <a:chExt cx="6350000" cy="6350000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B64931"/>
            </a:solidFill>
          </p:spPr>
        </p:sp>
      </p:grpSp>
      <p:grpSp>
        <p:nvGrpSpPr>
          <p:cNvPr name="Group 13" id="13"/>
          <p:cNvGrpSpPr/>
          <p:nvPr/>
        </p:nvGrpSpPr>
        <p:grpSpPr>
          <a:xfrm rot="0">
            <a:off x="1933077" y="6096547"/>
            <a:ext cx="866849" cy="866849"/>
            <a:chOff x="0" y="0"/>
            <a:chExt cx="6350000" cy="6350000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B64931"/>
            </a:solidFill>
          </p:spPr>
        </p:sp>
      </p:grpSp>
      <p:grpSp>
        <p:nvGrpSpPr>
          <p:cNvPr name="Group 15" id="15"/>
          <p:cNvGrpSpPr/>
          <p:nvPr/>
        </p:nvGrpSpPr>
        <p:grpSpPr>
          <a:xfrm rot="0">
            <a:off x="1933077" y="7668247"/>
            <a:ext cx="866849" cy="866849"/>
            <a:chOff x="0" y="0"/>
            <a:chExt cx="6350000" cy="6350000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B64931"/>
            </a:solidFill>
          </p:spPr>
        </p:sp>
      </p:grpSp>
      <p:sp>
        <p:nvSpPr>
          <p:cNvPr name="TextBox 17" id="17"/>
          <p:cNvSpPr txBox="true"/>
          <p:nvPr/>
        </p:nvSpPr>
        <p:spPr>
          <a:xfrm rot="0">
            <a:off x="3181438" y="1434819"/>
            <a:ext cx="11925125" cy="10477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8400"/>
              </a:lnSpc>
              <a:spcBef>
                <a:spcPct val="0"/>
              </a:spcBef>
            </a:pPr>
            <a:r>
              <a:rPr lang="en-US" b="true" sz="6000">
                <a:solidFill>
                  <a:srgbClr val="B64931"/>
                </a:solidFill>
                <a:latin typeface="Balsamiq Sans Bold"/>
                <a:ea typeface="Balsamiq Sans Bold"/>
                <a:cs typeface="Balsamiq Sans Bold"/>
                <a:sym typeface="Balsamiq Sans Bold"/>
              </a:rPr>
              <a:t>Жауаптар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1933077" y="2884128"/>
            <a:ext cx="866849" cy="8376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1">
              <a:lnSpc>
                <a:spcPts val="7028"/>
              </a:lnSpc>
              <a:spcBef>
                <a:spcPct val="0"/>
              </a:spcBef>
            </a:pPr>
            <a:r>
              <a:rPr lang="en-US" b="true" sz="4476" spc="-111" u="none">
                <a:solidFill>
                  <a:srgbClr val="FFFFFF"/>
                </a:solidFill>
                <a:latin typeface="Balsamiq Sans Bold"/>
                <a:ea typeface="Balsamiq Sans Bold"/>
                <a:cs typeface="Balsamiq Sans Bold"/>
                <a:sym typeface="Balsamiq Sans Bold"/>
              </a:rPr>
              <a:t>1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1933077" y="4458464"/>
            <a:ext cx="866849" cy="8376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1">
              <a:lnSpc>
                <a:spcPts val="7028"/>
              </a:lnSpc>
              <a:spcBef>
                <a:spcPct val="0"/>
              </a:spcBef>
            </a:pPr>
            <a:r>
              <a:rPr lang="en-US" b="true" sz="4476" spc="-111" u="none">
                <a:solidFill>
                  <a:srgbClr val="FFFFFF"/>
                </a:solidFill>
                <a:latin typeface="Balsamiq Sans Bold"/>
                <a:ea typeface="Balsamiq Sans Bold"/>
                <a:cs typeface="Balsamiq Sans Bold"/>
                <a:sym typeface="Balsamiq Sans Bold"/>
              </a:rPr>
              <a:t>2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1933077" y="6030163"/>
            <a:ext cx="866849" cy="8376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1">
              <a:lnSpc>
                <a:spcPts val="7028"/>
              </a:lnSpc>
              <a:spcBef>
                <a:spcPct val="0"/>
              </a:spcBef>
            </a:pPr>
            <a:r>
              <a:rPr lang="en-US" b="true" sz="4476" spc="-111" u="none">
                <a:solidFill>
                  <a:srgbClr val="FFFFFF"/>
                </a:solidFill>
                <a:latin typeface="Balsamiq Sans Bold"/>
                <a:ea typeface="Balsamiq Sans Bold"/>
                <a:cs typeface="Balsamiq Sans Bold"/>
                <a:sym typeface="Balsamiq Sans Bold"/>
              </a:rPr>
              <a:t>3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1933077" y="7601863"/>
            <a:ext cx="866849" cy="8376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1">
              <a:lnSpc>
                <a:spcPts val="7028"/>
              </a:lnSpc>
              <a:spcBef>
                <a:spcPct val="0"/>
              </a:spcBef>
            </a:pPr>
            <a:r>
              <a:rPr lang="en-US" b="true" sz="4476" spc="-111" u="none">
                <a:solidFill>
                  <a:srgbClr val="FFFFFF"/>
                </a:solidFill>
                <a:latin typeface="Balsamiq Sans Bold"/>
                <a:ea typeface="Balsamiq Sans Bold"/>
                <a:cs typeface="Balsamiq Sans Bold"/>
                <a:sym typeface="Balsamiq Sans Bold"/>
              </a:rPr>
              <a:t>4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3411360" y="3125555"/>
            <a:ext cx="3425775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x + 9 = 13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3411360" y="4679190"/>
            <a:ext cx="3425775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5 - x = 12</a:t>
            </a:r>
          </a:p>
        </p:txBody>
      </p:sp>
      <p:sp>
        <p:nvSpPr>
          <p:cNvPr name="Freeform 24" id="24"/>
          <p:cNvSpPr/>
          <p:nvPr/>
        </p:nvSpPr>
        <p:spPr>
          <a:xfrm flipH="false" flipV="false" rot="0">
            <a:off x="15511659" y="5296157"/>
            <a:ext cx="2967802" cy="3393537"/>
          </a:xfrm>
          <a:custGeom>
            <a:avLst/>
            <a:gdLst/>
            <a:ahLst/>
            <a:cxnLst/>
            <a:rect r="r" b="b" t="t" l="l"/>
            <a:pathLst>
              <a:path h="3393537" w="2967802">
                <a:moveTo>
                  <a:pt x="0" y="0"/>
                </a:moveTo>
                <a:lnTo>
                  <a:pt x="2967802" y="0"/>
                </a:lnTo>
                <a:lnTo>
                  <a:pt x="2967802" y="3393536"/>
                </a:lnTo>
                <a:lnTo>
                  <a:pt x="0" y="339353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5" id="25"/>
          <p:cNvSpPr txBox="true"/>
          <p:nvPr/>
        </p:nvSpPr>
        <p:spPr>
          <a:xfrm rot="0">
            <a:off x="3411360" y="6250890"/>
            <a:ext cx="3425775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8x = 60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3199578" y="7494855"/>
            <a:ext cx="648768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x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3231322" y="8234598"/>
            <a:ext cx="585280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6</a:t>
            </a:r>
          </a:p>
        </p:txBody>
      </p:sp>
      <p:sp>
        <p:nvSpPr>
          <p:cNvPr name="AutoShape 28" id="28"/>
          <p:cNvSpPr/>
          <p:nvPr/>
        </p:nvSpPr>
        <p:spPr>
          <a:xfrm flipH="true">
            <a:off x="3181438" y="8177448"/>
            <a:ext cx="685048" cy="0"/>
          </a:xfrm>
          <a:prstGeom prst="line">
            <a:avLst/>
          </a:prstGeom>
          <a:ln cap="flat" w="381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29" id="29"/>
          <p:cNvSpPr txBox="true"/>
          <p:nvPr/>
        </p:nvSpPr>
        <p:spPr>
          <a:xfrm rot="0">
            <a:off x="3995495" y="7812037"/>
            <a:ext cx="920667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= 12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11465908" y="2988612"/>
            <a:ext cx="3425775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20"/>
              </a:lnSpc>
            </a:pPr>
            <a:r>
              <a:rPr lang="en-US" sz="4200" spc="-84">
                <a:solidFill>
                  <a:srgbClr val="B64931"/>
                </a:solidFill>
                <a:latin typeface="Barlow"/>
                <a:ea typeface="Barlow"/>
                <a:cs typeface="Barlow"/>
                <a:sym typeface="Barlow"/>
              </a:rPr>
              <a:t>x = 4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11465908" y="4562948"/>
            <a:ext cx="3425775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20"/>
              </a:lnSpc>
            </a:pPr>
            <a:r>
              <a:rPr lang="en-US" sz="4200" spc="-84">
                <a:solidFill>
                  <a:srgbClr val="B64931"/>
                </a:solidFill>
                <a:latin typeface="Barlow"/>
                <a:ea typeface="Barlow"/>
                <a:cs typeface="Barlow"/>
                <a:sym typeface="Barlow"/>
              </a:rPr>
              <a:t>x = - 7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11465908" y="6134647"/>
            <a:ext cx="3425775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20"/>
              </a:lnSpc>
            </a:pPr>
            <a:r>
              <a:rPr lang="en-US" sz="4200" spc="-84">
                <a:solidFill>
                  <a:srgbClr val="B64931"/>
                </a:solidFill>
                <a:latin typeface="Barlow"/>
                <a:ea typeface="Barlow"/>
                <a:cs typeface="Barlow"/>
                <a:sym typeface="Barlow"/>
              </a:rPr>
              <a:t>x = 7.5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11465908" y="7702462"/>
            <a:ext cx="3425775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20"/>
              </a:lnSpc>
            </a:pPr>
            <a:r>
              <a:rPr lang="en-US" sz="4200" spc="-84">
                <a:solidFill>
                  <a:srgbClr val="B64931"/>
                </a:solidFill>
                <a:latin typeface="Barlow"/>
                <a:ea typeface="Barlow"/>
                <a:cs typeface="Barlow"/>
                <a:sym typeface="Barlow"/>
              </a:rPr>
              <a:t>x = 72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7E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617700">
            <a:off x="3438677" y="3690882"/>
            <a:ext cx="4353719" cy="4725951"/>
            <a:chOff x="0" y="0"/>
            <a:chExt cx="1146658" cy="1244695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146658" cy="1244695"/>
            </a:xfrm>
            <a:custGeom>
              <a:avLst/>
              <a:gdLst/>
              <a:ahLst/>
              <a:cxnLst/>
              <a:rect r="r" b="b" t="t" l="l"/>
              <a:pathLst>
                <a:path h="1244695" w="1146658">
                  <a:moveTo>
                    <a:pt x="65795" y="0"/>
                  </a:moveTo>
                  <a:lnTo>
                    <a:pt x="1080864" y="0"/>
                  </a:lnTo>
                  <a:cubicBezTo>
                    <a:pt x="1098314" y="0"/>
                    <a:pt x="1115049" y="6932"/>
                    <a:pt x="1127388" y="19271"/>
                  </a:cubicBezTo>
                  <a:cubicBezTo>
                    <a:pt x="1139726" y="31610"/>
                    <a:pt x="1146658" y="48345"/>
                    <a:pt x="1146658" y="65795"/>
                  </a:cubicBezTo>
                  <a:lnTo>
                    <a:pt x="1146658" y="1178900"/>
                  </a:lnTo>
                  <a:cubicBezTo>
                    <a:pt x="1146658" y="1196350"/>
                    <a:pt x="1139726" y="1213085"/>
                    <a:pt x="1127388" y="1225424"/>
                  </a:cubicBezTo>
                  <a:cubicBezTo>
                    <a:pt x="1115049" y="1237763"/>
                    <a:pt x="1098314" y="1244695"/>
                    <a:pt x="1080864" y="1244695"/>
                  </a:cubicBezTo>
                  <a:lnTo>
                    <a:pt x="65795" y="1244695"/>
                  </a:lnTo>
                  <a:cubicBezTo>
                    <a:pt x="29457" y="1244695"/>
                    <a:pt x="0" y="1215238"/>
                    <a:pt x="0" y="1178900"/>
                  </a:cubicBezTo>
                  <a:lnTo>
                    <a:pt x="0" y="65795"/>
                  </a:lnTo>
                  <a:cubicBezTo>
                    <a:pt x="0" y="29457"/>
                    <a:pt x="29457" y="0"/>
                    <a:pt x="65795" y="0"/>
                  </a:cubicBezTo>
                  <a:close/>
                </a:path>
              </a:pathLst>
            </a:custGeom>
            <a:solidFill>
              <a:srgbClr val="CA8649"/>
            </a:solidFill>
            <a:ln w="47625" cap="rnd">
              <a:solidFill>
                <a:srgbClr val="CA8649"/>
              </a:solidFill>
              <a:prstDash val="solid"/>
              <a:round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1146658" cy="128279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3438677" y="3690882"/>
            <a:ext cx="4353719" cy="4725951"/>
            <a:chOff x="0" y="0"/>
            <a:chExt cx="1146658" cy="1244695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1146658" cy="1244695"/>
            </a:xfrm>
            <a:custGeom>
              <a:avLst/>
              <a:gdLst/>
              <a:ahLst/>
              <a:cxnLst/>
              <a:rect r="r" b="b" t="t" l="l"/>
              <a:pathLst>
                <a:path h="1244695" w="1146658">
                  <a:moveTo>
                    <a:pt x="65795" y="0"/>
                  </a:moveTo>
                  <a:lnTo>
                    <a:pt x="1080864" y="0"/>
                  </a:lnTo>
                  <a:cubicBezTo>
                    <a:pt x="1098314" y="0"/>
                    <a:pt x="1115049" y="6932"/>
                    <a:pt x="1127388" y="19271"/>
                  </a:cubicBezTo>
                  <a:cubicBezTo>
                    <a:pt x="1139726" y="31610"/>
                    <a:pt x="1146658" y="48345"/>
                    <a:pt x="1146658" y="65795"/>
                  </a:cubicBezTo>
                  <a:lnTo>
                    <a:pt x="1146658" y="1178900"/>
                  </a:lnTo>
                  <a:cubicBezTo>
                    <a:pt x="1146658" y="1196350"/>
                    <a:pt x="1139726" y="1213085"/>
                    <a:pt x="1127388" y="1225424"/>
                  </a:cubicBezTo>
                  <a:cubicBezTo>
                    <a:pt x="1115049" y="1237763"/>
                    <a:pt x="1098314" y="1244695"/>
                    <a:pt x="1080864" y="1244695"/>
                  </a:cubicBezTo>
                  <a:lnTo>
                    <a:pt x="65795" y="1244695"/>
                  </a:lnTo>
                  <a:cubicBezTo>
                    <a:pt x="29457" y="1244695"/>
                    <a:pt x="0" y="1215238"/>
                    <a:pt x="0" y="1178900"/>
                  </a:cubicBezTo>
                  <a:lnTo>
                    <a:pt x="0" y="65795"/>
                  </a:lnTo>
                  <a:cubicBezTo>
                    <a:pt x="0" y="29457"/>
                    <a:pt x="29457" y="0"/>
                    <a:pt x="65795" y="0"/>
                  </a:cubicBezTo>
                  <a:close/>
                </a:path>
              </a:pathLst>
            </a:custGeom>
            <a:solidFill>
              <a:srgbClr val="FFFFFF"/>
            </a:solidFill>
            <a:ln w="47625" cap="rnd">
              <a:solidFill>
                <a:srgbClr val="000000"/>
              </a:solidFill>
              <a:prstDash val="solid"/>
              <a:round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0" y="-38100"/>
              <a:ext cx="1146658" cy="128279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8" id="8"/>
          <p:cNvSpPr txBox="true"/>
          <p:nvPr/>
        </p:nvSpPr>
        <p:spPr>
          <a:xfrm rot="0">
            <a:off x="4183287" y="4123560"/>
            <a:ext cx="2489363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2</a:t>
            </a: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x - 3 = 15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5092310" y="4886625"/>
            <a:ext cx="671318" cy="447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00"/>
              </a:lnSpc>
            </a:pPr>
            <a:r>
              <a:rPr lang="en-US" sz="3000" spc="-60">
                <a:solidFill>
                  <a:srgbClr val="B64931"/>
                </a:solidFill>
                <a:latin typeface="Barlow"/>
                <a:ea typeface="Barlow"/>
                <a:cs typeface="Barlow"/>
                <a:sym typeface="Barlow"/>
              </a:rPr>
              <a:t>+3 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4813202" y="7425990"/>
            <a:ext cx="1599978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x  = 9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3409156" y="904875"/>
            <a:ext cx="11658928" cy="10452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8540"/>
              </a:lnSpc>
              <a:spcBef>
                <a:spcPct val="0"/>
              </a:spcBef>
            </a:pPr>
            <a:r>
              <a:rPr lang="en-US" b="true" sz="6100">
                <a:solidFill>
                  <a:srgbClr val="000000"/>
                </a:solidFill>
                <a:latin typeface="Balsamiq Sans Bold"/>
                <a:ea typeface="Balsamiq Sans Bold"/>
                <a:cs typeface="Balsamiq Sans Bold"/>
                <a:sym typeface="Balsamiq Sans Bold"/>
              </a:rPr>
              <a:t>Екі сатылы теңдеулерді шешу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3328297" y="1907032"/>
            <a:ext cx="11925125" cy="10477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8400"/>
              </a:lnSpc>
              <a:spcBef>
                <a:spcPct val="0"/>
              </a:spcBef>
            </a:pPr>
            <a:r>
              <a:rPr lang="en-US" sz="6000">
                <a:solidFill>
                  <a:srgbClr val="D16F4A"/>
                </a:solidFill>
                <a:latin typeface="Barlow"/>
                <a:ea typeface="Barlow"/>
                <a:cs typeface="Barlow"/>
                <a:sym typeface="Barlow"/>
              </a:rPr>
              <a:t>Мысалдар</a:t>
            </a:r>
          </a:p>
        </p:txBody>
      </p:sp>
      <p:grpSp>
        <p:nvGrpSpPr>
          <p:cNvPr name="Group 13" id="13"/>
          <p:cNvGrpSpPr/>
          <p:nvPr/>
        </p:nvGrpSpPr>
        <p:grpSpPr>
          <a:xfrm rot="0">
            <a:off x="2089034" y="937706"/>
            <a:ext cx="1239263" cy="1239263"/>
            <a:chOff x="0" y="0"/>
            <a:chExt cx="6350000" cy="6350000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D16F4A"/>
            </a:solidFill>
          </p:spPr>
        </p:sp>
      </p:grpSp>
      <p:sp>
        <p:nvSpPr>
          <p:cNvPr name="TextBox 15" id="15"/>
          <p:cNvSpPr txBox="true"/>
          <p:nvPr/>
        </p:nvSpPr>
        <p:spPr>
          <a:xfrm rot="0">
            <a:off x="2089034" y="845693"/>
            <a:ext cx="1239263" cy="11946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1">
              <a:lnSpc>
                <a:spcPts val="10047"/>
              </a:lnSpc>
              <a:spcBef>
                <a:spcPct val="0"/>
              </a:spcBef>
            </a:pPr>
            <a:r>
              <a:rPr lang="en-US" b="true" sz="6399" spc="-159" u="none">
                <a:solidFill>
                  <a:srgbClr val="FFFFFF"/>
                </a:solidFill>
                <a:latin typeface="Balsamiq Sans Bold"/>
                <a:ea typeface="Balsamiq Sans Bold"/>
                <a:cs typeface="Balsamiq Sans Bold"/>
                <a:sym typeface="Balsamiq Sans Bold"/>
              </a:rPr>
              <a:t>2</a:t>
            </a:r>
          </a:p>
        </p:txBody>
      </p:sp>
      <p:sp>
        <p:nvSpPr>
          <p:cNvPr name="Freeform 16" id="16"/>
          <p:cNvSpPr/>
          <p:nvPr/>
        </p:nvSpPr>
        <p:spPr>
          <a:xfrm flipH="false" flipV="false" rot="0">
            <a:off x="16027550" y="-382471"/>
            <a:ext cx="2463500" cy="3337253"/>
          </a:xfrm>
          <a:custGeom>
            <a:avLst/>
            <a:gdLst/>
            <a:ahLst/>
            <a:cxnLst/>
            <a:rect r="r" b="b" t="t" l="l"/>
            <a:pathLst>
              <a:path h="3337253" w="2463500">
                <a:moveTo>
                  <a:pt x="0" y="0"/>
                </a:moveTo>
                <a:lnTo>
                  <a:pt x="2463500" y="0"/>
                </a:lnTo>
                <a:lnTo>
                  <a:pt x="2463500" y="3337253"/>
                </a:lnTo>
                <a:lnTo>
                  <a:pt x="0" y="333725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7" id="17"/>
          <p:cNvSpPr txBox="true"/>
          <p:nvPr/>
        </p:nvSpPr>
        <p:spPr>
          <a:xfrm rot="0">
            <a:off x="6077521" y="4891275"/>
            <a:ext cx="671318" cy="447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00"/>
              </a:lnSpc>
            </a:pPr>
            <a:r>
              <a:rPr lang="en-US" sz="3000" spc="-60">
                <a:solidFill>
                  <a:srgbClr val="B64931"/>
                </a:solidFill>
                <a:latin typeface="Barlow"/>
                <a:ea typeface="Barlow"/>
                <a:cs typeface="Barlow"/>
                <a:sym typeface="Barlow"/>
              </a:rPr>
              <a:t>+3 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4107846" y="5772450"/>
            <a:ext cx="2498118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2</a:t>
            </a: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x = 18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5092310" y="6540165"/>
            <a:ext cx="671318" cy="447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00"/>
              </a:lnSpc>
            </a:pPr>
            <a:r>
              <a:rPr lang="en-US" sz="3000" spc="-60">
                <a:solidFill>
                  <a:srgbClr val="B64931"/>
                </a:solidFill>
                <a:latin typeface="Barlow"/>
                <a:ea typeface="Barlow"/>
                <a:cs typeface="Barlow"/>
                <a:sym typeface="Barlow"/>
              </a:rPr>
              <a:t>÷ 2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5934646" y="6540165"/>
            <a:ext cx="671318" cy="447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00"/>
              </a:lnSpc>
            </a:pPr>
            <a:r>
              <a:rPr lang="en-US" sz="3000" spc="-60">
                <a:solidFill>
                  <a:srgbClr val="B64931"/>
                </a:solidFill>
                <a:latin typeface="Barlow"/>
                <a:ea typeface="Barlow"/>
                <a:cs typeface="Barlow"/>
                <a:sym typeface="Barlow"/>
              </a:rPr>
              <a:t>÷ 2</a:t>
            </a:r>
          </a:p>
        </p:txBody>
      </p:sp>
      <p:grpSp>
        <p:nvGrpSpPr>
          <p:cNvPr name="Group 21" id="21"/>
          <p:cNvGrpSpPr/>
          <p:nvPr/>
        </p:nvGrpSpPr>
        <p:grpSpPr>
          <a:xfrm rot="635913">
            <a:off x="10495605" y="3690882"/>
            <a:ext cx="4353719" cy="4725951"/>
            <a:chOff x="0" y="0"/>
            <a:chExt cx="1146658" cy="1244695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1146658" cy="1244695"/>
            </a:xfrm>
            <a:custGeom>
              <a:avLst/>
              <a:gdLst/>
              <a:ahLst/>
              <a:cxnLst/>
              <a:rect r="r" b="b" t="t" l="l"/>
              <a:pathLst>
                <a:path h="1244695" w="1146658">
                  <a:moveTo>
                    <a:pt x="65795" y="0"/>
                  </a:moveTo>
                  <a:lnTo>
                    <a:pt x="1080864" y="0"/>
                  </a:lnTo>
                  <a:cubicBezTo>
                    <a:pt x="1098314" y="0"/>
                    <a:pt x="1115049" y="6932"/>
                    <a:pt x="1127388" y="19271"/>
                  </a:cubicBezTo>
                  <a:cubicBezTo>
                    <a:pt x="1139726" y="31610"/>
                    <a:pt x="1146658" y="48345"/>
                    <a:pt x="1146658" y="65795"/>
                  </a:cubicBezTo>
                  <a:lnTo>
                    <a:pt x="1146658" y="1178900"/>
                  </a:lnTo>
                  <a:cubicBezTo>
                    <a:pt x="1146658" y="1196350"/>
                    <a:pt x="1139726" y="1213085"/>
                    <a:pt x="1127388" y="1225424"/>
                  </a:cubicBezTo>
                  <a:cubicBezTo>
                    <a:pt x="1115049" y="1237763"/>
                    <a:pt x="1098314" y="1244695"/>
                    <a:pt x="1080864" y="1244695"/>
                  </a:cubicBezTo>
                  <a:lnTo>
                    <a:pt x="65795" y="1244695"/>
                  </a:lnTo>
                  <a:cubicBezTo>
                    <a:pt x="29457" y="1244695"/>
                    <a:pt x="0" y="1215238"/>
                    <a:pt x="0" y="1178900"/>
                  </a:cubicBezTo>
                  <a:lnTo>
                    <a:pt x="0" y="65795"/>
                  </a:lnTo>
                  <a:cubicBezTo>
                    <a:pt x="0" y="29457"/>
                    <a:pt x="29457" y="0"/>
                    <a:pt x="65795" y="0"/>
                  </a:cubicBezTo>
                  <a:close/>
                </a:path>
              </a:pathLst>
            </a:custGeom>
            <a:solidFill>
              <a:srgbClr val="CA8649"/>
            </a:solidFill>
            <a:ln w="47625" cap="rnd">
              <a:solidFill>
                <a:srgbClr val="CA8649"/>
              </a:solidFill>
              <a:prstDash val="solid"/>
              <a:round/>
            </a:ln>
          </p:spPr>
        </p:sp>
        <p:sp>
          <p:nvSpPr>
            <p:cNvPr name="TextBox 23" id="23"/>
            <p:cNvSpPr txBox="true"/>
            <p:nvPr/>
          </p:nvSpPr>
          <p:spPr>
            <a:xfrm>
              <a:off x="0" y="-38100"/>
              <a:ext cx="1146658" cy="128279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24" id="24"/>
          <p:cNvGrpSpPr/>
          <p:nvPr/>
        </p:nvGrpSpPr>
        <p:grpSpPr>
          <a:xfrm rot="0">
            <a:off x="10495605" y="3690882"/>
            <a:ext cx="4353719" cy="4725951"/>
            <a:chOff x="0" y="0"/>
            <a:chExt cx="1146658" cy="1244695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1146658" cy="1244695"/>
            </a:xfrm>
            <a:custGeom>
              <a:avLst/>
              <a:gdLst/>
              <a:ahLst/>
              <a:cxnLst/>
              <a:rect r="r" b="b" t="t" l="l"/>
              <a:pathLst>
                <a:path h="1244695" w="1146658">
                  <a:moveTo>
                    <a:pt x="65795" y="0"/>
                  </a:moveTo>
                  <a:lnTo>
                    <a:pt x="1080864" y="0"/>
                  </a:lnTo>
                  <a:cubicBezTo>
                    <a:pt x="1098314" y="0"/>
                    <a:pt x="1115049" y="6932"/>
                    <a:pt x="1127388" y="19271"/>
                  </a:cubicBezTo>
                  <a:cubicBezTo>
                    <a:pt x="1139726" y="31610"/>
                    <a:pt x="1146658" y="48345"/>
                    <a:pt x="1146658" y="65795"/>
                  </a:cubicBezTo>
                  <a:lnTo>
                    <a:pt x="1146658" y="1178900"/>
                  </a:lnTo>
                  <a:cubicBezTo>
                    <a:pt x="1146658" y="1196350"/>
                    <a:pt x="1139726" y="1213085"/>
                    <a:pt x="1127388" y="1225424"/>
                  </a:cubicBezTo>
                  <a:cubicBezTo>
                    <a:pt x="1115049" y="1237763"/>
                    <a:pt x="1098314" y="1244695"/>
                    <a:pt x="1080864" y="1244695"/>
                  </a:cubicBezTo>
                  <a:lnTo>
                    <a:pt x="65795" y="1244695"/>
                  </a:lnTo>
                  <a:cubicBezTo>
                    <a:pt x="29457" y="1244695"/>
                    <a:pt x="0" y="1215238"/>
                    <a:pt x="0" y="1178900"/>
                  </a:cubicBezTo>
                  <a:lnTo>
                    <a:pt x="0" y="65795"/>
                  </a:lnTo>
                  <a:cubicBezTo>
                    <a:pt x="0" y="29457"/>
                    <a:pt x="29457" y="0"/>
                    <a:pt x="65795" y="0"/>
                  </a:cubicBezTo>
                  <a:close/>
                </a:path>
              </a:pathLst>
            </a:custGeom>
            <a:solidFill>
              <a:srgbClr val="FFFFFF"/>
            </a:solidFill>
            <a:ln w="47625" cap="rnd">
              <a:solidFill>
                <a:srgbClr val="000000"/>
              </a:solidFill>
              <a:prstDash val="solid"/>
              <a:round/>
            </a:ln>
          </p:spPr>
        </p:sp>
        <p:sp>
          <p:nvSpPr>
            <p:cNvPr name="TextBox 26" id="26"/>
            <p:cNvSpPr txBox="true"/>
            <p:nvPr/>
          </p:nvSpPr>
          <p:spPr>
            <a:xfrm>
              <a:off x="0" y="-38100"/>
              <a:ext cx="1146658" cy="128279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27" id="27"/>
          <p:cNvSpPr txBox="true"/>
          <p:nvPr/>
        </p:nvSpPr>
        <p:spPr>
          <a:xfrm rot="0">
            <a:off x="12583264" y="5115225"/>
            <a:ext cx="671318" cy="447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00"/>
              </a:lnSpc>
            </a:pPr>
            <a:r>
              <a:rPr lang="en-US" sz="3000" spc="-60">
                <a:solidFill>
                  <a:srgbClr val="B64931"/>
                </a:solidFill>
                <a:latin typeface="Barlow"/>
                <a:ea typeface="Barlow"/>
                <a:cs typeface="Barlow"/>
                <a:sym typeface="Barlow"/>
              </a:rPr>
              <a:t>-6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12296663" y="7587915"/>
            <a:ext cx="1599978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x  = 12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12459871" y="6997365"/>
            <a:ext cx="671318" cy="447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00"/>
              </a:lnSpc>
            </a:pPr>
            <a:r>
              <a:rPr lang="en-US" sz="3000" spc="-60">
                <a:solidFill>
                  <a:srgbClr val="B64931"/>
                </a:solidFill>
                <a:latin typeface="Barlow"/>
                <a:ea typeface="Barlow"/>
                <a:cs typeface="Barlow"/>
                <a:sym typeface="Barlow"/>
              </a:rPr>
              <a:t>× 4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11679639" y="3998291"/>
            <a:ext cx="648768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x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11711384" y="4738035"/>
            <a:ext cx="585280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4</a:t>
            </a:r>
          </a:p>
        </p:txBody>
      </p:sp>
      <p:sp>
        <p:nvSpPr>
          <p:cNvPr name="AutoShape 32" id="32"/>
          <p:cNvSpPr/>
          <p:nvPr/>
        </p:nvSpPr>
        <p:spPr>
          <a:xfrm flipH="true">
            <a:off x="11661499" y="4680885"/>
            <a:ext cx="685048" cy="0"/>
          </a:xfrm>
          <a:prstGeom prst="line">
            <a:avLst/>
          </a:prstGeom>
          <a:ln cap="flat" w="381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33" id="33"/>
          <p:cNvSpPr txBox="true"/>
          <p:nvPr/>
        </p:nvSpPr>
        <p:spPr>
          <a:xfrm rot="0">
            <a:off x="12450000" y="4315474"/>
            <a:ext cx="1384312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+ 6 = 9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13321258" y="5115225"/>
            <a:ext cx="671318" cy="447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00"/>
              </a:lnSpc>
            </a:pPr>
            <a:r>
              <a:rPr lang="en-US" sz="3000" spc="-60">
                <a:solidFill>
                  <a:srgbClr val="B64931"/>
                </a:solidFill>
                <a:latin typeface="Barlow"/>
                <a:ea typeface="Barlow"/>
                <a:cs typeface="Barlow"/>
                <a:sym typeface="Barlow"/>
              </a:rPr>
              <a:t>-6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12397606" y="5601000"/>
            <a:ext cx="648768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x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12429351" y="6340743"/>
            <a:ext cx="585280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4</a:t>
            </a:r>
          </a:p>
        </p:txBody>
      </p:sp>
      <p:sp>
        <p:nvSpPr>
          <p:cNvPr name="AutoShape 37" id="37"/>
          <p:cNvSpPr/>
          <p:nvPr/>
        </p:nvSpPr>
        <p:spPr>
          <a:xfrm flipH="true">
            <a:off x="12379466" y="6283593"/>
            <a:ext cx="685048" cy="0"/>
          </a:xfrm>
          <a:prstGeom prst="line">
            <a:avLst/>
          </a:prstGeom>
          <a:ln cap="flat" w="381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38" id="38"/>
          <p:cNvSpPr txBox="true"/>
          <p:nvPr/>
        </p:nvSpPr>
        <p:spPr>
          <a:xfrm rot="0">
            <a:off x="13064515" y="5934375"/>
            <a:ext cx="802193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= 3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13321258" y="6997365"/>
            <a:ext cx="671318" cy="447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00"/>
              </a:lnSpc>
            </a:pPr>
            <a:r>
              <a:rPr lang="en-US" sz="3000" spc="-60">
                <a:solidFill>
                  <a:srgbClr val="B64931"/>
                </a:solidFill>
                <a:latin typeface="Barlow"/>
                <a:ea typeface="Barlow"/>
                <a:cs typeface="Barlow"/>
                <a:sym typeface="Barlow"/>
              </a:rPr>
              <a:t>× 4</a:t>
            </a:r>
          </a:p>
        </p:txBody>
      </p:sp>
      <p:sp>
        <p:nvSpPr>
          <p:cNvPr name="Freeform 40" id="40"/>
          <p:cNvSpPr/>
          <p:nvPr/>
        </p:nvSpPr>
        <p:spPr>
          <a:xfrm flipH="false" flipV="false" rot="5541575">
            <a:off x="-1159741" y="7573945"/>
            <a:ext cx="3562773" cy="2293131"/>
          </a:xfrm>
          <a:custGeom>
            <a:avLst/>
            <a:gdLst/>
            <a:ahLst/>
            <a:cxnLst/>
            <a:rect r="r" b="b" t="t" l="l"/>
            <a:pathLst>
              <a:path h="2293131" w="3562773">
                <a:moveTo>
                  <a:pt x="0" y="0"/>
                </a:moveTo>
                <a:lnTo>
                  <a:pt x="3562773" y="0"/>
                </a:lnTo>
                <a:lnTo>
                  <a:pt x="3562773" y="2293131"/>
                </a:lnTo>
                <a:lnTo>
                  <a:pt x="0" y="229313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DA67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-2336214"/>
            <a:ext cx="19095328" cy="14202150"/>
          </a:xfrm>
          <a:custGeom>
            <a:avLst/>
            <a:gdLst/>
            <a:ahLst/>
            <a:cxnLst/>
            <a:rect r="r" b="b" t="t" l="l"/>
            <a:pathLst>
              <a:path h="14202150" w="19095328">
                <a:moveTo>
                  <a:pt x="0" y="0"/>
                </a:moveTo>
                <a:lnTo>
                  <a:pt x="19095328" y="0"/>
                </a:lnTo>
                <a:lnTo>
                  <a:pt x="19095328" y="14202151"/>
                </a:lnTo>
                <a:lnTo>
                  <a:pt x="0" y="1420215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25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266927">
            <a:off x="1287064" y="1020844"/>
            <a:ext cx="15677570" cy="8206588"/>
            <a:chOff x="0" y="0"/>
            <a:chExt cx="3777009" cy="1977115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3777009" cy="1977115"/>
            </a:xfrm>
            <a:custGeom>
              <a:avLst/>
              <a:gdLst/>
              <a:ahLst/>
              <a:cxnLst/>
              <a:rect r="r" b="b" t="t" l="l"/>
              <a:pathLst>
                <a:path h="1977115" w="3777009">
                  <a:moveTo>
                    <a:pt x="18271" y="0"/>
                  </a:moveTo>
                  <a:lnTo>
                    <a:pt x="3758738" y="0"/>
                  </a:lnTo>
                  <a:cubicBezTo>
                    <a:pt x="3768828" y="0"/>
                    <a:pt x="3777009" y="8180"/>
                    <a:pt x="3777009" y="18271"/>
                  </a:cubicBezTo>
                  <a:lnTo>
                    <a:pt x="3777009" y="1958844"/>
                  </a:lnTo>
                  <a:cubicBezTo>
                    <a:pt x="3777009" y="1963689"/>
                    <a:pt x="3775084" y="1968337"/>
                    <a:pt x="3771657" y="1971763"/>
                  </a:cubicBezTo>
                  <a:cubicBezTo>
                    <a:pt x="3768231" y="1975190"/>
                    <a:pt x="3763583" y="1977115"/>
                    <a:pt x="3758738" y="1977115"/>
                  </a:cubicBezTo>
                  <a:lnTo>
                    <a:pt x="18271" y="1977115"/>
                  </a:lnTo>
                  <a:cubicBezTo>
                    <a:pt x="13426" y="1977115"/>
                    <a:pt x="8778" y="1975190"/>
                    <a:pt x="5352" y="1971763"/>
                  </a:cubicBezTo>
                  <a:cubicBezTo>
                    <a:pt x="1925" y="1968337"/>
                    <a:pt x="0" y="1963689"/>
                    <a:pt x="0" y="1958844"/>
                  </a:cubicBezTo>
                  <a:lnTo>
                    <a:pt x="0" y="18271"/>
                  </a:lnTo>
                  <a:cubicBezTo>
                    <a:pt x="0" y="13426"/>
                    <a:pt x="1925" y="8778"/>
                    <a:pt x="5352" y="5352"/>
                  </a:cubicBezTo>
                  <a:cubicBezTo>
                    <a:pt x="8778" y="1925"/>
                    <a:pt x="13426" y="0"/>
                    <a:pt x="18271" y="0"/>
                  </a:cubicBezTo>
                  <a:close/>
                </a:path>
              </a:pathLst>
            </a:custGeom>
            <a:solidFill>
              <a:srgbClr val="000000"/>
            </a:solidFill>
            <a:ln cap="rnd">
              <a:noFill/>
              <a:prstDash val="solid"/>
              <a:round/>
            </a:ln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3777009" cy="201521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292440" y="1028700"/>
            <a:ext cx="15703120" cy="8229600"/>
            <a:chOff x="0" y="0"/>
            <a:chExt cx="3783165" cy="1982659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3783165" cy="1982659"/>
            </a:xfrm>
            <a:custGeom>
              <a:avLst/>
              <a:gdLst/>
              <a:ahLst/>
              <a:cxnLst/>
              <a:rect r="r" b="b" t="t" l="l"/>
              <a:pathLst>
                <a:path h="1982659" w="3783165">
                  <a:moveTo>
                    <a:pt x="18242" y="0"/>
                  </a:moveTo>
                  <a:lnTo>
                    <a:pt x="3764923" y="0"/>
                  </a:lnTo>
                  <a:cubicBezTo>
                    <a:pt x="3769761" y="0"/>
                    <a:pt x="3774401" y="1922"/>
                    <a:pt x="3777822" y="5343"/>
                  </a:cubicBezTo>
                  <a:cubicBezTo>
                    <a:pt x="3781243" y="8764"/>
                    <a:pt x="3783165" y="13404"/>
                    <a:pt x="3783165" y="18242"/>
                  </a:cubicBezTo>
                  <a:lnTo>
                    <a:pt x="3783165" y="1964417"/>
                  </a:lnTo>
                  <a:cubicBezTo>
                    <a:pt x="3783165" y="1974492"/>
                    <a:pt x="3774998" y="1982659"/>
                    <a:pt x="3764923" y="1982659"/>
                  </a:cubicBezTo>
                  <a:lnTo>
                    <a:pt x="18242" y="1982659"/>
                  </a:lnTo>
                  <a:cubicBezTo>
                    <a:pt x="13404" y="1982659"/>
                    <a:pt x="8764" y="1980737"/>
                    <a:pt x="5343" y="1977316"/>
                  </a:cubicBezTo>
                  <a:cubicBezTo>
                    <a:pt x="1922" y="1973895"/>
                    <a:pt x="0" y="1969255"/>
                    <a:pt x="0" y="1964417"/>
                  </a:cubicBezTo>
                  <a:lnTo>
                    <a:pt x="0" y="18242"/>
                  </a:lnTo>
                  <a:cubicBezTo>
                    <a:pt x="0" y="13404"/>
                    <a:pt x="1922" y="8764"/>
                    <a:pt x="5343" y="5343"/>
                  </a:cubicBezTo>
                  <a:cubicBezTo>
                    <a:pt x="8764" y="1922"/>
                    <a:pt x="13404" y="0"/>
                    <a:pt x="18242" y="0"/>
                  </a:cubicBezTo>
                  <a:close/>
                </a:path>
              </a:pathLst>
            </a:custGeom>
            <a:solidFill>
              <a:srgbClr val="FFFFFF"/>
            </a:solidFill>
            <a:ln w="47625" cap="rnd">
              <a:solidFill>
                <a:srgbClr val="000000"/>
              </a:solidFill>
              <a:prstDash val="solid"/>
              <a:round/>
            </a:ln>
          </p:spPr>
        </p:sp>
        <p:sp>
          <p:nvSpPr>
            <p:cNvPr name="TextBox 8" id="8"/>
            <p:cNvSpPr txBox="true"/>
            <p:nvPr/>
          </p:nvSpPr>
          <p:spPr>
            <a:xfrm>
              <a:off x="0" y="-38100"/>
              <a:ext cx="3783165" cy="202075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9" id="9"/>
          <p:cNvGrpSpPr/>
          <p:nvPr/>
        </p:nvGrpSpPr>
        <p:grpSpPr>
          <a:xfrm rot="0">
            <a:off x="1933077" y="2950512"/>
            <a:ext cx="866849" cy="866849"/>
            <a:chOff x="0" y="0"/>
            <a:chExt cx="6350000" cy="6350000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D16F4A"/>
            </a:solidFill>
          </p:spPr>
        </p:sp>
      </p:grpSp>
      <p:grpSp>
        <p:nvGrpSpPr>
          <p:cNvPr name="Group 11" id="11"/>
          <p:cNvGrpSpPr/>
          <p:nvPr/>
        </p:nvGrpSpPr>
        <p:grpSpPr>
          <a:xfrm rot="0">
            <a:off x="1933077" y="4524848"/>
            <a:ext cx="866849" cy="866849"/>
            <a:chOff x="0" y="0"/>
            <a:chExt cx="6350000" cy="6350000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D16F4A"/>
            </a:solidFill>
          </p:spPr>
        </p:sp>
      </p:grpSp>
      <p:grpSp>
        <p:nvGrpSpPr>
          <p:cNvPr name="Group 13" id="13"/>
          <p:cNvGrpSpPr/>
          <p:nvPr/>
        </p:nvGrpSpPr>
        <p:grpSpPr>
          <a:xfrm rot="0">
            <a:off x="1933077" y="6096547"/>
            <a:ext cx="866849" cy="866849"/>
            <a:chOff x="0" y="0"/>
            <a:chExt cx="6350000" cy="6350000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D16F4A"/>
            </a:solidFill>
          </p:spPr>
        </p:sp>
      </p:grpSp>
      <p:grpSp>
        <p:nvGrpSpPr>
          <p:cNvPr name="Group 15" id="15"/>
          <p:cNvGrpSpPr/>
          <p:nvPr/>
        </p:nvGrpSpPr>
        <p:grpSpPr>
          <a:xfrm rot="0">
            <a:off x="1933077" y="7668247"/>
            <a:ext cx="866849" cy="866849"/>
            <a:chOff x="0" y="0"/>
            <a:chExt cx="6350000" cy="6350000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D16F4A"/>
            </a:solidFill>
          </p:spPr>
        </p:sp>
      </p:grpSp>
      <p:sp>
        <p:nvSpPr>
          <p:cNvPr name="TextBox 17" id="17"/>
          <p:cNvSpPr txBox="true"/>
          <p:nvPr/>
        </p:nvSpPr>
        <p:spPr>
          <a:xfrm rot="0">
            <a:off x="3181438" y="1434819"/>
            <a:ext cx="11925125" cy="10477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8400"/>
              </a:lnSpc>
              <a:spcBef>
                <a:spcPct val="0"/>
              </a:spcBef>
            </a:pPr>
            <a:r>
              <a:rPr lang="en-US" b="true" sz="6000">
                <a:solidFill>
                  <a:srgbClr val="D16F4A"/>
                </a:solidFill>
                <a:latin typeface="Balsamiq Sans Bold"/>
                <a:ea typeface="Balsamiq Sans Bold"/>
                <a:cs typeface="Balsamiq Sans Bold"/>
                <a:sym typeface="Balsamiq Sans Bold"/>
              </a:rPr>
              <a:t>Жаттығу сұрақтары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1933077" y="2884128"/>
            <a:ext cx="866849" cy="8376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1">
              <a:lnSpc>
                <a:spcPts val="7028"/>
              </a:lnSpc>
              <a:spcBef>
                <a:spcPct val="0"/>
              </a:spcBef>
            </a:pPr>
            <a:r>
              <a:rPr lang="en-US" b="true" sz="4476" spc="-111" u="none">
                <a:solidFill>
                  <a:srgbClr val="FFFFFF"/>
                </a:solidFill>
                <a:latin typeface="Balsamiq Sans Bold"/>
                <a:ea typeface="Balsamiq Sans Bold"/>
                <a:cs typeface="Balsamiq Sans Bold"/>
                <a:sym typeface="Balsamiq Sans Bold"/>
              </a:rPr>
              <a:t>1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1933077" y="4458464"/>
            <a:ext cx="866849" cy="8376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1">
              <a:lnSpc>
                <a:spcPts val="7028"/>
              </a:lnSpc>
              <a:spcBef>
                <a:spcPct val="0"/>
              </a:spcBef>
            </a:pPr>
            <a:r>
              <a:rPr lang="en-US" b="true" sz="4476" spc="-111" u="none">
                <a:solidFill>
                  <a:srgbClr val="FFFFFF"/>
                </a:solidFill>
                <a:latin typeface="Balsamiq Sans Bold"/>
                <a:ea typeface="Balsamiq Sans Bold"/>
                <a:cs typeface="Balsamiq Sans Bold"/>
                <a:sym typeface="Balsamiq Sans Bold"/>
              </a:rPr>
              <a:t>2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1933077" y="6030163"/>
            <a:ext cx="866849" cy="8376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1">
              <a:lnSpc>
                <a:spcPts val="7028"/>
              </a:lnSpc>
              <a:spcBef>
                <a:spcPct val="0"/>
              </a:spcBef>
            </a:pPr>
            <a:r>
              <a:rPr lang="en-US" b="true" sz="4476" spc="-111" u="none">
                <a:solidFill>
                  <a:srgbClr val="FFFFFF"/>
                </a:solidFill>
                <a:latin typeface="Balsamiq Sans Bold"/>
                <a:ea typeface="Balsamiq Sans Bold"/>
                <a:cs typeface="Balsamiq Sans Bold"/>
                <a:sym typeface="Balsamiq Sans Bold"/>
              </a:rPr>
              <a:t>3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1933077" y="7601863"/>
            <a:ext cx="866849" cy="8376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1">
              <a:lnSpc>
                <a:spcPts val="7028"/>
              </a:lnSpc>
              <a:spcBef>
                <a:spcPct val="0"/>
              </a:spcBef>
            </a:pPr>
            <a:r>
              <a:rPr lang="en-US" b="true" sz="4476" spc="-111" u="none">
                <a:solidFill>
                  <a:srgbClr val="FFFFFF"/>
                </a:solidFill>
                <a:latin typeface="Balsamiq Sans Bold"/>
                <a:ea typeface="Balsamiq Sans Bold"/>
                <a:cs typeface="Balsamiq Sans Bold"/>
                <a:sym typeface="Balsamiq Sans Bold"/>
              </a:rPr>
              <a:t>4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3411360" y="3125555"/>
            <a:ext cx="3425775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2x + 5 = 14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3411360" y="4679190"/>
            <a:ext cx="3425775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15 - 6x = 12</a:t>
            </a:r>
          </a:p>
        </p:txBody>
      </p:sp>
      <p:sp>
        <p:nvSpPr>
          <p:cNvPr name="Freeform 24" id="24"/>
          <p:cNvSpPr/>
          <p:nvPr/>
        </p:nvSpPr>
        <p:spPr>
          <a:xfrm flipH="false" flipV="false" rot="0">
            <a:off x="12522924" y="5182935"/>
            <a:ext cx="3613483" cy="3560923"/>
          </a:xfrm>
          <a:custGeom>
            <a:avLst/>
            <a:gdLst/>
            <a:ahLst/>
            <a:cxnLst/>
            <a:rect r="r" b="b" t="t" l="l"/>
            <a:pathLst>
              <a:path h="3560923" w="3613483">
                <a:moveTo>
                  <a:pt x="0" y="0"/>
                </a:moveTo>
                <a:lnTo>
                  <a:pt x="3613483" y="0"/>
                </a:lnTo>
                <a:lnTo>
                  <a:pt x="3613483" y="3560923"/>
                </a:lnTo>
                <a:lnTo>
                  <a:pt x="0" y="356092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5" id="25"/>
          <p:cNvSpPr txBox="true"/>
          <p:nvPr/>
        </p:nvSpPr>
        <p:spPr>
          <a:xfrm rot="0">
            <a:off x="3429500" y="5881018"/>
            <a:ext cx="648768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x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3461245" y="6620761"/>
            <a:ext cx="585280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3</a:t>
            </a:r>
          </a:p>
        </p:txBody>
      </p:sp>
      <p:sp>
        <p:nvSpPr>
          <p:cNvPr name="AutoShape 27" id="27"/>
          <p:cNvSpPr/>
          <p:nvPr/>
        </p:nvSpPr>
        <p:spPr>
          <a:xfrm flipH="true">
            <a:off x="3411360" y="6563611"/>
            <a:ext cx="685048" cy="0"/>
          </a:xfrm>
          <a:prstGeom prst="line">
            <a:avLst/>
          </a:prstGeom>
          <a:ln cap="flat" w="381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28" id="28"/>
          <p:cNvSpPr txBox="true"/>
          <p:nvPr/>
        </p:nvSpPr>
        <p:spPr>
          <a:xfrm rot="0">
            <a:off x="4096409" y="6250890"/>
            <a:ext cx="1433034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- 2 = 7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3479385" y="7452717"/>
            <a:ext cx="648768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x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3511129" y="8192460"/>
            <a:ext cx="585280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5</a:t>
            </a:r>
          </a:p>
        </p:txBody>
      </p:sp>
      <p:sp>
        <p:nvSpPr>
          <p:cNvPr name="AutoShape 31" id="31"/>
          <p:cNvSpPr/>
          <p:nvPr/>
        </p:nvSpPr>
        <p:spPr>
          <a:xfrm flipH="true">
            <a:off x="3461245" y="8135310"/>
            <a:ext cx="685048" cy="0"/>
          </a:xfrm>
          <a:prstGeom prst="line">
            <a:avLst/>
          </a:prstGeom>
          <a:ln cap="flat" w="381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32" id="32"/>
          <p:cNvSpPr txBox="true"/>
          <p:nvPr/>
        </p:nvSpPr>
        <p:spPr>
          <a:xfrm rot="0">
            <a:off x="4146293" y="7822589"/>
            <a:ext cx="1871529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+ 8  = 21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DA67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-2336214"/>
            <a:ext cx="19095328" cy="14202150"/>
          </a:xfrm>
          <a:custGeom>
            <a:avLst/>
            <a:gdLst/>
            <a:ahLst/>
            <a:cxnLst/>
            <a:rect r="r" b="b" t="t" l="l"/>
            <a:pathLst>
              <a:path h="14202150" w="19095328">
                <a:moveTo>
                  <a:pt x="0" y="0"/>
                </a:moveTo>
                <a:lnTo>
                  <a:pt x="19095328" y="0"/>
                </a:lnTo>
                <a:lnTo>
                  <a:pt x="19095328" y="14202151"/>
                </a:lnTo>
                <a:lnTo>
                  <a:pt x="0" y="1420215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25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266927">
            <a:off x="1287064" y="1020844"/>
            <a:ext cx="15677570" cy="8206588"/>
            <a:chOff x="0" y="0"/>
            <a:chExt cx="3777009" cy="1977115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3777009" cy="1977115"/>
            </a:xfrm>
            <a:custGeom>
              <a:avLst/>
              <a:gdLst/>
              <a:ahLst/>
              <a:cxnLst/>
              <a:rect r="r" b="b" t="t" l="l"/>
              <a:pathLst>
                <a:path h="1977115" w="3777009">
                  <a:moveTo>
                    <a:pt x="18271" y="0"/>
                  </a:moveTo>
                  <a:lnTo>
                    <a:pt x="3758738" y="0"/>
                  </a:lnTo>
                  <a:cubicBezTo>
                    <a:pt x="3768828" y="0"/>
                    <a:pt x="3777009" y="8180"/>
                    <a:pt x="3777009" y="18271"/>
                  </a:cubicBezTo>
                  <a:lnTo>
                    <a:pt x="3777009" y="1958844"/>
                  </a:lnTo>
                  <a:cubicBezTo>
                    <a:pt x="3777009" y="1963689"/>
                    <a:pt x="3775084" y="1968337"/>
                    <a:pt x="3771657" y="1971763"/>
                  </a:cubicBezTo>
                  <a:cubicBezTo>
                    <a:pt x="3768231" y="1975190"/>
                    <a:pt x="3763583" y="1977115"/>
                    <a:pt x="3758738" y="1977115"/>
                  </a:cubicBezTo>
                  <a:lnTo>
                    <a:pt x="18271" y="1977115"/>
                  </a:lnTo>
                  <a:cubicBezTo>
                    <a:pt x="13426" y="1977115"/>
                    <a:pt x="8778" y="1975190"/>
                    <a:pt x="5352" y="1971763"/>
                  </a:cubicBezTo>
                  <a:cubicBezTo>
                    <a:pt x="1925" y="1968337"/>
                    <a:pt x="0" y="1963689"/>
                    <a:pt x="0" y="1958844"/>
                  </a:cubicBezTo>
                  <a:lnTo>
                    <a:pt x="0" y="18271"/>
                  </a:lnTo>
                  <a:cubicBezTo>
                    <a:pt x="0" y="13426"/>
                    <a:pt x="1925" y="8778"/>
                    <a:pt x="5352" y="5352"/>
                  </a:cubicBezTo>
                  <a:cubicBezTo>
                    <a:pt x="8778" y="1925"/>
                    <a:pt x="13426" y="0"/>
                    <a:pt x="18271" y="0"/>
                  </a:cubicBezTo>
                  <a:close/>
                </a:path>
              </a:pathLst>
            </a:custGeom>
            <a:solidFill>
              <a:srgbClr val="000000"/>
            </a:solidFill>
            <a:ln cap="rnd">
              <a:noFill/>
              <a:prstDash val="solid"/>
              <a:round/>
            </a:ln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3777009" cy="201521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292440" y="1028700"/>
            <a:ext cx="15703120" cy="8229600"/>
            <a:chOff x="0" y="0"/>
            <a:chExt cx="3783165" cy="1982659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3783165" cy="1982659"/>
            </a:xfrm>
            <a:custGeom>
              <a:avLst/>
              <a:gdLst/>
              <a:ahLst/>
              <a:cxnLst/>
              <a:rect r="r" b="b" t="t" l="l"/>
              <a:pathLst>
                <a:path h="1982659" w="3783165">
                  <a:moveTo>
                    <a:pt x="18242" y="0"/>
                  </a:moveTo>
                  <a:lnTo>
                    <a:pt x="3764923" y="0"/>
                  </a:lnTo>
                  <a:cubicBezTo>
                    <a:pt x="3769761" y="0"/>
                    <a:pt x="3774401" y="1922"/>
                    <a:pt x="3777822" y="5343"/>
                  </a:cubicBezTo>
                  <a:cubicBezTo>
                    <a:pt x="3781243" y="8764"/>
                    <a:pt x="3783165" y="13404"/>
                    <a:pt x="3783165" y="18242"/>
                  </a:cubicBezTo>
                  <a:lnTo>
                    <a:pt x="3783165" y="1964417"/>
                  </a:lnTo>
                  <a:cubicBezTo>
                    <a:pt x="3783165" y="1974492"/>
                    <a:pt x="3774998" y="1982659"/>
                    <a:pt x="3764923" y="1982659"/>
                  </a:cubicBezTo>
                  <a:lnTo>
                    <a:pt x="18242" y="1982659"/>
                  </a:lnTo>
                  <a:cubicBezTo>
                    <a:pt x="13404" y="1982659"/>
                    <a:pt x="8764" y="1980737"/>
                    <a:pt x="5343" y="1977316"/>
                  </a:cubicBezTo>
                  <a:cubicBezTo>
                    <a:pt x="1922" y="1973895"/>
                    <a:pt x="0" y="1969255"/>
                    <a:pt x="0" y="1964417"/>
                  </a:cubicBezTo>
                  <a:lnTo>
                    <a:pt x="0" y="18242"/>
                  </a:lnTo>
                  <a:cubicBezTo>
                    <a:pt x="0" y="13404"/>
                    <a:pt x="1922" y="8764"/>
                    <a:pt x="5343" y="5343"/>
                  </a:cubicBezTo>
                  <a:cubicBezTo>
                    <a:pt x="8764" y="1922"/>
                    <a:pt x="13404" y="0"/>
                    <a:pt x="18242" y="0"/>
                  </a:cubicBezTo>
                  <a:close/>
                </a:path>
              </a:pathLst>
            </a:custGeom>
            <a:solidFill>
              <a:srgbClr val="FFFFFF"/>
            </a:solidFill>
            <a:ln w="47625" cap="rnd">
              <a:solidFill>
                <a:srgbClr val="000000"/>
              </a:solidFill>
              <a:prstDash val="solid"/>
              <a:round/>
            </a:ln>
          </p:spPr>
        </p:sp>
        <p:sp>
          <p:nvSpPr>
            <p:cNvPr name="TextBox 8" id="8"/>
            <p:cNvSpPr txBox="true"/>
            <p:nvPr/>
          </p:nvSpPr>
          <p:spPr>
            <a:xfrm>
              <a:off x="0" y="-38100"/>
              <a:ext cx="3783165" cy="202075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9" id="9"/>
          <p:cNvGrpSpPr/>
          <p:nvPr/>
        </p:nvGrpSpPr>
        <p:grpSpPr>
          <a:xfrm rot="0">
            <a:off x="1933077" y="2950512"/>
            <a:ext cx="866849" cy="866849"/>
            <a:chOff x="0" y="0"/>
            <a:chExt cx="6350000" cy="6350000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D16F4A"/>
            </a:solidFill>
          </p:spPr>
        </p:sp>
      </p:grpSp>
      <p:grpSp>
        <p:nvGrpSpPr>
          <p:cNvPr name="Group 11" id="11"/>
          <p:cNvGrpSpPr/>
          <p:nvPr/>
        </p:nvGrpSpPr>
        <p:grpSpPr>
          <a:xfrm rot="0">
            <a:off x="1933077" y="4524848"/>
            <a:ext cx="866849" cy="866849"/>
            <a:chOff x="0" y="0"/>
            <a:chExt cx="6350000" cy="6350000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D16F4A"/>
            </a:solidFill>
          </p:spPr>
        </p:sp>
      </p:grpSp>
      <p:grpSp>
        <p:nvGrpSpPr>
          <p:cNvPr name="Group 13" id="13"/>
          <p:cNvGrpSpPr/>
          <p:nvPr/>
        </p:nvGrpSpPr>
        <p:grpSpPr>
          <a:xfrm rot="0">
            <a:off x="1933077" y="6096547"/>
            <a:ext cx="866849" cy="866849"/>
            <a:chOff x="0" y="0"/>
            <a:chExt cx="6350000" cy="6350000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D16F4A"/>
            </a:solidFill>
          </p:spPr>
        </p:sp>
      </p:grpSp>
      <p:grpSp>
        <p:nvGrpSpPr>
          <p:cNvPr name="Group 15" id="15"/>
          <p:cNvGrpSpPr/>
          <p:nvPr/>
        </p:nvGrpSpPr>
        <p:grpSpPr>
          <a:xfrm rot="0">
            <a:off x="1933077" y="7668247"/>
            <a:ext cx="866849" cy="866849"/>
            <a:chOff x="0" y="0"/>
            <a:chExt cx="6350000" cy="6350000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D16F4A"/>
            </a:solidFill>
          </p:spPr>
        </p:sp>
      </p:grpSp>
      <p:sp>
        <p:nvSpPr>
          <p:cNvPr name="TextBox 17" id="17"/>
          <p:cNvSpPr txBox="true"/>
          <p:nvPr/>
        </p:nvSpPr>
        <p:spPr>
          <a:xfrm rot="0">
            <a:off x="3181438" y="1434819"/>
            <a:ext cx="11925125" cy="10477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8400"/>
              </a:lnSpc>
              <a:spcBef>
                <a:spcPct val="0"/>
              </a:spcBef>
            </a:pPr>
            <a:r>
              <a:rPr lang="en-US" b="true" sz="6000">
                <a:solidFill>
                  <a:srgbClr val="D16F4A"/>
                </a:solidFill>
                <a:latin typeface="Balsamiq Sans Bold"/>
                <a:ea typeface="Balsamiq Sans Bold"/>
                <a:cs typeface="Balsamiq Sans Bold"/>
                <a:sym typeface="Balsamiq Sans Bold"/>
              </a:rPr>
              <a:t>Жауаптар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1933077" y="2884128"/>
            <a:ext cx="866849" cy="8376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1">
              <a:lnSpc>
                <a:spcPts val="7028"/>
              </a:lnSpc>
              <a:spcBef>
                <a:spcPct val="0"/>
              </a:spcBef>
            </a:pPr>
            <a:r>
              <a:rPr lang="en-US" b="true" sz="4476" spc="-111" u="none">
                <a:solidFill>
                  <a:srgbClr val="FFFFFF"/>
                </a:solidFill>
                <a:latin typeface="Balsamiq Sans Bold"/>
                <a:ea typeface="Balsamiq Sans Bold"/>
                <a:cs typeface="Balsamiq Sans Bold"/>
                <a:sym typeface="Balsamiq Sans Bold"/>
              </a:rPr>
              <a:t>1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1933077" y="4458464"/>
            <a:ext cx="866849" cy="8376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1">
              <a:lnSpc>
                <a:spcPts val="7028"/>
              </a:lnSpc>
              <a:spcBef>
                <a:spcPct val="0"/>
              </a:spcBef>
            </a:pPr>
            <a:r>
              <a:rPr lang="en-US" b="true" sz="4476" spc="-111" u="none">
                <a:solidFill>
                  <a:srgbClr val="FFFFFF"/>
                </a:solidFill>
                <a:latin typeface="Balsamiq Sans Bold"/>
                <a:ea typeface="Balsamiq Sans Bold"/>
                <a:cs typeface="Balsamiq Sans Bold"/>
                <a:sym typeface="Balsamiq Sans Bold"/>
              </a:rPr>
              <a:t>2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1933077" y="6030163"/>
            <a:ext cx="866849" cy="8376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1">
              <a:lnSpc>
                <a:spcPts val="7028"/>
              </a:lnSpc>
              <a:spcBef>
                <a:spcPct val="0"/>
              </a:spcBef>
            </a:pPr>
            <a:r>
              <a:rPr lang="en-US" b="true" sz="4476" spc="-111" u="none">
                <a:solidFill>
                  <a:srgbClr val="FFFFFF"/>
                </a:solidFill>
                <a:latin typeface="Balsamiq Sans Bold"/>
                <a:ea typeface="Balsamiq Sans Bold"/>
                <a:cs typeface="Balsamiq Sans Bold"/>
                <a:sym typeface="Balsamiq Sans Bold"/>
              </a:rPr>
              <a:t>3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1933077" y="7601863"/>
            <a:ext cx="866849" cy="8376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1">
              <a:lnSpc>
                <a:spcPts val="7028"/>
              </a:lnSpc>
              <a:spcBef>
                <a:spcPct val="0"/>
              </a:spcBef>
            </a:pPr>
            <a:r>
              <a:rPr lang="en-US" b="true" sz="4476" spc="-111" u="none">
                <a:solidFill>
                  <a:srgbClr val="FFFFFF"/>
                </a:solidFill>
                <a:latin typeface="Balsamiq Sans Bold"/>
                <a:ea typeface="Balsamiq Sans Bold"/>
                <a:cs typeface="Balsamiq Sans Bold"/>
                <a:sym typeface="Balsamiq Sans Bold"/>
              </a:rPr>
              <a:t>4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3411360" y="3125555"/>
            <a:ext cx="3425775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2x + 5 = 14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3411360" y="4679190"/>
            <a:ext cx="3425775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15 - 6x = 12</a:t>
            </a:r>
          </a:p>
        </p:txBody>
      </p:sp>
      <p:sp>
        <p:nvSpPr>
          <p:cNvPr name="Freeform 24" id="24"/>
          <p:cNvSpPr/>
          <p:nvPr/>
        </p:nvSpPr>
        <p:spPr>
          <a:xfrm flipH="false" flipV="false" rot="0">
            <a:off x="15188819" y="5436564"/>
            <a:ext cx="3613483" cy="3560923"/>
          </a:xfrm>
          <a:custGeom>
            <a:avLst/>
            <a:gdLst/>
            <a:ahLst/>
            <a:cxnLst/>
            <a:rect r="r" b="b" t="t" l="l"/>
            <a:pathLst>
              <a:path h="3560923" w="3613483">
                <a:moveTo>
                  <a:pt x="0" y="0"/>
                </a:moveTo>
                <a:lnTo>
                  <a:pt x="3613483" y="0"/>
                </a:lnTo>
                <a:lnTo>
                  <a:pt x="3613483" y="3560924"/>
                </a:lnTo>
                <a:lnTo>
                  <a:pt x="0" y="356092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5" id="25"/>
          <p:cNvSpPr txBox="true"/>
          <p:nvPr/>
        </p:nvSpPr>
        <p:spPr>
          <a:xfrm rot="0">
            <a:off x="3429500" y="5881018"/>
            <a:ext cx="648768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x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3461245" y="6620761"/>
            <a:ext cx="585280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3</a:t>
            </a:r>
          </a:p>
        </p:txBody>
      </p:sp>
      <p:sp>
        <p:nvSpPr>
          <p:cNvPr name="AutoShape 27" id="27"/>
          <p:cNvSpPr/>
          <p:nvPr/>
        </p:nvSpPr>
        <p:spPr>
          <a:xfrm flipH="true">
            <a:off x="3411360" y="6563611"/>
            <a:ext cx="685048" cy="0"/>
          </a:xfrm>
          <a:prstGeom prst="line">
            <a:avLst/>
          </a:prstGeom>
          <a:ln cap="flat" w="381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28" id="28"/>
          <p:cNvSpPr txBox="true"/>
          <p:nvPr/>
        </p:nvSpPr>
        <p:spPr>
          <a:xfrm rot="0">
            <a:off x="4096409" y="6250890"/>
            <a:ext cx="1433034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- 2 = 7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3479385" y="7452717"/>
            <a:ext cx="648768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x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3511129" y="8192460"/>
            <a:ext cx="585280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5</a:t>
            </a:r>
          </a:p>
        </p:txBody>
      </p:sp>
      <p:sp>
        <p:nvSpPr>
          <p:cNvPr name="AutoShape 31" id="31"/>
          <p:cNvSpPr/>
          <p:nvPr/>
        </p:nvSpPr>
        <p:spPr>
          <a:xfrm flipH="true">
            <a:off x="3461245" y="8135310"/>
            <a:ext cx="685048" cy="0"/>
          </a:xfrm>
          <a:prstGeom prst="line">
            <a:avLst/>
          </a:prstGeom>
          <a:ln cap="flat" w="381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32" id="32"/>
          <p:cNvSpPr txBox="true"/>
          <p:nvPr/>
        </p:nvSpPr>
        <p:spPr>
          <a:xfrm rot="0">
            <a:off x="4146293" y="7822589"/>
            <a:ext cx="1871529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4620"/>
              </a:lnSpc>
            </a:pPr>
            <a:r>
              <a:rPr lang="en-US" sz="4200" spc="-84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+ 8  = 21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11618308" y="3141012"/>
            <a:ext cx="3425775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20"/>
              </a:lnSpc>
            </a:pPr>
            <a:r>
              <a:rPr lang="en-US" sz="4200" spc="-84">
                <a:solidFill>
                  <a:srgbClr val="B64931"/>
                </a:solidFill>
                <a:latin typeface="Barlow"/>
                <a:ea typeface="Barlow"/>
                <a:cs typeface="Barlow"/>
                <a:sym typeface="Barlow"/>
              </a:rPr>
              <a:t>x = 4.5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11618308" y="4715348"/>
            <a:ext cx="3425775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20"/>
              </a:lnSpc>
            </a:pPr>
            <a:r>
              <a:rPr lang="en-US" sz="4200" spc="-84">
                <a:solidFill>
                  <a:srgbClr val="B64931"/>
                </a:solidFill>
                <a:latin typeface="Barlow"/>
                <a:ea typeface="Barlow"/>
                <a:cs typeface="Barlow"/>
                <a:sym typeface="Barlow"/>
              </a:rPr>
              <a:t>x = 0.5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11618308" y="6287047"/>
            <a:ext cx="3425775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20"/>
              </a:lnSpc>
            </a:pPr>
            <a:r>
              <a:rPr lang="en-US" sz="4200" spc="-84">
                <a:solidFill>
                  <a:srgbClr val="B64931"/>
                </a:solidFill>
                <a:latin typeface="Barlow"/>
                <a:ea typeface="Barlow"/>
                <a:cs typeface="Barlow"/>
                <a:sym typeface="Barlow"/>
              </a:rPr>
              <a:t>x = 27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11618308" y="7854862"/>
            <a:ext cx="3425775" cy="5962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20"/>
              </a:lnSpc>
            </a:pPr>
            <a:r>
              <a:rPr lang="en-US" sz="4200" spc="-84">
                <a:solidFill>
                  <a:srgbClr val="B64931"/>
                </a:solidFill>
                <a:latin typeface="Barlow"/>
                <a:ea typeface="Barlow"/>
                <a:cs typeface="Barlow"/>
                <a:sym typeface="Barlow"/>
              </a:rPr>
              <a:t>x = 65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7E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807328" y="-2670497"/>
            <a:ext cx="19095328" cy="14202150"/>
          </a:xfrm>
          <a:custGeom>
            <a:avLst/>
            <a:gdLst/>
            <a:ahLst/>
            <a:cxnLst/>
            <a:rect r="r" b="b" t="t" l="l"/>
            <a:pathLst>
              <a:path h="14202150" w="19095328">
                <a:moveTo>
                  <a:pt x="0" y="0"/>
                </a:moveTo>
                <a:lnTo>
                  <a:pt x="19095328" y="0"/>
                </a:lnTo>
                <a:lnTo>
                  <a:pt x="19095328" y="14202150"/>
                </a:lnTo>
                <a:lnTo>
                  <a:pt x="0" y="1420215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25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961898" y="2469655"/>
            <a:ext cx="14364204" cy="5197093"/>
            <a:chOff x="0" y="0"/>
            <a:chExt cx="3783165" cy="1368782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3783165" cy="1368782"/>
            </a:xfrm>
            <a:custGeom>
              <a:avLst/>
              <a:gdLst/>
              <a:ahLst/>
              <a:cxnLst/>
              <a:rect r="r" b="b" t="t" l="l"/>
              <a:pathLst>
                <a:path h="1368782" w="3783165">
                  <a:moveTo>
                    <a:pt x="19942" y="0"/>
                  </a:moveTo>
                  <a:lnTo>
                    <a:pt x="3763223" y="0"/>
                  </a:lnTo>
                  <a:cubicBezTo>
                    <a:pt x="3768512" y="0"/>
                    <a:pt x="3773584" y="2101"/>
                    <a:pt x="3777324" y="5841"/>
                  </a:cubicBezTo>
                  <a:cubicBezTo>
                    <a:pt x="3781064" y="9581"/>
                    <a:pt x="3783165" y="14653"/>
                    <a:pt x="3783165" y="19942"/>
                  </a:cubicBezTo>
                  <a:lnTo>
                    <a:pt x="3783165" y="1348840"/>
                  </a:lnTo>
                  <a:cubicBezTo>
                    <a:pt x="3783165" y="1354129"/>
                    <a:pt x="3781064" y="1359201"/>
                    <a:pt x="3777324" y="1362941"/>
                  </a:cubicBezTo>
                  <a:cubicBezTo>
                    <a:pt x="3773584" y="1366681"/>
                    <a:pt x="3768512" y="1368782"/>
                    <a:pt x="3763223" y="1368782"/>
                  </a:cubicBezTo>
                  <a:lnTo>
                    <a:pt x="19942" y="1368782"/>
                  </a:lnTo>
                  <a:cubicBezTo>
                    <a:pt x="14653" y="1368782"/>
                    <a:pt x="9581" y="1366681"/>
                    <a:pt x="5841" y="1362941"/>
                  </a:cubicBezTo>
                  <a:cubicBezTo>
                    <a:pt x="2101" y="1359201"/>
                    <a:pt x="0" y="1354129"/>
                    <a:pt x="0" y="1348840"/>
                  </a:cubicBezTo>
                  <a:lnTo>
                    <a:pt x="0" y="19942"/>
                  </a:lnTo>
                  <a:cubicBezTo>
                    <a:pt x="0" y="14653"/>
                    <a:pt x="2101" y="9581"/>
                    <a:pt x="5841" y="5841"/>
                  </a:cubicBezTo>
                  <a:cubicBezTo>
                    <a:pt x="9581" y="2101"/>
                    <a:pt x="14653" y="0"/>
                    <a:pt x="19942" y="0"/>
                  </a:cubicBezTo>
                  <a:close/>
                </a:path>
              </a:pathLst>
            </a:custGeom>
            <a:solidFill>
              <a:srgbClr val="FFFFFF"/>
            </a:solidFill>
            <a:ln w="47625" cap="rnd">
              <a:solidFill>
                <a:srgbClr val="000000"/>
              </a:solidFill>
              <a:prstDash val="solid"/>
              <a:round/>
            </a:ln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3783165" cy="140688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6" id="6"/>
          <p:cNvSpPr txBox="true"/>
          <p:nvPr/>
        </p:nvSpPr>
        <p:spPr>
          <a:xfrm rot="0">
            <a:off x="3563411" y="4232275"/>
            <a:ext cx="11161177" cy="13023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0640"/>
              </a:lnSpc>
              <a:spcBef>
                <a:spcPct val="0"/>
              </a:spcBef>
            </a:pPr>
            <a:r>
              <a:rPr lang="en-US" b="true" sz="7600">
                <a:solidFill>
                  <a:srgbClr val="000000"/>
                </a:solidFill>
                <a:latin typeface="Balsamiq Sans Bold"/>
                <a:ea typeface="Balsamiq Sans Bold"/>
                <a:cs typeface="Balsamiq Sans Bold"/>
                <a:sym typeface="Balsamiq Sans Bold"/>
              </a:rPr>
              <a:t>Сұрақтарыңыз бар ма?</a:t>
            </a:r>
          </a:p>
        </p:txBody>
      </p:sp>
      <p:sp>
        <p:nvSpPr>
          <p:cNvPr name="Freeform 7" id="7"/>
          <p:cNvSpPr/>
          <p:nvPr/>
        </p:nvSpPr>
        <p:spPr>
          <a:xfrm flipH="false" flipV="false" rot="0">
            <a:off x="14685276" y="1435272"/>
            <a:ext cx="2574024" cy="2949403"/>
          </a:xfrm>
          <a:custGeom>
            <a:avLst/>
            <a:gdLst/>
            <a:ahLst/>
            <a:cxnLst/>
            <a:rect r="r" b="b" t="t" l="l"/>
            <a:pathLst>
              <a:path h="2949403" w="2574024">
                <a:moveTo>
                  <a:pt x="0" y="0"/>
                </a:moveTo>
                <a:lnTo>
                  <a:pt x="2574024" y="0"/>
                </a:lnTo>
                <a:lnTo>
                  <a:pt x="2574024" y="2949403"/>
                </a:lnTo>
                <a:lnTo>
                  <a:pt x="0" y="294940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674886" y="5902325"/>
            <a:ext cx="2574024" cy="2949403"/>
          </a:xfrm>
          <a:custGeom>
            <a:avLst/>
            <a:gdLst/>
            <a:ahLst/>
            <a:cxnLst/>
            <a:rect r="r" b="b" t="t" l="l"/>
            <a:pathLst>
              <a:path h="2949403" w="2574024">
                <a:moveTo>
                  <a:pt x="0" y="0"/>
                </a:moveTo>
                <a:lnTo>
                  <a:pt x="2574024" y="0"/>
                </a:lnTo>
                <a:lnTo>
                  <a:pt x="2574024" y="2949403"/>
                </a:lnTo>
                <a:lnTo>
                  <a:pt x="0" y="294940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DAGZJQ3eg00</dc:identifier>
  <dcterms:modified xsi:type="dcterms:W3CDTF">2011-08-01T06:04:30Z</dcterms:modified>
  <cp:revision>1</cp:revision>
  <dc:title>Colourful Retro Maths Solving Linear Equations Presentation</dc:title>
</cp:coreProperties>
</file>