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Prompt" panose="020B0604020202020204" charset="-34"/>
      <p:regular r:id="rId13"/>
    </p:embeddedFont>
    <p:embeddedFont>
      <p:font typeface="Prompt Italics" panose="020B0604020202020204" charset="-34"/>
      <p:regular r:id="rId14"/>
    </p:embeddedFont>
    <p:embeddedFont>
      <p:font typeface="Prompt Bold" panose="020B0604020202020204" charset="-34"/>
      <p:regular r:id="rId15"/>
    </p:embeddedFont>
    <p:embeddedFont>
      <p:font typeface="TC October" panose="020B0604020202020204" charset="0"/>
      <p:regular r:id="rId16"/>
    </p:embeddedFont>
    <p:embeddedFont>
      <p:font typeface="Prompt Light" panose="020B0604020202020204" charset="-34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Anton" panose="020B0604020202020204" charset="0"/>
      <p:regular r:id="rId22"/>
    </p:embeddedFont>
    <p:embeddedFont>
      <p:font typeface="Canva Sans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7" d="100"/>
          <a:sy n="47" d="100"/>
        </p:scale>
        <p:origin x="1138" y="31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3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37.sv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3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37.sv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9.png"/><Relationship Id="rId17" Type="http://schemas.openxmlformats.org/officeDocument/2006/relationships/image" Target="../media/image22.svg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4.sv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32.svg"/><Relationship Id="rId14" Type="http://schemas.openxmlformats.org/officeDocument/2006/relationships/image" Target="../media/image3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3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37.sv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D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768987">
            <a:off x="-3835406" y="-144194"/>
            <a:ext cx="12955189" cy="6380431"/>
          </a:xfrm>
          <a:custGeom>
            <a:avLst/>
            <a:gdLst/>
            <a:ahLst/>
            <a:cxnLst/>
            <a:rect l="l" t="t" r="r" b="b"/>
            <a:pathLst>
              <a:path w="12955189" h="6380431">
                <a:moveTo>
                  <a:pt x="0" y="0"/>
                </a:moveTo>
                <a:lnTo>
                  <a:pt x="12955189" y="0"/>
                </a:lnTo>
                <a:lnTo>
                  <a:pt x="12955189" y="6380430"/>
                </a:lnTo>
                <a:lnTo>
                  <a:pt x="0" y="6380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768987">
            <a:off x="9059899" y="5059030"/>
            <a:ext cx="12955189" cy="6380431"/>
          </a:xfrm>
          <a:custGeom>
            <a:avLst/>
            <a:gdLst/>
            <a:ahLst/>
            <a:cxnLst/>
            <a:rect l="l" t="t" r="r" b="b"/>
            <a:pathLst>
              <a:path w="12955189" h="6380431">
                <a:moveTo>
                  <a:pt x="0" y="0"/>
                </a:moveTo>
                <a:lnTo>
                  <a:pt x="12955189" y="0"/>
                </a:lnTo>
                <a:lnTo>
                  <a:pt x="12955189" y="6380431"/>
                </a:lnTo>
                <a:lnTo>
                  <a:pt x="0" y="63804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-139014" y="6315413"/>
            <a:ext cx="3461576" cy="4114800"/>
          </a:xfrm>
          <a:custGeom>
            <a:avLst/>
            <a:gdLst/>
            <a:ahLst/>
            <a:cxnLst/>
            <a:rect l="l" t="t" r="r" b="b"/>
            <a:pathLst>
              <a:path w="3461576" h="4114800">
                <a:moveTo>
                  <a:pt x="3461576" y="0"/>
                </a:moveTo>
                <a:lnTo>
                  <a:pt x="0" y="0"/>
                </a:lnTo>
                <a:lnTo>
                  <a:pt x="0" y="4114800"/>
                </a:lnTo>
                <a:lnTo>
                  <a:pt x="3461576" y="4114800"/>
                </a:lnTo>
                <a:lnTo>
                  <a:pt x="346157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803150" y="1868010"/>
            <a:ext cx="8681700" cy="347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kk-KZ" sz="11300" b="1" dirty="0" smtClean="0">
                <a:solidFill>
                  <a:srgbClr val="272727"/>
                </a:solidFill>
                <a:latin typeface="Anton"/>
                <a:ea typeface="Anton"/>
                <a:cs typeface="Anton"/>
                <a:sym typeface="Anton"/>
              </a:rPr>
              <a:t>ҚОРЕКТІК ТІЗБЕК</a:t>
            </a:r>
            <a:endParaRPr lang="en-US" sz="11300" b="1" dirty="0">
              <a:solidFill>
                <a:srgbClr val="272727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628319" y="5563213"/>
            <a:ext cx="9031362" cy="2128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88"/>
              </a:lnSpc>
            </a:pPr>
            <a:r>
              <a:rPr lang="ru-RU" sz="3991" spc="-59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Оқыту</a:t>
            </a:r>
            <a:r>
              <a:rPr lang="ru-RU" sz="3991" spc="-59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ru-RU" sz="3991" spc="-59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мақсаты</a:t>
            </a:r>
            <a:r>
              <a:rPr lang="ru-RU" sz="3991" spc="-59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: Мен </a:t>
            </a:r>
            <a:r>
              <a:rPr lang="ru-RU" sz="3991" spc="-59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экожүйелердегі</a:t>
            </a:r>
            <a:r>
              <a:rPr lang="ru-RU" sz="3991" spc="-59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энергия </a:t>
            </a:r>
            <a:r>
              <a:rPr lang="ru-RU" sz="3991" spc="-59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ағынын</a:t>
            </a:r>
            <a:r>
              <a:rPr lang="ru-RU" sz="3991" spc="-59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ru-RU" sz="3991" spc="-59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көрсету</a:t>
            </a:r>
            <a:r>
              <a:rPr lang="ru-RU" sz="3991" spc="-59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ru-RU" sz="3991" spc="-59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үшін</a:t>
            </a:r>
            <a:r>
              <a:rPr lang="ru-RU" sz="3991" spc="-59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ru-RU" sz="3991" spc="-59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үлгілерді</a:t>
            </a:r>
            <a:r>
              <a:rPr lang="ru-RU" sz="3991" spc="-59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ru-RU" sz="3991" spc="-59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қолдана</a:t>
            </a:r>
            <a:r>
              <a:rPr lang="ru-RU" sz="3991" spc="-59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ru-RU" sz="3991" spc="-59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аламын</a:t>
            </a:r>
            <a:endParaRPr lang="en-US" sz="3991" spc="-59" dirty="0">
              <a:solidFill>
                <a:srgbClr val="272727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7" name="Freeform 7"/>
          <p:cNvSpPr/>
          <p:nvPr/>
        </p:nvSpPr>
        <p:spPr>
          <a:xfrm flipV="1">
            <a:off x="14826424" y="-189390"/>
            <a:ext cx="3461576" cy="4114800"/>
          </a:xfrm>
          <a:custGeom>
            <a:avLst/>
            <a:gdLst/>
            <a:ahLst/>
            <a:cxnLst/>
            <a:rect l="l" t="t" r="r" b="b"/>
            <a:pathLst>
              <a:path w="3461576" h="4114800">
                <a:moveTo>
                  <a:pt x="0" y="4114800"/>
                </a:moveTo>
                <a:lnTo>
                  <a:pt x="3461576" y="4114800"/>
                </a:lnTo>
                <a:lnTo>
                  <a:pt x="3461576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75942" y="448673"/>
            <a:ext cx="13498880" cy="1571612"/>
            <a:chOff x="0" y="0"/>
            <a:chExt cx="3822566" cy="4450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22566" cy="445044"/>
            </a:xfrm>
            <a:custGeom>
              <a:avLst/>
              <a:gdLst/>
              <a:ahLst/>
              <a:cxnLst/>
              <a:rect l="l" t="t" r="r" b="b"/>
              <a:pathLst>
                <a:path w="3822566" h="445044">
                  <a:moveTo>
                    <a:pt x="29250" y="0"/>
                  </a:moveTo>
                  <a:lnTo>
                    <a:pt x="3793316" y="0"/>
                  </a:lnTo>
                  <a:cubicBezTo>
                    <a:pt x="3809471" y="0"/>
                    <a:pt x="3822566" y="13096"/>
                    <a:pt x="3822566" y="29250"/>
                  </a:cubicBezTo>
                  <a:lnTo>
                    <a:pt x="3822566" y="415794"/>
                  </a:lnTo>
                  <a:cubicBezTo>
                    <a:pt x="3822566" y="431948"/>
                    <a:pt x="3809471" y="445044"/>
                    <a:pt x="3793316" y="445044"/>
                  </a:cubicBezTo>
                  <a:lnTo>
                    <a:pt x="29250" y="445044"/>
                  </a:lnTo>
                  <a:cubicBezTo>
                    <a:pt x="13096" y="445044"/>
                    <a:pt x="0" y="431948"/>
                    <a:pt x="0" y="415794"/>
                  </a:cubicBezTo>
                  <a:lnTo>
                    <a:pt x="0" y="29250"/>
                  </a:lnTo>
                  <a:cubicBezTo>
                    <a:pt x="0" y="13096"/>
                    <a:pt x="13096" y="0"/>
                    <a:pt x="29250" y="0"/>
                  </a:cubicBezTo>
                  <a:close/>
                </a:path>
              </a:pathLst>
            </a:custGeom>
            <a:solidFill>
              <a:srgbClr val="D390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22566" cy="4831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275942" y="211363"/>
            <a:ext cx="13356801" cy="1641866"/>
            <a:chOff x="0" y="0"/>
            <a:chExt cx="3782333" cy="46493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82333" cy="464938"/>
            </a:xfrm>
            <a:custGeom>
              <a:avLst/>
              <a:gdLst/>
              <a:ahLst/>
              <a:cxnLst/>
              <a:rect l="l" t="t" r="r" b="b"/>
              <a:pathLst>
                <a:path w="3782333" h="464938">
                  <a:moveTo>
                    <a:pt x="29561" y="0"/>
                  </a:moveTo>
                  <a:lnTo>
                    <a:pt x="3752772" y="0"/>
                  </a:lnTo>
                  <a:cubicBezTo>
                    <a:pt x="3760612" y="0"/>
                    <a:pt x="3768131" y="3114"/>
                    <a:pt x="3773675" y="8658"/>
                  </a:cubicBezTo>
                  <a:cubicBezTo>
                    <a:pt x="3779218" y="14202"/>
                    <a:pt x="3782333" y="21721"/>
                    <a:pt x="3782333" y="29561"/>
                  </a:cubicBezTo>
                  <a:lnTo>
                    <a:pt x="3782333" y="435377"/>
                  </a:lnTo>
                  <a:cubicBezTo>
                    <a:pt x="3782333" y="451703"/>
                    <a:pt x="3769098" y="464938"/>
                    <a:pt x="3752772" y="464938"/>
                  </a:cubicBezTo>
                  <a:lnTo>
                    <a:pt x="29561" y="464938"/>
                  </a:lnTo>
                  <a:cubicBezTo>
                    <a:pt x="13235" y="464938"/>
                    <a:pt x="0" y="451703"/>
                    <a:pt x="0" y="435377"/>
                  </a:cubicBezTo>
                  <a:lnTo>
                    <a:pt x="0" y="29561"/>
                  </a:lnTo>
                  <a:cubicBezTo>
                    <a:pt x="0" y="13235"/>
                    <a:pt x="13235" y="0"/>
                    <a:pt x="29561" y="0"/>
                  </a:cubicBezTo>
                  <a:close/>
                </a:path>
              </a:pathLst>
            </a:custGeom>
            <a:solidFill>
              <a:srgbClr val="F6F6E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782333" cy="5030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921850" y="2398309"/>
            <a:ext cx="3147332" cy="3095664"/>
            <a:chOff x="0" y="0"/>
            <a:chExt cx="828927" cy="81531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28927" cy="815319"/>
            </a:xfrm>
            <a:custGeom>
              <a:avLst/>
              <a:gdLst/>
              <a:ahLst/>
              <a:cxnLst/>
              <a:rect l="l" t="t" r="r" b="b"/>
              <a:pathLst>
                <a:path w="828927" h="815319">
                  <a:moveTo>
                    <a:pt x="828927" y="0"/>
                  </a:moveTo>
                  <a:lnTo>
                    <a:pt x="0" y="0"/>
                  </a:lnTo>
                  <a:lnTo>
                    <a:pt x="0" y="627359"/>
                  </a:lnTo>
                  <a:lnTo>
                    <a:pt x="157480" y="627359"/>
                  </a:lnTo>
                  <a:lnTo>
                    <a:pt x="157480" y="815319"/>
                  </a:lnTo>
                  <a:lnTo>
                    <a:pt x="463550" y="627359"/>
                  </a:lnTo>
                  <a:lnTo>
                    <a:pt x="828927" y="627359"/>
                  </a:lnTo>
                  <a:lnTo>
                    <a:pt x="828927" y="0"/>
                  </a:lnTo>
                  <a:close/>
                </a:path>
              </a:pathLst>
            </a:custGeom>
            <a:solidFill>
              <a:srgbClr val="E8CB7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28927" cy="6629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rompt"/>
                  <a:ea typeface="Prompt"/>
                  <a:cs typeface="Prompt"/>
                  <a:sym typeface="Prompt"/>
                </a:rPr>
                <a:t>The removal of the producers would cause the collapse of the entire food web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-1113000" y="4200209"/>
            <a:ext cx="5513587" cy="6086791"/>
          </a:xfrm>
          <a:custGeom>
            <a:avLst/>
            <a:gdLst/>
            <a:ahLst/>
            <a:cxnLst/>
            <a:rect l="l" t="t" r="r" b="b"/>
            <a:pathLst>
              <a:path w="5513587" h="6086791">
                <a:moveTo>
                  <a:pt x="0" y="0"/>
                </a:moveTo>
                <a:lnTo>
                  <a:pt x="5513587" y="0"/>
                </a:lnTo>
                <a:lnTo>
                  <a:pt x="5513587" y="6086791"/>
                </a:lnTo>
                <a:lnTo>
                  <a:pt x="0" y="60867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9206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526327" y="121881"/>
            <a:ext cx="12858495" cy="1731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93"/>
              </a:lnSpc>
            </a:pPr>
            <a:r>
              <a:rPr lang="en-US" sz="10138">
                <a:solidFill>
                  <a:srgbClr val="272727"/>
                </a:solidFill>
                <a:latin typeface="Anton"/>
                <a:ea typeface="Anton"/>
                <a:cs typeface="Anton"/>
                <a:sym typeface="Anton"/>
              </a:rPr>
              <a:t>Changes in the food web</a:t>
            </a:r>
          </a:p>
        </p:txBody>
      </p:sp>
      <p:sp>
        <p:nvSpPr>
          <p:cNvPr id="13" name="Freeform 13"/>
          <p:cNvSpPr/>
          <p:nvPr/>
        </p:nvSpPr>
        <p:spPr>
          <a:xfrm>
            <a:off x="7687294" y="7283282"/>
            <a:ext cx="1744004" cy="1332954"/>
          </a:xfrm>
          <a:custGeom>
            <a:avLst/>
            <a:gdLst/>
            <a:ahLst/>
            <a:cxnLst/>
            <a:rect l="l" t="t" r="r" b="b"/>
            <a:pathLst>
              <a:path w="1744004" h="1332954">
                <a:moveTo>
                  <a:pt x="0" y="0"/>
                </a:moveTo>
                <a:lnTo>
                  <a:pt x="1744004" y="0"/>
                </a:lnTo>
                <a:lnTo>
                  <a:pt x="1744004" y="1332954"/>
                </a:lnTo>
                <a:lnTo>
                  <a:pt x="0" y="13329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087333" y="8107501"/>
            <a:ext cx="2370944" cy="1763120"/>
          </a:xfrm>
          <a:custGeom>
            <a:avLst/>
            <a:gdLst/>
            <a:ahLst/>
            <a:cxnLst/>
            <a:rect l="l" t="t" r="r" b="b"/>
            <a:pathLst>
              <a:path w="2370944" h="1763120">
                <a:moveTo>
                  <a:pt x="0" y="0"/>
                </a:moveTo>
                <a:lnTo>
                  <a:pt x="2370944" y="0"/>
                </a:lnTo>
                <a:lnTo>
                  <a:pt x="2370944" y="1763120"/>
                </a:lnTo>
                <a:lnTo>
                  <a:pt x="0" y="17631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358851" y="6777187"/>
            <a:ext cx="2815025" cy="3093434"/>
          </a:xfrm>
          <a:custGeom>
            <a:avLst/>
            <a:gdLst/>
            <a:ahLst/>
            <a:cxnLst/>
            <a:rect l="l" t="t" r="r" b="b"/>
            <a:pathLst>
              <a:path w="2815025" h="3093434">
                <a:moveTo>
                  <a:pt x="0" y="0"/>
                </a:moveTo>
                <a:lnTo>
                  <a:pt x="2815025" y="0"/>
                </a:lnTo>
                <a:lnTo>
                  <a:pt x="2815025" y="3093434"/>
                </a:lnTo>
                <a:lnTo>
                  <a:pt x="0" y="30934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863702" y="2970274"/>
            <a:ext cx="3125487" cy="1863572"/>
          </a:xfrm>
          <a:custGeom>
            <a:avLst/>
            <a:gdLst/>
            <a:ahLst/>
            <a:cxnLst/>
            <a:rect l="l" t="t" r="r" b="b"/>
            <a:pathLst>
              <a:path w="3125487" h="1863572">
                <a:moveTo>
                  <a:pt x="0" y="0"/>
                </a:moveTo>
                <a:lnTo>
                  <a:pt x="3125487" y="0"/>
                </a:lnTo>
                <a:lnTo>
                  <a:pt x="3125487" y="1863571"/>
                </a:lnTo>
                <a:lnTo>
                  <a:pt x="0" y="18635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0528070" y="7932652"/>
            <a:ext cx="1444346" cy="1051694"/>
          </a:xfrm>
          <a:custGeom>
            <a:avLst/>
            <a:gdLst/>
            <a:ahLst/>
            <a:cxnLst/>
            <a:rect l="l" t="t" r="r" b="b"/>
            <a:pathLst>
              <a:path w="1444346" h="1051694">
                <a:moveTo>
                  <a:pt x="0" y="0"/>
                </a:moveTo>
                <a:lnTo>
                  <a:pt x="1444346" y="0"/>
                </a:lnTo>
                <a:lnTo>
                  <a:pt x="1444346" y="1051693"/>
                </a:lnTo>
                <a:lnTo>
                  <a:pt x="0" y="105169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912751" y="4448583"/>
            <a:ext cx="1013993" cy="1890896"/>
          </a:xfrm>
          <a:custGeom>
            <a:avLst/>
            <a:gdLst/>
            <a:ahLst/>
            <a:cxnLst/>
            <a:rect l="l" t="t" r="r" b="b"/>
            <a:pathLst>
              <a:path w="1013993" h="1890896">
                <a:moveTo>
                  <a:pt x="0" y="0"/>
                </a:moveTo>
                <a:lnTo>
                  <a:pt x="1013993" y="0"/>
                </a:lnTo>
                <a:lnTo>
                  <a:pt x="1013993" y="1890896"/>
                </a:lnTo>
                <a:lnTo>
                  <a:pt x="0" y="189089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9" name="AutoShape 19"/>
          <p:cNvSpPr/>
          <p:nvPr/>
        </p:nvSpPr>
        <p:spPr>
          <a:xfrm flipV="1">
            <a:off x="6720053" y="8323904"/>
            <a:ext cx="967241" cy="636514"/>
          </a:xfrm>
          <a:prstGeom prst="line">
            <a:avLst/>
          </a:prstGeom>
          <a:ln w="66675" cap="flat">
            <a:solidFill>
              <a:srgbClr val="F6F6E9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0" name="AutoShape 20"/>
          <p:cNvSpPr/>
          <p:nvPr/>
        </p:nvSpPr>
        <p:spPr>
          <a:xfrm flipV="1">
            <a:off x="6790219" y="8642161"/>
            <a:ext cx="3128310" cy="847514"/>
          </a:xfrm>
          <a:prstGeom prst="line">
            <a:avLst/>
          </a:prstGeom>
          <a:ln w="66675" cap="flat">
            <a:solidFill>
              <a:srgbClr val="F6F6E9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1" name="AutoShape 21"/>
          <p:cNvSpPr/>
          <p:nvPr/>
        </p:nvSpPr>
        <p:spPr>
          <a:xfrm flipH="1" flipV="1">
            <a:off x="11972416" y="8458499"/>
            <a:ext cx="2379328" cy="403886"/>
          </a:xfrm>
          <a:prstGeom prst="line">
            <a:avLst/>
          </a:prstGeom>
          <a:ln w="66675" cap="flat">
            <a:solidFill>
              <a:srgbClr val="F6F6E9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2" name="AutoShape 22"/>
          <p:cNvSpPr/>
          <p:nvPr/>
        </p:nvSpPr>
        <p:spPr>
          <a:xfrm flipH="1" flipV="1">
            <a:off x="10430633" y="5920233"/>
            <a:ext cx="3928218" cy="1892191"/>
          </a:xfrm>
          <a:prstGeom prst="line">
            <a:avLst/>
          </a:prstGeom>
          <a:ln w="66675" cap="flat">
            <a:solidFill>
              <a:srgbClr val="F6F6E9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3" name="AutoShape 23"/>
          <p:cNvSpPr/>
          <p:nvPr/>
        </p:nvSpPr>
        <p:spPr>
          <a:xfrm flipH="1" flipV="1">
            <a:off x="9997563" y="6746146"/>
            <a:ext cx="866139" cy="1093217"/>
          </a:xfrm>
          <a:prstGeom prst="line">
            <a:avLst/>
          </a:prstGeom>
          <a:ln w="66675" cap="flat">
            <a:solidFill>
              <a:srgbClr val="F6F6E9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4" name="AutoShape 24"/>
          <p:cNvSpPr/>
          <p:nvPr/>
        </p:nvSpPr>
        <p:spPr>
          <a:xfrm flipV="1">
            <a:off x="8456193" y="6079022"/>
            <a:ext cx="456559" cy="998040"/>
          </a:xfrm>
          <a:prstGeom prst="line">
            <a:avLst/>
          </a:prstGeom>
          <a:ln w="66675" cap="flat">
            <a:solidFill>
              <a:srgbClr val="F6F6E9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5" name="AutoShape 25"/>
          <p:cNvSpPr/>
          <p:nvPr/>
        </p:nvSpPr>
        <p:spPr>
          <a:xfrm flipV="1">
            <a:off x="9451346" y="5394031"/>
            <a:ext cx="2515813" cy="2535270"/>
          </a:xfrm>
          <a:prstGeom prst="line">
            <a:avLst/>
          </a:prstGeom>
          <a:ln w="66675" cap="flat">
            <a:solidFill>
              <a:srgbClr val="F6F6E9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6" name="AutoShape 26"/>
          <p:cNvSpPr/>
          <p:nvPr/>
        </p:nvSpPr>
        <p:spPr>
          <a:xfrm flipH="1" flipV="1">
            <a:off x="6234462" y="6104792"/>
            <a:ext cx="1387167" cy="967212"/>
          </a:xfrm>
          <a:prstGeom prst="line">
            <a:avLst/>
          </a:prstGeom>
          <a:ln w="66675" cap="flat">
            <a:solidFill>
              <a:srgbClr val="F6F6E9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7" name="AutoShape 27"/>
          <p:cNvSpPr/>
          <p:nvPr/>
        </p:nvSpPr>
        <p:spPr>
          <a:xfrm flipH="1" flipV="1">
            <a:off x="6703808" y="4802446"/>
            <a:ext cx="1885544" cy="336139"/>
          </a:xfrm>
          <a:prstGeom prst="line">
            <a:avLst/>
          </a:prstGeom>
          <a:ln w="66675" cap="flat">
            <a:solidFill>
              <a:srgbClr val="F6F6E9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8" name="AutoShape 28"/>
          <p:cNvSpPr/>
          <p:nvPr/>
        </p:nvSpPr>
        <p:spPr>
          <a:xfrm flipV="1">
            <a:off x="10231480" y="4617129"/>
            <a:ext cx="1264444" cy="492179"/>
          </a:xfrm>
          <a:prstGeom prst="line">
            <a:avLst/>
          </a:prstGeom>
          <a:ln w="66675" cap="flat">
            <a:solidFill>
              <a:srgbClr val="F6F6E9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9" name="AutoShape 29"/>
          <p:cNvSpPr/>
          <p:nvPr/>
        </p:nvSpPr>
        <p:spPr>
          <a:xfrm flipV="1">
            <a:off x="4087333" y="8296056"/>
            <a:ext cx="2128061" cy="1574565"/>
          </a:xfrm>
          <a:prstGeom prst="line">
            <a:avLst/>
          </a:prstGeom>
          <a:ln w="104775" cap="flat">
            <a:solidFill>
              <a:srgbClr val="BC182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 flipV="1">
            <a:off x="13989189" y="7243605"/>
            <a:ext cx="3184687" cy="2278248"/>
          </a:xfrm>
          <a:prstGeom prst="line">
            <a:avLst/>
          </a:prstGeom>
          <a:ln w="104775" cap="flat">
            <a:solidFill>
              <a:srgbClr val="BC182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AutoShape 31"/>
          <p:cNvSpPr/>
          <p:nvPr/>
        </p:nvSpPr>
        <p:spPr>
          <a:xfrm flipH="1" flipV="1">
            <a:off x="14373318" y="7090930"/>
            <a:ext cx="2885982" cy="2779691"/>
          </a:xfrm>
          <a:prstGeom prst="line">
            <a:avLst/>
          </a:prstGeom>
          <a:ln w="104775" cap="flat">
            <a:solidFill>
              <a:srgbClr val="BC182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AutoShape 32"/>
          <p:cNvSpPr/>
          <p:nvPr/>
        </p:nvSpPr>
        <p:spPr>
          <a:xfrm flipH="1" flipV="1">
            <a:off x="4087333" y="8253943"/>
            <a:ext cx="2196337" cy="1856235"/>
          </a:xfrm>
          <a:prstGeom prst="line">
            <a:avLst/>
          </a:prstGeom>
          <a:ln w="104775" cap="flat">
            <a:solidFill>
              <a:srgbClr val="BC182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3" name="Freeform 33"/>
          <p:cNvSpPr/>
          <p:nvPr/>
        </p:nvSpPr>
        <p:spPr>
          <a:xfrm>
            <a:off x="5024159" y="3939752"/>
            <a:ext cx="1925343" cy="2139270"/>
          </a:xfrm>
          <a:custGeom>
            <a:avLst/>
            <a:gdLst/>
            <a:ahLst/>
            <a:cxnLst/>
            <a:rect l="l" t="t" r="r" b="b"/>
            <a:pathLst>
              <a:path w="1925343" h="2139270">
                <a:moveTo>
                  <a:pt x="0" y="0"/>
                </a:moveTo>
                <a:lnTo>
                  <a:pt x="1925343" y="0"/>
                </a:lnTo>
                <a:lnTo>
                  <a:pt x="1925343" y="2139270"/>
                </a:lnTo>
                <a:lnTo>
                  <a:pt x="0" y="21392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75942" y="448673"/>
            <a:ext cx="13498880" cy="1571612"/>
            <a:chOff x="0" y="0"/>
            <a:chExt cx="3822566" cy="4450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22566" cy="445044"/>
            </a:xfrm>
            <a:custGeom>
              <a:avLst/>
              <a:gdLst/>
              <a:ahLst/>
              <a:cxnLst/>
              <a:rect l="l" t="t" r="r" b="b"/>
              <a:pathLst>
                <a:path w="3822566" h="445044">
                  <a:moveTo>
                    <a:pt x="29250" y="0"/>
                  </a:moveTo>
                  <a:lnTo>
                    <a:pt x="3793316" y="0"/>
                  </a:lnTo>
                  <a:cubicBezTo>
                    <a:pt x="3809471" y="0"/>
                    <a:pt x="3822566" y="13096"/>
                    <a:pt x="3822566" y="29250"/>
                  </a:cubicBezTo>
                  <a:lnTo>
                    <a:pt x="3822566" y="415794"/>
                  </a:lnTo>
                  <a:cubicBezTo>
                    <a:pt x="3822566" y="431948"/>
                    <a:pt x="3809471" y="445044"/>
                    <a:pt x="3793316" y="445044"/>
                  </a:cubicBezTo>
                  <a:lnTo>
                    <a:pt x="29250" y="445044"/>
                  </a:lnTo>
                  <a:cubicBezTo>
                    <a:pt x="13096" y="445044"/>
                    <a:pt x="0" y="431948"/>
                    <a:pt x="0" y="415794"/>
                  </a:cubicBezTo>
                  <a:lnTo>
                    <a:pt x="0" y="29250"/>
                  </a:lnTo>
                  <a:cubicBezTo>
                    <a:pt x="0" y="13096"/>
                    <a:pt x="13096" y="0"/>
                    <a:pt x="29250" y="0"/>
                  </a:cubicBezTo>
                  <a:close/>
                </a:path>
              </a:pathLst>
            </a:custGeom>
            <a:solidFill>
              <a:srgbClr val="D390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22566" cy="4831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275942" y="211363"/>
            <a:ext cx="13356801" cy="1641866"/>
            <a:chOff x="0" y="0"/>
            <a:chExt cx="3782333" cy="46493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82333" cy="464938"/>
            </a:xfrm>
            <a:custGeom>
              <a:avLst/>
              <a:gdLst/>
              <a:ahLst/>
              <a:cxnLst/>
              <a:rect l="l" t="t" r="r" b="b"/>
              <a:pathLst>
                <a:path w="3782333" h="464938">
                  <a:moveTo>
                    <a:pt x="29561" y="0"/>
                  </a:moveTo>
                  <a:lnTo>
                    <a:pt x="3752772" y="0"/>
                  </a:lnTo>
                  <a:cubicBezTo>
                    <a:pt x="3760612" y="0"/>
                    <a:pt x="3768131" y="3114"/>
                    <a:pt x="3773675" y="8658"/>
                  </a:cubicBezTo>
                  <a:cubicBezTo>
                    <a:pt x="3779218" y="14202"/>
                    <a:pt x="3782333" y="21721"/>
                    <a:pt x="3782333" y="29561"/>
                  </a:cubicBezTo>
                  <a:lnTo>
                    <a:pt x="3782333" y="435377"/>
                  </a:lnTo>
                  <a:cubicBezTo>
                    <a:pt x="3782333" y="451703"/>
                    <a:pt x="3769098" y="464938"/>
                    <a:pt x="3752772" y="464938"/>
                  </a:cubicBezTo>
                  <a:lnTo>
                    <a:pt x="29561" y="464938"/>
                  </a:lnTo>
                  <a:cubicBezTo>
                    <a:pt x="13235" y="464938"/>
                    <a:pt x="0" y="451703"/>
                    <a:pt x="0" y="435377"/>
                  </a:cubicBezTo>
                  <a:lnTo>
                    <a:pt x="0" y="29561"/>
                  </a:lnTo>
                  <a:cubicBezTo>
                    <a:pt x="0" y="13235"/>
                    <a:pt x="13235" y="0"/>
                    <a:pt x="29561" y="0"/>
                  </a:cubicBezTo>
                  <a:close/>
                </a:path>
              </a:pathLst>
            </a:custGeom>
            <a:solidFill>
              <a:srgbClr val="F6F6E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782333" cy="5030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921850" y="2199626"/>
            <a:ext cx="3147332" cy="3095664"/>
            <a:chOff x="0" y="0"/>
            <a:chExt cx="828927" cy="81531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28927" cy="815319"/>
            </a:xfrm>
            <a:custGeom>
              <a:avLst/>
              <a:gdLst/>
              <a:ahLst/>
              <a:cxnLst/>
              <a:rect l="l" t="t" r="r" b="b"/>
              <a:pathLst>
                <a:path w="828927" h="815319">
                  <a:moveTo>
                    <a:pt x="828927" y="0"/>
                  </a:moveTo>
                  <a:lnTo>
                    <a:pt x="0" y="0"/>
                  </a:lnTo>
                  <a:lnTo>
                    <a:pt x="0" y="627359"/>
                  </a:lnTo>
                  <a:lnTo>
                    <a:pt x="157480" y="627359"/>
                  </a:lnTo>
                  <a:lnTo>
                    <a:pt x="157480" y="815319"/>
                  </a:lnTo>
                  <a:lnTo>
                    <a:pt x="463550" y="627359"/>
                  </a:lnTo>
                  <a:lnTo>
                    <a:pt x="828927" y="627359"/>
                  </a:lnTo>
                  <a:lnTo>
                    <a:pt x="828927" y="0"/>
                  </a:lnTo>
                  <a:close/>
                </a:path>
              </a:pathLst>
            </a:custGeom>
            <a:solidFill>
              <a:srgbClr val="E8CB7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28927" cy="6629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rompt"/>
                  <a:ea typeface="Prompt"/>
                  <a:cs typeface="Prompt"/>
                  <a:sym typeface="Prompt"/>
                </a:rPr>
                <a:t>Predict what would happen if primary consumers were removed from the food web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-1113000" y="4200209"/>
            <a:ext cx="5513587" cy="6086791"/>
          </a:xfrm>
          <a:custGeom>
            <a:avLst/>
            <a:gdLst/>
            <a:ahLst/>
            <a:cxnLst/>
            <a:rect l="l" t="t" r="r" b="b"/>
            <a:pathLst>
              <a:path w="5513587" h="6086791">
                <a:moveTo>
                  <a:pt x="0" y="0"/>
                </a:moveTo>
                <a:lnTo>
                  <a:pt x="5513587" y="0"/>
                </a:lnTo>
                <a:lnTo>
                  <a:pt x="5513587" y="6086791"/>
                </a:lnTo>
                <a:lnTo>
                  <a:pt x="0" y="60867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9206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526327" y="121881"/>
            <a:ext cx="12896788" cy="1731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93"/>
              </a:lnSpc>
            </a:pPr>
            <a:r>
              <a:rPr lang="en-US" sz="10138">
                <a:solidFill>
                  <a:srgbClr val="272727"/>
                </a:solidFill>
                <a:latin typeface="Anton"/>
                <a:ea typeface="Anton"/>
                <a:cs typeface="Anton"/>
                <a:sym typeface="Anton"/>
              </a:rPr>
              <a:t>Changes in the food web</a:t>
            </a:r>
          </a:p>
        </p:txBody>
      </p:sp>
      <p:sp>
        <p:nvSpPr>
          <p:cNvPr id="13" name="Freeform 13"/>
          <p:cNvSpPr/>
          <p:nvPr/>
        </p:nvSpPr>
        <p:spPr>
          <a:xfrm>
            <a:off x="7687294" y="7283282"/>
            <a:ext cx="1744004" cy="1332954"/>
          </a:xfrm>
          <a:custGeom>
            <a:avLst/>
            <a:gdLst/>
            <a:ahLst/>
            <a:cxnLst/>
            <a:rect l="l" t="t" r="r" b="b"/>
            <a:pathLst>
              <a:path w="1744004" h="1332954">
                <a:moveTo>
                  <a:pt x="0" y="0"/>
                </a:moveTo>
                <a:lnTo>
                  <a:pt x="1744004" y="0"/>
                </a:lnTo>
                <a:lnTo>
                  <a:pt x="1744004" y="1332954"/>
                </a:lnTo>
                <a:lnTo>
                  <a:pt x="0" y="13329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087333" y="8107501"/>
            <a:ext cx="2370944" cy="1763120"/>
          </a:xfrm>
          <a:custGeom>
            <a:avLst/>
            <a:gdLst/>
            <a:ahLst/>
            <a:cxnLst/>
            <a:rect l="l" t="t" r="r" b="b"/>
            <a:pathLst>
              <a:path w="2370944" h="1763120">
                <a:moveTo>
                  <a:pt x="0" y="0"/>
                </a:moveTo>
                <a:lnTo>
                  <a:pt x="2370944" y="0"/>
                </a:lnTo>
                <a:lnTo>
                  <a:pt x="2370944" y="1763120"/>
                </a:lnTo>
                <a:lnTo>
                  <a:pt x="0" y="17631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358851" y="6777187"/>
            <a:ext cx="2815025" cy="3093434"/>
          </a:xfrm>
          <a:custGeom>
            <a:avLst/>
            <a:gdLst/>
            <a:ahLst/>
            <a:cxnLst/>
            <a:rect l="l" t="t" r="r" b="b"/>
            <a:pathLst>
              <a:path w="2815025" h="3093434">
                <a:moveTo>
                  <a:pt x="0" y="0"/>
                </a:moveTo>
                <a:lnTo>
                  <a:pt x="2815025" y="0"/>
                </a:lnTo>
                <a:lnTo>
                  <a:pt x="2815025" y="3093434"/>
                </a:lnTo>
                <a:lnTo>
                  <a:pt x="0" y="30934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863702" y="2970274"/>
            <a:ext cx="3125487" cy="1863572"/>
          </a:xfrm>
          <a:custGeom>
            <a:avLst/>
            <a:gdLst/>
            <a:ahLst/>
            <a:cxnLst/>
            <a:rect l="l" t="t" r="r" b="b"/>
            <a:pathLst>
              <a:path w="3125487" h="1863572">
                <a:moveTo>
                  <a:pt x="0" y="0"/>
                </a:moveTo>
                <a:lnTo>
                  <a:pt x="3125487" y="0"/>
                </a:lnTo>
                <a:lnTo>
                  <a:pt x="3125487" y="1863571"/>
                </a:lnTo>
                <a:lnTo>
                  <a:pt x="0" y="18635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0528070" y="7932652"/>
            <a:ext cx="1444346" cy="1051694"/>
          </a:xfrm>
          <a:custGeom>
            <a:avLst/>
            <a:gdLst/>
            <a:ahLst/>
            <a:cxnLst/>
            <a:rect l="l" t="t" r="r" b="b"/>
            <a:pathLst>
              <a:path w="1444346" h="1051694">
                <a:moveTo>
                  <a:pt x="0" y="0"/>
                </a:moveTo>
                <a:lnTo>
                  <a:pt x="1444346" y="0"/>
                </a:lnTo>
                <a:lnTo>
                  <a:pt x="1444346" y="1051693"/>
                </a:lnTo>
                <a:lnTo>
                  <a:pt x="0" y="105169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912751" y="4448583"/>
            <a:ext cx="1013993" cy="1890896"/>
          </a:xfrm>
          <a:custGeom>
            <a:avLst/>
            <a:gdLst/>
            <a:ahLst/>
            <a:cxnLst/>
            <a:rect l="l" t="t" r="r" b="b"/>
            <a:pathLst>
              <a:path w="1013993" h="1890896">
                <a:moveTo>
                  <a:pt x="0" y="0"/>
                </a:moveTo>
                <a:lnTo>
                  <a:pt x="1013993" y="0"/>
                </a:lnTo>
                <a:lnTo>
                  <a:pt x="1013993" y="1890896"/>
                </a:lnTo>
                <a:lnTo>
                  <a:pt x="0" y="189089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9" name="AutoShape 19"/>
          <p:cNvSpPr/>
          <p:nvPr/>
        </p:nvSpPr>
        <p:spPr>
          <a:xfrm flipV="1">
            <a:off x="6720053" y="8323904"/>
            <a:ext cx="967241" cy="636514"/>
          </a:xfrm>
          <a:prstGeom prst="line">
            <a:avLst/>
          </a:prstGeom>
          <a:ln w="66675" cap="flat">
            <a:solidFill>
              <a:srgbClr val="F6F6E9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0" name="AutoShape 20"/>
          <p:cNvSpPr/>
          <p:nvPr/>
        </p:nvSpPr>
        <p:spPr>
          <a:xfrm flipV="1">
            <a:off x="6790219" y="8642161"/>
            <a:ext cx="3128310" cy="847514"/>
          </a:xfrm>
          <a:prstGeom prst="line">
            <a:avLst/>
          </a:prstGeom>
          <a:ln w="66675" cap="flat">
            <a:solidFill>
              <a:srgbClr val="F6F6E9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1" name="AutoShape 21"/>
          <p:cNvSpPr/>
          <p:nvPr/>
        </p:nvSpPr>
        <p:spPr>
          <a:xfrm flipH="1" flipV="1">
            <a:off x="11972416" y="8458499"/>
            <a:ext cx="2379328" cy="403886"/>
          </a:xfrm>
          <a:prstGeom prst="line">
            <a:avLst/>
          </a:prstGeom>
          <a:ln w="66675" cap="flat">
            <a:solidFill>
              <a:srgbClr val="F6F6E9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2" name="AutoShape 22"/>
          <p:cNvSpPr/>
          <p:nvPr/>
        </p:nvSpPr>
        <p:spPr>
          <a:xfrm flipH="1" flipV="1">
            <a:off x="10430633" y="5920233"/>
            <a:ext cx="3928218" cy="1892191"/>
          </a:xfrm>
          <a:prstGeom prst="line">
            <a:avLst/>
          </a:prstGeom>
          <a:ln w="66675" cap="flat">
            <a:solidFill>
              <a:srgbClr val="F6F6E9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3" name="AutoShape 23"/>
          <p:cNvSpPr/>
          <p:nvPr/>
        </p:nvSpPr>
        <p:spPr>
          <a:xfrm flipH="1" flipV="1">
            <a:off x="9997563" y="6746146"/>
            <a:ext cx="866139" cy="1093217"/>
          </a:xfrm>
          <a:prstGeom prst="line">
            <a:avLst/>
          </a:prstGeom>
          <a:ln w="66675" cap="flat">
            <a:solidFill>
              <a:srgbClr val="F6F6E9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4" name="AutoShape 24"/>
          <p:cNvSpPr/>
          <p:nvPr/>
        </p:nvSpPr>
        <p:spPr>
          <a:xfrm flipV="1">
            <a:off x="8456193" y="6079022"/>
            <a:ext cx="456559" cy="998040"/>
          </a:xfrm>
          <a:prstGeom prst="line">
            <a:avLst/>
          </a:prstGeom>
          <a:ln w="66675" cap="flat">
            <a:solidFill>
              <a:srgbClr val="F6F6E9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5" name="AutoShape 25"/>
          <p:cNvSpPr/>
          <p:nvPr/>
        </p:nvSpPr>
        <p:spPr>
          <a:xfrm flipV="1">
            <a:off x="9451346" y="5394031"/>
            <a:ext cx="2515813" cy="2535270"/>
          </a:xfrm>
          <a:prstGeom prst="line">
            <a:avLst/>
          </a:prstGeom>
          <a:ln w="66675" cap="flat">
            <a:solidFill>
              <a:srgbClr val="F6F6E9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6" name="AutoShape 26"/>
          <p:cNvSpPr/>
          <p:nvPr/>
        </p:nvSpPr>
        <p:spPr>
          <a:xfrm flipH="1" flipV="1">
            <a:off x="6234462" y="6104792"/>
            <a:ext cx="1387167" cy="967212"/>
          </a:xfrm>
          <a:prstGeom prst="line">
            <a:avLst/>
          </a:prstGeom>
          <a:ln w="66675" cap="flat">
            <a:solidFill>
              <a:srgbClr val="F6F6E9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7" name="AutoShape 27"/>
          <p:cNvSpPr/>
          <p:nvPr/>
        </p:nvSpPr>
        <p:spPr>
          <a:xfrm flipH="1" flipV="1">
            <a:off x="6703808" y="4802446"/>
            <a:ext cx="1885544" cy="336139"/>
          </a:xfrm>
          <a:prstGeom prst="line">
            <a:avLst/>
          </a:prstGeom>
          <a:ln w="66675" cap="flat">
            <a:solidFill>
              <a:srgbClr val="F6F6E9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8" name="AutoShape 28"/>
          <p:cNvSpPr/>
          <p:nvPr/>
        </p:nvSpPr>
        <p:spPr>
          <a:xfrm flipV="1">
            <a:off x="10231480" y="4617129"/>
            <a:ext cx="1264444" cy="492179"/>
          </a:xfrm>
          <a:prstGeom prst="line">
            <a:avLst/>
          </a:prstGeom>
          <a:ln w="66675" cap="flat">
            <a:solidFill>
              <a:srgbClr val="F6F6E9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9" name="AutoShape 29"/>
          <p:cNvSpPr/>
          <p:nvPr/>
        </p:nvSpPr>
        <p:spPr>
          <a:xfrm flipV="1">
            <a:off x="7531172" y="7095311"/>
            <a:ext cx="2128061" cy="1574565"/>
          </a:xfrm>
          <a:prstGeom prst="line">
            <a:avLst/>
          </a:prstGeom>
          <a:ln w="104775" cap="flat">
            <a:solidFill>
              <a:srgbClr val="BC182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 flipV="1">
            <a:off x="10446646" y="7842459"/>
            <a:ext cx="1544177" cy="1404167"/>
          </a:xfrm>
          <a:prstGeom prst="line">
            <a:avLst/>
          </a:prstGeom>
          <a:ln w="104775" cap="flat">
            <a:solidFill>
              <a:srgbClr val="BC182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AutoShape 31"/>
          <p:cNvSpPr/>
          <p:nvPr/>
        </p:nvSpPr>
        <p:spPr>
          <a:xfrm flipH="1" flipV="1">
            <a:off x="10706576" y="7947239"/>
            <a:ext cx="1245228" cy="1389846"/>
          </a:xfrm>
          <a:prstGeom prst="line">
            <a:avLst/>
          </a:prstGeom>
          <a:ln w="104775" cap="flat">
            <a:solidFill>
              <a:srgbClr val="BC182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AutoShape 32"/>
          <p:cNvSpPr/>
          <p:nvPr/>
        </p:nvSpPr>
        <p:spPr>
          <a:xfrm flipH="1" flipV="1">
            <a:off x="7705620" y="7099351"/>
            <a:ext cx="1714128" cy="1510633"/>
          </a:xfrm>
          <a:prstGeom prst="line">
            <a:avLst/>
          </a:prstGeom>
          <a:ln w="104775" cap="flat">
            <a:solidFill>
              <a:srgbClr val="BC182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3" name="Freeform 33"/>
          <p:cNvSpPr/>
          <p:nvPr/>
        </p:nvSpPr>
        <p:spPr>
          <a:xfrm>
            <a:off x="5024159" y="3939752"/>
            <a:ext cx="1925343" cy="2139270"/>
          </a:xfrm>
          <a:custGeom>
            <a:avLst/>
            <a:gdLst/>
            <a:ahLst/>
            <a:cxnLst/>
            <a:rect l="l" t="t" r="r" b="b"/>
            <a:pathLst>
              <a:path w="1925343" h="2139270">
                <a:moveTo>
                  <a:pt x="0" y="0"/>
                </a:moveTo>
                <a:lnTo>
                  <a:pt x="1925343" y="0"/>
                </a:lnTo>
                <a:lnTo>
                  <a:pt x="1925343" y="2139270"/>
                </a:lnTo>
                <a:lnTo>
                  <a:pt x="0" y="21392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D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02952" y="425618"/>
            <a:ext cx="12011242" cy="1571612"/>
            <a:chOff x="0" y="0"/>
            <a:chExt cx="3401302" cy="4450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01302" cy="445044"/>
            </a:xfrm>
            <a:custGeom>
              <a:avLst/>
              <a:gdLst/>
              <a:ahLst/>
              <a:cxnLst/>
              <a:rect l="l" t="t" r="r" b="b"/>
              <a:pathLst>
                <a:path w="3401302" h="445044">
                  <a:moveTo>
                    <a:pt x="32872" y="0"/>
                  </a:moveTo>
                  <a:lnTo>
                    <a:pt x="3368429" y="0"/>
                  </a:lnTo>
                  <a:cubicBezTo>
                    <a:pt x="3386584" y="0"/>
                    <a:pt x="3401302" y="14717"/>
                    <a:pt x="3401302" y="32872"/>
                  </a:cubicBezTo>
                  <a:lnTo>
                    <a:pt x="3401302" y="412171"/>
                  </a:lnTo>
                  <a:cubicBezTo>
                    <a:pt x="3401302" y="420890"/>
                    <a:pt x="3397838" y="429251"/>
                    <a:pt x="3391674" y="435416"/>
                  </a:cubicBezTo>
                  <a:cubicBezTo>
                    <a:pt x="3385509" y="441580"/>
                    <a:pt x="3377148" y="445044"/>
                    <a:pt x="3368429" y="445044"/>
                  </a:cubicBezTo>
                  <a:lnTo>
                    <a:pt x="32872" y="445044"/>
                  </a:lnTo>
                  <a:cubicBezTo>
                    <a:pt x="14717" y="445044"/>
                    <a:pt x="0" y="430326"/>
                    <a:pt x="0" y="412171"/>
                  </a:cubicBezTo>
                  <a:lnTo>
                    <a:pt x="0" y="32872"/>
                  </a:lnTo>
                  <a:cubicBezTo>
                    <a:pt x="0" y="24154"/>
                    <a:pt x="3463" y="15793"/>
                    <a:pt x="9628" y="9628"/>
                  </a:cubicBezTo>
                  <a:cubicBezTo>
                    <a:pt x="15793" y="3463"/>
                    <a:pt x="24154" y="0"/>
                    <a:pt x="32872" y="0"/>
                  </a:cubicBezTo>
                  <a:close/>
                </a:path>
              </a:pathLst>
            </a:custGeom>
            <a:solidFill>
              <a:srgbClr val="457D5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401302" cy="4831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02943" y="234164"/>
            <a:ext cx="12011242" cy="1641866"/>
            <a:chOff x="0" y="0"/>
            <a:chExt cx="3401302" cy="46493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01302" cy="464938"/>
            </a:xfrm>
            <a:custGeom>
              <a:avLst/>
              <a:gdLst/>
              <a:ahLst/>
              <a:cxnLst/>
              <a:rect l="l" t="t" r="r" b="b"/>
              <a:pathLst>
                <a:path w="3401302" h="464938">
                  <a:moveTo>
                    <a:pt x="32872" y="0"/>
                  </a:moveTo>
                  <a:lnTo>
                    <a:pt x="3368429" y="0"/>
                  </a:lnTo>
                  <a:cubicBezTo>
                    <a:pt x="3386584" y="0"/>
                    <a:pt x="3401302" y="14717"/>
                    <a:pt x="3401302" y="32872"/>
                  </a:cubicBezTo>
                  <a:lnTo>
                    <a:pt x="3401302" y="432066"/>
                  </a:lnTo>
                  <a:cubicBezTo>
                    <a:pt x="3401302" y="440784"/>
                    <a:pt x="3397838" y="449145"/>
                    <a:pt x="3391674" y="455310"/>
                  </a:cubicBezTo>
                  <a:cubicBezTo>
                    <a:pt x="3385509" y="461475"/>
                    <a:pt x="3377148" y="464938"/>
                    <a:pt x="3368429" y="464938"/>
                  </a:cubicBezTo>
                  <a:lnTo>
                    <a:pt x="32872" y="464938"/>
                  </a:lnTo>
                  <a:cubicBezTo>
                    <a:pt x="14717" y="464938"/>
                    <a:pt x="0" y="450221"/>
                    <a:pt x="0" y="432066"/>
                  </a:cubicBezTo>
                  <a:lnTo>
                    <a:pt x="0" y="32872"/>
                  </a:lnTo>
                  <a:cubicBezTo>
                    <a:pt x="0" y="24154"/>
                    <a:pt x="3463" y="15793"/>
                    <a:pt x="9628" y="9628"/>
                  </a:cubicBezTo>
                  <a:cubicBezTo>
                    <a:pt x="15793" y="3463"/>
                    <a:pt x="24154" y="0"/>
                    <a:pt x="32872" y="0"/>
                  </a:cubicBezTo>
                  <a:close/>
                </a:path>
              </a:pathLst>
            </a:custGeom>
            <a:solidFill>
              <a:srgbClr val="27272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401302" cy="5030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09270" y="3404207"/>
            <a:ext cx="1806766" cy="180676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56860" y="812800"/>
                    <a:pt x="0" y="755940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F6F6E9"/>
            </a:solidFill>
            <a:ln w="38100" cap="rnd">
              <a:solidFill>
                <a:srgbClr val="7D9B76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214179">
            <a:off x="5456580" y="3746498"/>
            <a:ext cx="2435244" cy="1111080"/>
          </a:xfrm>
          <a:custGeom>
            <a:avLst/>
            <a:gdLst/>
            <a:ahLst/>
            <a:cxnLst/>
            <a:rect l="l" t="t" r="r" b="b"/>
            <a:pathLst>
              <a:path w="2435244" h="1111080">
                <a:moveTo>
                  <a:pt x="0" y="0"/>
                </a:moveTo>
                <a:lnTo>
                  <a:pt x="2435244" y="0"/>
                </a:lnTo>
                <a:lnTo>
                  <a:pt x="2435244" y="1111081"/>
                </a:lnTo>
                <a:lnTo>
                  <a:pt x="0" y="11110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8463045" y="3404207"/>
            <a:ext cx="1806766" cy="180676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56860" y="812800"/>
                    <a:pt x="0" y="755940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F6F6E9"/>
            </a:solidFill>
            <a:ln w="38100" cap="rnd">
              <a:solidFill>
                <a:srgbClr val="7D9B76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214179">
            <a:off x="11095017" y="3746498"/>
            <a:ext cx="2435244" cy="1111080"/>
          </a:xfrm>
          <a:custGeom>
            <a:avLst/>
            <a:gdLst/>
            <a:ahLst/>
            <a:cxnLst/>
            <a:rect l="l" t="t" r="r" b="b"/>
            <a:pathLst>
              <a:path w="2435244" h="1111080">
                <a:moveTo>
                  <a:pt x="0" y="0"/>
                </a:moveTo>
                <a:lnTo>
                  <a:pt x="2435245" y="0"/>
                </a:lnTo>
                <a:lnTo>
                  <a:pt x="2435245" y="1111081"/>
                </a:lnTo>
                <a:lnTo>
                  <a:pt x="0" y="11110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14186144" y="3404207"/>
            <a:ext cx="1806766" cy="1806766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56860" y="812800"/>
                    <a:pt x="0" y="755940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F6F6E9"/>
            </a:solidFill>
            <a:ln w="38100" cap="rnd">
              <a:solidFill>
                <a:srgbClr val="7D9B76"/>
              </a:solidFill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909270" y="5372898"/>
            <a:ext cx="1806766" cy="448621"/>
            <a:chOff x="0" y="0"/>
            <a:chExt cx="812800" cy="20181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201819"/>
            </a:xfrm>
            <a:custGeom>
              <a:avLst/>
              <a:gdLst/>
              <a:ahLst/>
              <a:cxnLst/>
              <a:rect l="l" t="t" r="r" b="b"/>
              <a:pathLst>
                <a:path w="812800" h="201819">
                  <a:moveTo>
                    <a:pt x="100909" y="0"/>
                  </a:moveTo>
                  <a:lnTo>
                    <a:pt x="711891" y="0"/>
                  </a:lnTo>
                  <a:cubicBezTo>
                    <a:pt x="738653" y="0"/>
                    <a:pt x="764320" y="10631"/>
                    <a:pt x="783244" y="29556"/>
                  </a:cubicBezTo>
                  <a:cubicBezTo>
                    <a:pt x="802169" y="48480"/>
                    <a:pt x="812800" y="74147"/>
                    <a:pt x="812800" y="100909"/>
                  </a:cubicBezTo>
                  <a:lnTo>
                    <a:pt x="812800" y="100909"/>
                  </a:lnTo>
                  <a:cubicBezTo>
                    <a:pt x="812800" y="127672"/>
                    <a:pt x="802169" y="153339"/>
                    <a:pt x="783244" y="172263"/>
                  </a:cubicBezTo>
                  <a:cubicBezTo>
                    <a:pt x="764320" y="191187"/>
                    <a:pt x="738653" y="201819"/>
                    <a:pt x="711891" y="201819"/>
                  </a:cubicBezTo>
                  <a:lnTo>
                    <a:pt x="100909" y="201819"/>
                  </a:lnTo>
                  <a:cubicBezTo>
                    <a:pt x="74147" y="201819"/>
                    <a:pt x="48480" y="191187"/>
                    <a:pt x="29556" y="172263"/>
                  </a:cubicBezTo>
                  <a:cubicBezTo>
                    <a:pt x="10631" y="153339"/>
                    <a:pt x="0" y="127672"/>
                    <a:pt x="0" y="100909"/>
                  </a:cubicBezTo>
                  <a:lnTo>
                    <a:pt x="0" y="100909"/>
                  </a:lnTo>
                  <a:cubicBezTo>
                    <a:pt x="0" y="74147"/>
                    <a:pt x="10631" y="48480"/>
                    <a:pt x="29556" y="29556"/>
                  </a:cubicBezTo>
                  <a:cubicBezTo>
                    <a:pt x="48480" y="10631"/>
                    <a:pt x="74147" y="0"/>
                    <a:pt x="100909" y="0"/>
                  </a:cubicBezTo>
                  <a:close/>
                </a:path>
              </a:pathLst>
            </a:custGeom>
            <a:solidFill>
              <a:srgbClr val="7D9B76"/>
            </a:solidFill>
            <a:ln cap="rnd">
              <a:noFill/>
              <a:prstDash val="solid"/>
              <a:round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2399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kk-KZ" sz="1899" b="1" dirty="0" smtClean="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Шөп</a:t>
              </a:r>
              <a:endParaRPr lang="en-US" sz="18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8463045" y="5525298"/>
            <a:ext cx="1806766" cy="448621"/>
            <a:chOff x="0" y="0"/>
            <a:chExt cx="812800" cy="20181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201819"/>
            </a:xfrm>
            <a:custGeom>
              <a:avLst/>
              <a:gdLst/>
              <a:ahLst/>
              <a:cxnLst/>
              <a:rect l="l" t="t" r="r" b="b"/>
              <a:pathLst>
                <a:path w="812800" h="201819">
                  <a:moveTo>
                    <a:pt x="100909" y="0"/>
                  </a:moveTo>
                  <a:lnTo>
                    <a:pt x="711891" y="0"/>
                  </a:lnTo>
                  <a:cubicBezTo>
                    <a:pt x="738653" y="0"/>
                    <a:pt x="764320" y="10631"/>
                    <a:pt x="783244" y="29556"/>
                  </a:cubicBezTo>
                  <a:cubicBezTo>
                    <a:pt x="802169" y="48480"/>
                    <a:pt x="812800" y="74147"/>
                    <a:pt x="812800" y="100909"/>
                  </a:cubicBezTo>
                  <a:lnTo>
                    <a:pt x="812800" y="100909"/>
                  </a:lnTo>
                  <a:cubicBezTo>
                    <a:pt x="812800" y="127672"/>
                    <a:pt x="802169" y="153339"/>
                    <a:pt x="783244" y="172263"/>
                  </a:cubicBezTo>
                  <a:cubicBezTo>
                    <a:pt x="764320" y="191187"/>
                    <a:pt x="738653" y="201819"/>
                    <a:pt x="711891" y="201819"/>
                  </a:cubicBezTo>
                  <a:lnTo>
                    <a:pt x="100909" y="201819"/>
                  </a:lnTo>
                  <a:cubicBezTo>
                    <a:pt x="74147" y="201819"/>
                    <a:pt x="48480" y="191187"/>
                    <a:pt x="29556" y="172263"/>
                  </a:cubicBezTo>
                  <a:cubicBezTo>
                    <a:pt x="10631" y="153339"/>
                    <a:pt x="0" y="127672"/>
                    <a:pt x="0" y="100909"/>
                  </a:cubicBezTo>
                  <a:lnTo>
                    <a:pt x="0" y="100909"/>
                  </a:lnTo>
                  <a:cubicBezTo>
                    <a:pt x="0" y="74147"/>
                    <a:pt x="10631" y="48480"/>
                    <a:pt x="29556" y="29556"/>
                  </a:cubicBezTo>
                  <a:cubicBezTo>
                    <a:pt x="48480" y="10631"/>
                    <a:pt x="74147" y="0"/>
                    <a:pt x="100909" y="0"/>
                  </a:cubicBezTo>
                  <a:close/>
                </a:path>
              </a:pathLst>
            </a:custGeom>
            <a:solidFill>
              <a:srgbClr val="7D9B76"/>
            </a:solidFill>
            <a:ln cap="rnd">
              <a:noFill/>
              <a:prstDash val="solid"/>
              <a:round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2399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kk-KZ" sz="1899" b="1" dirty="0" smtClean="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Қоян</a:t>
              </a:r>
              <a:endParaRPr lang="en-US" sz="18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4186144" y="5576922"/>
            <a:ext cx="1806766" cy="448621"/>
            <a:chOff x="0" y="0"/>
            <a:chExt cx="812800" cy="20181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201819"/>
            </a:xfrm>
            <a:custGeom>
              <a:avLst/>
              <a:gdLst/>
              <a:ahLst/>
              <a:cxnLst/>
              <a:rect l="l" t="t" r="r" b="b"/>
              <a:pathLst>
                <a:path w="812800" h="201819">
                  <a:moveTo>
                    <a:pt x="100909" y="0"/>
                  </a:moveTo>
                  <a:lnTo>
                    <a:pt x="711891" y="0"/>
                  </a:lnTo>
                  <a:cubicBezTo>
                    <a:pt x="738653" y="0"/>
                    <a:pt x="764320" y="10631"/>
                    <a:pt x="783244" y="29556"/>
                  </a:cubicBezTo>
                  <a:cubicBezTo>
                    <a:pt x="802169" y="48480"/>
                    <a:pt x="812800" y="74147"/>
                    <a:pt x="812800" y="100909"/>
                  </a:cubicBezTo>
                  <a:lnTo>
                    <a:pt x="812800" y="100909"/>
                  </a:lnTo>
                  <a:cubicBezTo>
                    <a:pt x="812800" y="127672"/>
                    <a:pt x="802169" y="153339"/>
                    <a:pt x="783244" y="172263"/>
                  </a:cubicBezTo>
                  <a:cubicBezTo>
                    <a:pt x="764320" y="191187"/>
                    <a:pt x="738653" y="201819"/>
                    <a:pt x="711891" y="201819"/>
                  </a:cubicBezTo>
                  <a:lnTo>
                    <a:pt x="100909" y="201819"/>
                  </a:lnTo>
                  <a:cubicBezTo>
                    <a:pt x="74147" y="201819"/>
                    <a:pt x="48480" y="191187"/>
                    <a:pt x="29556" y="172263"/>
                  </a:cubicBezTo>
                  <a:cubicBezTo>
                    <a:pt x="10631" y="153339"/>
                    <a:pt x="0" y="127672"/>
                    <a:pt x="0" y="100909"/>
                  </a:cubicBezTo>
                  <a:lnTo>
                    <a:pt x="0" y="100909"/>
                  </a:lnTo>
                  <a:cubicBezTo>
                    <a:pt x="0" y="74147"/>
                    <a:pt x="10631" y="48480"/>
                    <a:pt x="29556" y="29556"/>
                  </a:cubicBezTo>
                  <a:cubicBezTo>
                    <a:pt x="48480" y="10631"/>
                    <a:pt x="74147" y="0"/>
                    <a:pt x="100909" y="0"/>
                  </a:cubicBezTo>
                  <a:close/>
                </a:path>
              </a:pathLst>
            </a:custGeom>
            <a:solidFill>
              <a:srgbClr val="7D9B76"/>
            </a:solidFill>
            <a:ln cap="rnd">
              <a:noFill/>
              <a:prstDash val="solid"/>
              <a:round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812800" cy="2399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kk-KZ" sz="1899" b="1" dirty="0" smtClean="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Арыстан</a:t>
              </a:r>
              <a:endParaRPr lang="en-US" sz="18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>
            <a:off x="8766959" y="3667312"/>
            <a:ext cx="1198938" cy="1223406"/>
          </a:xfrm>
          <a:custGeom>
            <a:avLst/>
            <a:gdLst/>
            <a:ahLst/>
            <a:cxnLst/>
            <a:rect l="l" t="t" r="r" b="b"/>
            <a:pathLst>
              <a:path w="1198938" h="1223406">
                <a:moveTo>
                  <a:pt x="0" y="0"/>
                </a:moveTo>
                <a:lnTo>
                  <a:pt x="1198939" y="0"/>
                </a:lnTo>
                <a:lnTo>
                  <a:pt x="1198939" y="1223406"/>
                </a:lnTo>
                <a:lnTo>
                  <a:pt x="0" y="12234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3317044" y="3671922"/>
            <a:ext cx="991218" cy="1214187"/>
          </a:xfrm>
          <a:custGeom>
            <a:avLst/>
            <a:gdLst/>
            <a:ahLst/>
            <a:cxnLst/>
            <a:rect l="l" t="t" r="r" b="b"/>
            <a:pathLst>
              <a:path w="991218" h="1214187">
                <a:moveTo>
                  <a:pt x="0" y="0"/>
                </a:moveTo>
                <a:lnTo>
                  <a:pt x="991218" y="0"/>
                </a:lnTo>
                <a:lnTo>
                  <a:pt x="991218" y="1214186"/>
                </a:lnTo>
                <a:lnTo>
                  <a:pt x="0" y="12141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4353063" y="3763309"/>
            <a:ext cx="1483559" cy="1088561"/>
          </a:xfrm>
          <a:custGeom>
            <a:avLst/>
            <a:gdLst/>
            <a:ahLst/>
            <a:cxnLst/>
            <a:rect l="l" t="t" r="r" b="b"/>
            <a:pathLst>
              <a:path w="1483559" h="1088561">
                <a:moveTo>
                  <a:pt x="0" y="0"/>
                </a:moveTo>
                <a:lnTo>
                  <a:pt x="1483559" y="0"/>
                </a:lnTo>
                <a:lnTo>
                  <a:pt x="1483559" y="1088562"/>
                </a:lnTo>
                <a:lnTo>
                  <a:pt x="0" y="10885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2909270" y="6254143"/>
            <a:ext cx="1806766" cy="1806766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8549" y="0"/>
                  </a:moveTo>
                  <a:lnTo>
                    <a:pt x="684251" y="0"/>
                  </a:lnTo>
                  <a:cubicBezTo>
                    <a:pt x="718344" y="0"/>
                    <a:pt x="751041" y="13543"/>
                    <a:pt x="775149" y="37651"/>
                  </a:cubicBezTo>
                  <a:cubicBezTo>
                    <a:pt x="799256" y="61759"/>
                    <a:pt x="812800" y="94456"/>
                    <a:pt x="812800" y="128549"/>
                  </a:cubicBezTo>
                  <a:lnTo>
                    <a:pt x="812800" y="684251"/>
                  </a:lnTo>
                  <a:cubicBezTo>
                    <a:pt x="812800" y="718344"/>
                    <a:pt x="799256" y="751041"/>
                    <a:pt x="775149" y="775149"/>
                  </a:cubicBezTo>
                  <a:cubicBezTo>
                    <a:pt x="751041" y="799256"/>
                    <a:pt x="718344" y="812800"/>
                    <a:pt x="684251" y="812800"/>
                  </a:cubicBezTo>
                  <a:lnTo>
                    <a:pt x="128549" y="812800"/>
                  </a:lnTo>
                  <a:cubicBezTo>
                    <a:pt x="94456" y="812800"/>
                    <a:pt x="61759" y="799256"/>
                    <a:pt x="37651" y="775149"/>
                  </a:cubicBezTo>
                  <a:cubicBezTo>
                    <a:pt x="13543" y="751041"/>
                    <a:pt x="0" y="718344"/>
                    <a:pt x="0" y="684251"/>
                  </a:cubicBezTo>
                  <a:lnTo>
                    <a:pt x="0" y="128549"/>
                  </a:lnTo>
                  <a:cubicBezTo>
                    <a:pt x="0" y="94456"/>
                    <a:pt x="13543" y="61759"/>
                    <a:pt x="37651" y="37651"/>
                  </a:cubicBezTo>
                  <a:cubicBezTo>
                    <a:pt x="61759" y="13543"/>
                    <a:pt x="94456" y="0"/>
                    <a:pt x="128549" y="0"/>
                  </a:cubicBezTo>
                  <a:close/>
                </a:path>
              </a:pathLst>
            </a:custGeom>
            <a:solidFill>
              <a:srgbClr val="F6F6E9"/>
            </a:solidFill>
            <a:ln w="38100" cap="rnd">
              <a:solidFill>
                <a:srgbClr val="7D9B76"/>
              </a:solidFill>
              <a:prstDash val="solid"/>
              <a:round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Freeform 34"/>
          <p:cNvSpPr/>
          <p:nvPr/>
        </p:nvSpPr>
        <p:spPr>
          <a:xfrm rot="214179">
            <a:off x="5456580" y="6596434"/>
            <a:ext cx="2435244" cy="1111080"/>
          </a:xfrm>
          <a:custGeom>
            <a:avLst/>
            <a:gdLst/>
            <a:ahLst/>
            <a:cxnLst/>
            <a:rect l="l" t="t" r="r" b="b"/>
            <a:pathLst>
              <a:path w="2435244" h="1111080">
                <a:moveTo>
                  <a:pt x="0" y="0"/>
                </a:moveTo>
                <a:lnTo>
                  <a:pt x="2435244" y="0"/>
                </a:lnTo>
                <a:lnTo>
                  <a:pt x="2435244" y="1111081"/>
                </a:lnTo>
                <a:lnTo>
                  <a:pt x="0" y="11110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5" name="Group 35"/>
          <p:cNvGrpSpPr/>
          <p:nvPr/>
        </p:nvGrpSpPr>
        <p:grpSpPr>
          <a:xfrm>
            <a:off x="8463045" y="6254143"/>
            <a:ext cx="1806766" cy="1806766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8549" y="0"/>
                  </a:moveTo>
                  <a:lnTo>
                    <a:pt x="684251" y="0"/>
                  </a:lnTo>
                  <a:cubicBezTo>
                    <a:pt x="718344" y="0"/>
                    <a:pt x="751041" y="13543"/>
                    <a:pt x="775149" y="37651"/>
                  </a:cubicBezTo>
                  <a:cubicBezTo>
                    <a:pt x="799256" y="61759"/>
                    <a:pt x="812800" y="94456"/>
                    <a:pt x="812800" y="128549"/>
                  </a:cubicBezTo>
                  <a:lnTo>
                    <a:pt x="812800" y="684251"/>
                  </a:lnTo>
                  <a:cubicBezTo>
                    <a:pt x="812800" y="718344"/>
                    <a:pt x="799256" y="751041"/>
                    <a:pt x="775149" y="775149"/>
                  </a:cubicBezTo>
                  <a:cubicBezTo>
                    <a:pt x="751041" y="799256"/>
                    <a:pt x="718344" y="812800"/>
                    <a:pt x="684251" y="812800"/>
                  </a:cubicBezTo>
                  <a:lnTo>
                    <a:pt x="128549" y="812800"/>
                  </a:lnTo>
                  <a:cubicBezTo>
                    <a:pt x="94456" y="812800"/>
                    <a:pt x="61759" y="799256"/>
                    <a:pt x="37651" y="775149"/>
                  </a:cubicBezTo>
                  <a:cubicBezTo>
                    <a:pt x="13543" y="751041"/>
                    <a:pt x="0" y="718344"/>
                    <a:pt x="0" y="684251"/>
                  </a:cubicBezTo>
                  <a:lnTo>
                    <a:pt x="0" y="128549"/>
                  </a:lnTo>
                  <a:cubicBezTo>
                    <a:pt x="0" y="94456"/>
                    <a:pt x="13543" y="61759"/>
                    <a:pt x="37651" y="37651"/>
                  </a:cubicBezTo>
                  <a:cubicBezTo>
                    <a:pt x="61759" y="13543"/>
                    <a:pt x="94456" y="0"/>
                    <a:pt x="128549" y="0"/>
                  </a:cubicBezTo>
                  <a:close/>
                </a:path>
              </a:pathLst>
            </a:custGeom>
            <a:solidFill>
              <a:srgbClr val="F6F6E9"/>
            </a:solidFill>
            <a:ln w="38100" cap="rnd">
              <a:solidFill>
                <a:srgbClr val="7D9B76"/>
              </a:soli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 rot="214179">
            <a:off x="11095017" y="6596434"/>
            <a:ext cx="2435244" cy="1111080"/>
          </a:xfrm>
          <a:custGeom>
            <a:avLst/>
            <a:gdLst/>
            <a:ahLst/>
            <a:cxnLst/>
            <a:rect l="l" t="t" r="r" b="b"/>
            <a:pathLst>
              <a:path w="2435244" h="1111080">
                <a:moveTo>
                  <a:pt x="0" y="0"/>
                </a:moveTo>
                <a:lnTo>
                  <a:pt x="2435245" y="0"/>
                </a:lnTo>
                <a:lnTo>
                  <a:pt x="2435245" y="1111081"/>
                </a:lnTo>
                <a:lnTo>
                  <a:pt x="0" y="11110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14186144" y="6254143"/>
            <a:ext cx="1806766" cy="1806766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8549" y="0"/>
                  </a:moveTo>
                  <a:lnTo>
                    <a:pt x="684251" y="0"/>
                  </a:lnTo>
                  <a:cubicBezTo>
                    <a:pt x="718344" y="0"/>
                    <a:pt x="751041" y="13543"/>
                    <a:pt x="775149" y="37651"/>
                  </a:cubicBezTo>
                  <a:cubicBezTo>
                    <a:pt x="799256" y="61759"/>
                    <a:pt x="812800" y="94456"/>
                    <a:pt x="812800" y="128549"/>
                  </a:cubicBezTo>
                  <a:lnTo>
                    <a:pt x="812800" y="684251"/>
                  </a:lnTo>
                  <a:cubicBezTo>
                    <a:pt x="812800" y="718344"/>
                    <a:pt x="799256" y="751041"/>
                    <a:pt x="775149" y="775149"/>
                  </a:cubicBezTo>
                  <a:cubicBezTo>
                    <a:pt x="751041" y="799256"/>
                    <a:pt x="718344" y="812800"/>
                    <a:pt x="684251" y="812800"/>
                  </a:cubicBezTo>
                  <a:lnTo>
                    <a:pt x="128549" y="812800"/>
                  </a:lnTo>
                  <a:cubicBezTo>
                    <a:pt x="94456" y="812800"/>
                    <a:pt x="61759" y="799256"/>
                    <a:pt x="37651" y="775149"/>
                  </a:cubicBezTo>
                  <a:cubicBezTo>
                    <a:pt x="13543" y="751041"/>
                    <a:pt x="0" y="718344"/>
                    <a:pt x="0" y="684251"/>
                  </a:cubicBezTo>
                  <a:lnTo>
                    <a:pt x="0" y="128549"/>
                  </a:lnTo>
                  <a:cubicBezTo>
                    <a:pt x="0" y="94456"/>
                    <a:pt x="13543" y="61759"/>
                    <a:pt x="37651" y="37651"/>
                  </a:cubicBezTo>
                  <a:cubicBezTo>
                    <a:pt x="61759" y="13543"/>
                    <a:pt x="94456" y="0"/>
                    <a:pt x="128549" y="0"/>
                  </a:cubicBezTo>
                  <a:close/>
                </a:path>
              </a:pathLst>
            </a:custGeom>
            <a:solidFill>
              <a:srgbClr val="F6F6E9"/>
            </a:solidFill>
            <a:ln w="38100" cap="rnd">
              <a:solidFill>
                <a:srgbClr val="7D9B76"/>
              </a:solidFill>
              <a:prstDash val="solid"/>
              <a:round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2909270" y="8222834"/>
            <a:ext cx="1806766" cy="448621"/>
            <a:chOff x="0" y="0"/>
            <a:chExt cx="812800" cy="201819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201819"/>
            </a:xfrm>
            <a:custGeom>
              <a:avLst/>
              <a:gdLst/>
              <a:ahLst/>
              <a:cxnLst/>
              <a:rect l="l" t="t" r="r" b="b"/>
              <a:pathLst>
                <a:path w="812800" h="201819">
                  <a:moveTo>
                    <a:pt x="100909" y="0"/>
                  </a:moveTo>
                  <a:lnTo>
                    <a:pt x="711891" y="0"/>
                  </a:lnTo>
                  <a:cubicBezTo>
                    <a:pt x="738653" y="0"/>
                    <a:pt x="764320" y="10631"/>
                    <a:pt x="783244" y="29556"/>
                  </a:cubicBezTo>
                  <a:cubicBezTo>
                    <a:pt x="802169" y="48480"/>
                    <a:pt x="812800" y="74147"/>
                    <a:pt x="812800" y="100909"/>
                  </a:cubicBezTo>
                  <a:lnTo>
                    <a:pt x="812800" y="100909"/>
                  </a:lnTo>
                  <a:cubicBezTo>
                    <a:pt x="812800" y="127672"/>
                    <a:pt x="802169" y="153339"/>
                    <a:pt x="783244" y="172263"/>
                  </a:cubicBezTo>
                  <a:cubicBezTo>
                    <a:pt x="764320" y="191187"/>
                    <a:pt x="738653" y="201819"/>
                    <a:pt x="711891" y="201819"/>
                  </a:cubicBezTo>
                  <a:lnTo>
                    <a:pt x="100909" y="201819"/>
                  </a:lnTo>
                  <a:cubicBezTo>
                    <a:pt x="74147" y="201819"/>
                    <a:pt x="48480" y="191187"/>
                    <a:pt x="29556" y="172263"/>
                  </a:cubicBezTo>
                  <a:cubicBezTo>
                    <a:pt x="10631" y="153339"/>
                    <a:pt x="0" y="127672"/>
                    <a:pt x="0" y="100909"/>
                  </a:cubicBezTo>
                  <a:lnTo>
                    <a:pt x="0" y="100909"/>
                  </a:lnTo>
                  <a:cubicBezTo>
                    <a:pt x="0" y="74147"/>
                    <a:pt x="10631" y="48480"/>
                    <a:pt x="29556" y="29556"/>
                  </a:cubicBezTo>
                  <a:cubicBezTo>
                    <a:pt x="48480" y="10631"/>
                    <a:pt x="74147" y="0"/>
                    <a:pt x="100909" y="0"/>
                  </a:cubicBezTo>
                  <a:close/>
                </a:path>
              </a:pathLst>
            </a:custGeom>
            <a:solidFill>
              <a:srgbClr val="7D9B76"/>
            </a:solidFill>
            <a:ln cap="rnd">
              <a:noFill/>
              <a:prstDash val="solid"/>
              <a:round/>
            </a:ln>
          </p:spPr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812800" cy="2399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kk-KZ" sz="1899" b="1" dirty="0" smtClean="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Шөп</a:t>
              </a:r>
              <a:endParaRPr lang="en-US" sz="18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8463045" y="8375234"/>
            <a:ext cx="1806766" cy="448621"/>
            <a:chOff x="0" y="0"/>
            <a:chExt cx="812800" cy="201819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201819"/>
            </a:xfrm>
            <a:custGeom>
              <a:avLst/>
              <a:gdLst/>
              <a:ahLst/>
              <a:cxnLst/>
              <a:rect l="l" t="t" r="r" b="b"/>
              <a:pathLst>
                <a:path w="812800" h="201819">
                  <a:moveTo>
                    <a:pt x="100909" y="0"/>
                  </a:moveTo>
                  <a:lnTo>
                    <a:pt x="711891" y="0"/>
                  </a:lnTo>
                  <a:cubicBezTo>
                    <a:pt x="738653" y="0"/>
                    <a:pt x="764320" y="10631"/>
                    <a:pt x="783244" y="29556"/>
                  </a:cubicBezTo>
                  <a:cubicBezTo>
                    <a:pt x="802169" y="48480"/>
                    <a:pt x="812800" y="74147"/>
                    <a:pt x="812800" y="100909"/>
                  </a:cubicBezTo>
                  <a:lnTo>
                    <a:pt x="812800" y="100909"/>
                  </a:lnTo>
                  <a:cubicBezTo>
                    <a:pt x="812800" y="127672"/>
                    <a:pt x="802169" y="153339"/>
                    <a:pt x="783244" y="172263"/>
                  </a:cubicBezTo>
                  <a:cubicBezTo>
                    <a:pt x="764320" y="191187"/>
                    <a:pt x="738653" y="201819"/>
                    <a:pt x="711891" y="201819"/>
                  </a:cubicBezTo>
                  <a:lnTo>
                    <a:pt x="100909" y="201819"/>
                  </a:lnTo>
                  <a:cubicBezTo>
                    <a:pt x="74147" y="201819"/>
                    <a:pt x="48480" y="191187"/>
                    <a:pt x="29556" y="172263"/>
                  </a:cubicBezTo>
                  <a:cubicBezTo>
                    <a:pt x="10631" y="153339"/>
                    <a:pt x="0" y="127672"/>
                    <a:pt x="0" y="100909"/>
                  </a:cubicBezTo>
                  <a:lnTo>
                    <a:pt x="0" y="100909"/>
                  </a:lnTo>
                  <a:cubicBezTo>
                    <a:pt x="0" y="74147"/>
                    <a:pt x="10631" y="48480"/>
                    <a:pt x="29556" y="29556"/>
                  </a:cubicBezTo>
                  <a:cubicBezTo>
                    <a:pt x="48480" y="10631"/>
                    <a:pt x="74147" y="0"/>
                    <a:pt x="100909" y="0"/>
                  </a:cubicBezTo>
                  <a:close/>
                </a:path>
              </a:pathLst>
            </a:custGeom>
            <a:solidFill>
              <a:srgbClr val="7D9B76"/>
            </a:solidFill>
            <a:ln cap="rnd">
              <a:noFill/>
              <a:prstDash val="solid"/>
              <a:round/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812800" cy="2399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kk-KZ" sz="1899" b="1" dirty="0" smtClean="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Бұғы</a:t>
              </a:r>
              <a:endParaRPr lang="en-US" sz="18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4186144" y="8426858"/>
            <a:ext cx="1806766" cy="448621"/>
            <a:chOff x="0" y="0"/>
            <a:chExt cx="812800" cy="201819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201819"/>
            </a:xfrm>
            <a:custGeom>
              <a:avLst/>
              <a:gdLst/>
              <a:ahLst/>
              <a:cxnLst/>
              <a:rect l="l" t="t" r="r" b="b"/>
              <a:pathLst>
                <a:path w="812800" h="201819">
                  <a:moveTo>
                    <a:pt x="100909" y="0"/>
                  </a:moveTo>
                  <a:lnTo>
                    <a:pt x="711891" y="0"/>
                  </a:lnTo>
                  <a:cubicBezTo>
                    <a:pt x="738653" y="0"/>
                    <a:pt x="764320" y="10631"/>
                    <a:pt x="783244" y="29556"/>
                  </a:cubicBezTo>
                  <a:cubicBezTo>
                    <a:pt x="802169" y="48480"/>
                    <a:pt x="812800" y="74147"/>
                    <a:pt x="812800" y="100909"/>
                  </a:cubicBezTo>
                  <a:lnTo>
                    <a:pt x="812800" y="100909"/>
                  </a:lnTo>
                  <a:cubicBezTo>
                    <a:pt x="812800" y="127672"/>
                    <a:pt x="802169" y="153339"/>
                    <a:pt x="783244" y="172263"/>
                  </a:cubicBezTo>
                  <a:cubicBezTo>
                    <a:pt x="764320" y="191187"/>
                    <a:pt x="738653" y="201819"/>
                    <a:pt x="711891" y="201819"/>
                  </a:cubicBezTo>
                  <a:lnTo>
                    <a:pt x="100909" y="201819"/>
                  </a:lnTo>
                  <a:cubicBezTo>
                    <a:pt x="74147" y="201819"/>
                    <a:pt x="48480" y="191187"/>
                    <a:pt x="29556" y="172263"/>
                  </a:cubicBezTo>
                  <a:cubicBezTo>
                    <a:pt x="10631" y="153339"/>
                    <a:pt x="0" y="127672"/>
                    <a:pt x="0" y="100909"/>
                  </a:cubicBezTo>
                  <a:lnTo>
                    <a:pt x="0" y="100909"/>
                  </a:lnTo>
                  <a:cubicBezTo>
                    <a:pt x="0" y="74147"/>
                    <a:pt x="10631" y="48480"/>
                    <a:pt x="29556" y="29556"/>
                  </a:cubicBezTo>
                  <a:cubicBezTo>
                    <a:pt x="48480" y="10631"/>
                    <a:pt x="74147" y="0"/>
                    <a:pt x="100909" y="0"/>
                  </a:cubicBezTo>
                  <a:close/>
                </a:path>
              </a:pathLst>
            </a:custGeom>
            <a:solidFill>
              <a:srgbClr val="7D9B76"/>
            </a:solidFill>
            <a:ln cap="rnd">
              <a:noFill/>
              <a:prstDash val="solid"/>
              <a:round/>
            </a:ln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812800" cy="2399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kk-KZ" sz="1899" b="1" dirty="0" smtClean="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Жолбарыс</a:t>
              </a:r>
              <a:endParaRPr lang="en-US" sz="18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</p:txBody>
        </p:sp>
      </p:grpSp>
      <p:sp>
        <p:nvSpPr>
          <p:cNvPr id="51" name="Freeform 51"/>
          <p:cNvSpPr/>
          <p:nvPr/>
        </p:nvSpPr>
        <p:spPr>
          <a:xfrm>
            <a:off x="3317044" y="6521858"/>
            <a:ext cx="991218" cy="1214187"/>
          </a:xfrm>
          <a:custGeom>
            <a:avLst/>
            <a:gdLst/>
            <a:ahLst/>
            <a:cxnLst/>
            <a:rect l="l" t="t" r="r" b="b"/>
            <a:pathLst>
              <a:path w="991218" h="1214187">
                <a:moveTo>
                  <a:pt x="0" y="0"/>
                </a:moveTo>
                <a:lnTo>
                  <a:pt x="991218" y="0"/>
                </a:lnTo>
                <a:lnTo>
                  <a:pt x="991218" y="1214186"/>
                </a:lnTo>
                <a:lnTo>
                  <a:pt x="0" y="12141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>
            <a:off x="8686287" y="6371324"/>
            <a:ext cx="1360284" cy="1561302"/>
          </a:xfrm>
          <a:custGeom>
            <a:avLst/>
            <a:gdLst/>
            <a:ahLst/>
            <a:cxnLst/>
            <a:rect l="l" t="t" r="r" b="b"/>
            <a:pathLst>
              <a:path w="1360284" h="1561302">
                <a:moveTo>
                  <a:pt x="0" y="0"/>
                </a:moveTo>
                <a:lnTo>
                  <a:pt x="1360284" y="0"/>
                </a:lnTo>
                <a:lnTo>
                  <a:pt x="1360284" y="1561301"/>
                </a:lnTo>
                <a:lnTo>
                  <a:pt x="0" y="156130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4260632" y="6749443"/>
            <a:ext cx="1668422" cy="859237"/>
          </a:xfrm>
          <a:custGeom>
            <a:avLst/>
            <a:gdLst/>
            <a:ahLst/>
            <a:cxnLst/>
            <a:rect l="l" t="t" r="r" b="b"/>
            <a:pathLst>
              <a:path w="1668422" h="859237">
                <a:moveTo>
                  <a:pt x="0" y="0"/>
                </a:moveTo>
                <a:lnTo>
                  <a:pt x="1668422" y="0"/>
                </a:lnTo>
                <a:lnTo>
                  <a:pt x="1668422" y="859237"/>
                </a:lnTo>
                <a:lnTo>
                  <a:pt x="0" y="85923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54" name="TextBox 54"/>
          <p:cNvSpPr txBox="1"/>
          <p:nvPr/>
        </p:nvSpPr>
        <p:spPr>
          <a:xfrm>
            <a:off x="2707620" y="-100871"/>
            <a:ext cx="7933164" cy="1601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193"/>
              </a:lnSpc>
            </a:pPr>
            <a:r>
              <a:rPr lang="ru-RU" sz="6000" b="1" dirty="0" err="1">
                <a:solidFill>
                  <a:srgbClr val="F6F6E9"/>
                </a:solidFill>
                <a:latin typeface="Anton"/>
                <a:ea typeface="Anton"/>
                <a:cs typeface="Anton"/>
                <a:sym typeface="Anton"/>
              </a:rPr>
              <a:t>Еске</a:t>
            </a:r>
            <a:r>
              <a:rPr lang="ru-RU" sz="6000" b="1" dirty="0">
                <a:solidFill>
                  <a:srgbClr val="F6F6E9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ru-RU" sz="6000" b="1" dirty="0" err="1">
                <a:solidFill>
                  <a:srgbClr val="F6F6E9"/>
                </a:solidFill>
                <a:latin typeface="Anton"/>
                <a:ea typeface="Anton"/>
                <a:cs typeface="Anton"/>
                <a:sym typeface="Anton"/>
              </a:rPr>
              <a:t>түсіру</a:t>
            </a:r>
            <a:r>
              <a:rPr lang="ru-RU" sz="4400" b="1" dirty="0">
                <a:solidFill>
                  <a:srgbClr val="F6F6E9"/>
                </a:solidFill>
                <a:latin typeface="Anton"/>
                <a:ea typeface="Anton"/>
                <a:cs typeface="Anton"/>
                <a:sym typeface="Anton"/>
              </a:rPr>
              <a:t>:</a:t>
            </a:r>
            <a:endParaRPr lang="en-US" sz="4400" b="1" dirty="0">
              <a:solidFill>
                <a:srgbClr val="F6F6E9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8268562" y="101325"/>
            <a:ext cx="6119137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6000" dirty="0" err="1">
                <a:solidFill>
                  <a:srgbClr val="F6F6E9"/>
                </a:solidFill>
                <a:latin typeface="TC October"/>
                <a:ea typeface="TC October"/>
                <a:cs typeface="TC October"/>
                <a:sym typeface="TC October"/>
              </a:rPr>
              <a:t>Азық-түлік</a:t>
            </a:r>
            <a:r>
              <a:rPr lang="ru-RU" sz="6000" dirty="0">
                <a:solidFill>
                  <a:srgbClr val="F6F6E9"/>
                </a:solidFill>
                <a:latin typeface="TC October"/>
                <a:ea typeface="TC October"/>
                <a:cs typeface="TC October"/>
                <a:sym typeface="TC October"/>
              </a:rPr>
              <a:t> </a:t>
            </a:r>
            <a:r>
              <a:rPr lang="ru-RU" sz="6000" dirty="0" err="1">
                <a:solidFill>
                  <a:srgbClr val="F6F6E9"/>
                </a:solidFill>
                <a:latin typeface="TC October"/>
                <a:ea typeface="TC October"/>
                <a:cs typeface="TC October"/>
                <a:sym typeface="TC October"/>
              </a:rPr>
              <a:t>тізбектері</a:t>
            </a:r>
            <a:endParaRPr lang="en-US" sz="6000" dirty="0">
              <a:solidFill>
                <a:srgbClr val="F6F6E9"/>
              </a:solidFill>
              <a:latin typeface="TC October"/>
              <a:ea typeface="TC October"/>
              <a:cs typeface="TC October"/>
              <a:sym typeface="TC October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1731186" y="2060962"/>
            <a:ext cx="1517039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ru-RU" sz="3399" b="1" spc="-50" dirty="0" err="1">
                <a:solidFill>
                  <a:srgbClr val="272727"/>
                </a:solidFill>
                <a:latin typeface="Prompt Bold"/>
                <a:ea typeface="Prompt Bold"/>
                <a:cs typeface="Prompt Bold"/>
                <a:sym typeface="Prompt Bold"/>
              </a:rPr>
              <a:t>Жануарлар</a:t>
            </a:r>
            <a:r>
              <a:rPr lang="ru-RU" sz="3399" b="1" spc="-50" dirty="0">
                <a:solidFill>
                  <a:srgbClr val="272727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ru-RU" sz="3399" b="1" spc="-50" dirty="0" err="1">
                <a:solidFill>
                  <a:srgbClr val="272727"/>
                </a:solidFill>
                <a:latin typeface="Prompt Bold"/>
                <a:ea typeface="Prompt Bold"/>
                <a:cs typeface="Prompt Bold"/>
                <a:sym typeface="Prompt Bold"/>
              </a:rPr>
              <a:t>бір-бірін</a:t>
            </a:r>
            <a:r>
              <a:rPr lang="ru-RU" sz="3399" b="1" spc="-50" dirty="0">
                <a:solidFill>
                  <a:srgbClr val="272727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ru-RU" sz="3399" b="1" spc="-50" dirty="0" err="1">
                <a:solidFill>
                  <a:srgbClr val="272727"/>
                </a:solidFill>
                <a:latin typeface="Prompt Bold"/>
                <a:ea typeface="Prompt Bold"/>
                <a:cs typeface="Prompt Bold"/>
                <a:sym typeface="Prompt Bold"/>
              </a:rPr>
              <a:t>жеген</a:t>
            </a:r>
            <a:r>
              <a:rPr lang="ru-RU" sz="3399" b="1" spc="-50" dirty="0">
                <a:solidFill>
                  <a:srgbClr val="272727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ru-RU" sz="3399" b="1" spc="-50" dirty="0" err="1">
                <a:solidFill>
                  <a:srgbClr val="272727"/>
                </a:solidFill>
                <a:latin typeface="Prompt Bold"/>
                <a:ea typeface="Prompt Bold"/>
                <a:cs typeface="Prompt Bold"/>
                <a:sym typeface="Prompt Bold"/>
              </a:rPr>
              <a:t>кезде</a:t>
            </a:r>
            <a:r>
              <a:rPr lang="ru-RU" sz="3399" b="1" spc="-50" dirty="0">
                <a:solidFill>
                  <a:srgbClr val="272727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ru-RU" sz="3399" b="1" spc="-50" dirty="0" err="1">
                <a:solidFill>
                  <a:srgbClr val="272727"/>
                </a:solidFill>
                <a:latin typeface="Prompt Bold"/>
                <a:ea typeface="Prompt Bold"/>
                <a:cs typeface="Prompt Bold"/>
                <a:sym typeface="Prompt Bold"/>
              </a:rPr>
              <a:t>қоректік</a:t>
            </a:r>
            <a:r>
              <a:rPr lang="ru-RU" sz="3399" b="1" spc="-50" dirty="0">
                <a:solidFill>
                  <a:srgbClr val="272727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ru-RU" sz="3399" b="1" spc="-50" dirty="0" err="1">
                <a:solidFill>
                  <a:srgbClr val="272727"/>
                </a:solidFill>
                <a:latin typeface="Prompt Bold"/>
                <a:ea typeface="Prompt Bold"/>
                <a:cs typeface="Prompt Bold"/>
                <a:sym typeface="Prompt Bold"/>
              </a:rPr>
              <a:t>тізбектер</a:t>
            </a:r>
            <a:r>
              <a:rPr lang="ru-RU" sz="3399" b="1" spc="-50" dirty="0">
                <a:solidFill>
                  <a:srgbClr val="272727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ru-RU" sz="3399" b="1" spc="-50" dirty="0" err="1">
                <a:solidFill>
                  <a:srgbClr val="272727"/>
                </a:solidFill>
                <a:latin typeface="Prompt Bold"/>
                <a:ea typeface="Prompt Bold"/>
                <a:cs typeface="Prompt Bold"/>
                <a:sym typeface="Prompt Bold"/>
              </a:rPr>
              <a:t>бір</a:t>
            </a:r>
            <a:r>
              <a:rPr lang="ru-RU" sz="3399" b="1" spc="-50" dirty="0">
                <a:solidFill>
                  <a:srgbClr val="272727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ru-RU" sz="3399" b="1" spc="-50" dirty="0" err="1">
                <a:solidFill>
                  <a:srgbClr val="272727"/>
                </a:solidFill>
                <a:latin typeface="Prompt Bold"/>
                <a:ea typeface="Prompt Bold"/>
                <a:cs typeface="Prompt Bold"/>
                <a:sym typeface="Prompt Bold"/>
              </a:rPr>
              <a:t>жолмен</a:t>
            </a:r>
            <a:r>
              <a:rPr lang="ru-RU" sz="3399" b="1" spc="-50" dirty="0">
                <a:solidFill>
                  <a:srgbClr val="272727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ru-RU" sz="3399" b="1" spc="-50" dirty="0" err="1">
                <a:solidFill>
                  <a:srgbClr val="272727"/>
                </a:solidFill>
                <a:latin typeface="Prompt Bold"/>
                <a:ea typeface="Prompt Bold"/>
                <a:cs typeface="Prompt Bold"/>
                <a:sym typeface="Prompt Bold"/>
              </a:rPr>
              <a:t>жүреді</a:t>
            </a:r>
            <a:endParaRPr lang="en-US" sz="3399" b="1" spc="-50" dirty="0">
              <a:solidFill>
                <a:srgbClr val="272727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4924026" y="2665363"/>
            <a:ext cx="8884805" cy="59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ru-RU" sz="3399" spc="-50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Бұл</a:t>
            </a:r>
            <a:r>
              <a:rPr lang="ru-RU" sz="3399" spc="-50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ru-RU" sz="3399" spc="-50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жануарлар</a:t>
            </a:r>
            <a:r>
              <a:rPr lang="ru-RU" sz="3399" spc="-50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ru-RU" sz="3399" spc="-50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бір</a:t>
            </a:r>
            <a:r>
              <a:rPr lang="ru-RU" sz="3399" spc="-50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ru-RU" sz="3399" spc="-50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жерде</a:t>
            </a:r>
            <a:r>
              <a:rPr lang="ru-RU" sz="3399" spc="-50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ru-RU" sz="3399" spc="-50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өмір</a:t>
            </a:r>
            <a:r>
              <a:rPr lang="ru-RU" sz="3399" spc="-50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ru-RU" sz="3399" spc="-50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сүре</a:t>
            </a:r>
            <a:r>
              <a:rPr lang="ru-RU" sz="3399" spc="-50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ru-RU" sz="3399" spc="-50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ме</a:t>
            </a:r>
            <a:r>
              <a:rPr lang="ru-RU" sz="3399" spc="-50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?</a:t>
            </a:r>
            <a:endParaRPr lang="en-US" sz="3399" spc="-50" dirty="0">
              <a:solidFill>
                <a:srgbClr val="272727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1831272" y="8980254"/>
            <a:ext cx="15070313" cy="117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i="1" spc="-50">
                <a:solidFill>
                  <a:srgbClr val="272727"/>
                </a:solidFill>
                <a:latin typeface="Prompt Italics"/>
                <a:ea typeface="Prompt Italics"/>
                <a:cs typeface="Prompt Italics"/>
                <a:sym typeface="Prompt Italics"/>
              </a:rPr>
              <a:t>How do we show how animals in different food chains that are found in the same habitat are connected?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9B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49977" y="264330"/>
            <a:ext cx="13640959" cy="1571612"/>
            <a:chOff x="0" y="0"/>
            <a:chExt cx="3862799" cy="4450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62799" cy="445044"/>
            </a:xfrm>
            <a:custGeom>
              <a:avLst/>
              <a:gdLst/>
              <a:ahLst/>
              <a:cxnLst/>
              <a:rect l="l" t="t" r="r" b="b"/>
              <a:pathLst>
                <a:path w="3862799" h="445044">
                  <a:moveTo>
                    <a:pt x="28945" y="0"/>
                  </a:moveTo>
                  <a:lnTo>
                    <a:pt x="3833854" y="0"/>
                  </a:lnTo>
                  <a:cubicBezTo>
                    <a:pt x="3841531" y="0"/>
                    <a:pt x="3848893" y="3050"/>
                    <a:pt x="3854322" y="8478"/>
                  </a:cubicBezTo>
                  <a:cubicBezTo>
                    <a:pt x="3859750" y="13906"/>
                    <a:pt x="3862799" y="21268"/>
                    <a:pt x="3862799" y="28945"/>
                  </a:cubicBezTo>
                  <a:lnTo>
                    <a:pt x="3862799" y="416099"/>
                  </a:lnTo>
                  <a:cubicBezTo>
                    <a:pt x="3862799" y="432085"/>
                    <a:pt x="3849840" y="445044"/>
                    <a:pt x="3833854" y="445044"/>
                  </a:cubicBezTo>
                  <a:lnTo>
                    <a:pt x="28945" y="445044"/>
                  </a:lnTo>
                  <a:cubicBezTo>
                    <a:pt x="12959" y="445044"/>
                    <a:pt x="0" y="432085"/>
                    <a:pt x="0" y="416099"/>
                  </a:cubicBezTo>
                  <a:lnTo>
                    <a:pt x="0" y="28945"/>
                  </a:lnTo>
                  <a:cubicBezTo>
                    <a:pt x="0" y="12959"/>
                    <a:pt x="12959" y="0"/>
                    <a:pt x="28945" y="0"/>
                  </a:cubicBezTo>
                  <a:close/>
                </a:path>
              </a:pathLst>
            </a:custGeom>
            <a:solidFill>
              <a:srgbClr val="27272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62799" cy="4831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35810" y="127279"/>
            <a:ext cx="16470943" cy="1641866"/>
            <a:chOff x="0" y="0"/>
            <a:chExt cx="3782333" cy="46493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82333" cy="464938"/>
            </a:xfrm>
            <a:custGeom>
              <a:avLst/>
              <a:gdLst/>
              <a:ahLst/>
              <a:cxnLst/>
              <a:rect l="l" t="t" r="r" b="b"/>
              <a:pathLst>
                <a:path w="3782333" h="464938">
                  <a:moveTo>
                    <a:pt x="29561" y="0"/>
                  </a:moveTo>
                  <a:lnTo>
                    <a:pt x="3752772" y="0"/>
                  </a:lnTo>
                  <a:cubicBezTo>
                    <a:pt x="3760612" y="0"/>
                    <a:pt x="3768131" y="3114"/>
                    <a:pt x="3773675" y="8658"/>
                  </a:cubicBezTo>
                  <a:cubicBezTo>
                    <a:pt x="3779218" y="14202"/>
                    <a:pt x="3782333" y="21721"/>
                    <a:pt x="3782333" y="29561"/>
                  </a:cubicBezTo>
                  <a:lnTo>
                    <a:pt x="3782333" y="435377"/>
                  </a:lnTo>
                  <a:cubicBezTo>
                    <a:pt x="3782333" y="451703"/>
                    <a:pt x="3769098" y="464938"/>
                    <a:pt x="3752772" y="464938"/>
                  </a:cubicBezTo>
                  <a:lnTo>
                    <a:pt x="29561" y="464938"/>
                  </a:lnTo>
                  <a:cubicBezTo>
                    <a:pt x="13235" y="464938"/>
                    <a:pt x="0" y="451703"/>
                    <a:pt x="0" y="435377"/>
                  </a:cubicBezTo>
                  <a:lnTo>
                    <a:pt x="0" y="29561"/>
                  </a:lnTo>
                  <a:cubicBezTo>
                    <a:pt x="0" y="13235"/>
                    <a:pt x="13235" y="0"/>
                    <a:pt x="29561" y="0"/>
                  </a:cubicBezTo>
                  <a:close/>
                </a:path>
              </a:pathLst>
            </a:custGeom>
            <a:solidFill>
              <a:srgbClr val="F6F6E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782333" cy="5030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0" y="2349970"/>
            <a:ext cx="6448837" cy="7937030"/>
            <a:chOff x="0" y="0"/>
            <a:chExt cx="6604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812800"/>
            </a:xfrm>
            <a:custGeom>
              <a:avLst/>
              <a:gdLst/>
              <a:ahLst/>
              <a:cxnLst/>
              <a:rect l="l" t="t" r="r" b="b"/>
              <a:pathLst>
                <a:path w="660400" h="812800">
                  <a:moveTo>
                    <a:pt x="220252" y="793731"/>
                  </a:moveTo>
                  <a:cubicBezTo>
                    <a:pt x="254109" y="805245"/>
                    <a:pt x="292600" y="812800"/>
                    <a:pt x="330378" y="812800"/>
                  </a:cubicBezTo>
                  <a:cubicBezTo>
                    <a:pt x="368157" y="812800"/>
                    <a:pt x="404509" y="806323"/>
                    <a:pt x="438009" y="794809"/>
                  </a:cubicBezTo>
                  <a:cubicBezTo>
                    <a:pt x="438723" y="794450"/>
                    <a:pt x="439435" y="794450"/>
                    <a:pt x="440148" y="794090"/>
                  </a:cubicBezTo>
                  <a:cubicBezTo>
                    <a:pt x="565955" y="748035"/>
                    <a:pt x="658618" y="626421"/>
                    <a:pt x="660400" y="48429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483939"/>
                  </a:lnTo>
                  <a:cubicBezTo>
                    <a:pt x="1782" y="627140"/>
                    <a:pt x="93019" y="748755"/>
                    <a:pt x="220252" y="793731"/>
                  </a:cubicBezTo>
                  <a:close/>
                </a:path>
              </a:pathLst>
            </a:custGeom>
            <a:solidFill>
              <a:srgbClr val="CBDDD1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6604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511649" y="4989431"/>
            <a:ext cx="1875960" cy="187596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34" y="0"/>
                  </a:moveTo>
                  <a:lnTo>
                    <a:pt x="684866" y="0"/>
                  </a:lnTo>
                  <a:cubicBezTo>
                    <a:pt x="755522" y="0"/>
                    <a:pt x="812800" y="57278"/>
                    <a:pt x="812800" y="127934"/>
                  </a:cubicBezTo>
                  <a:lnTo>
                    <a:pt x="812800" y="684866"/>
                  </a:lnTo>
                  <a:cubicBezTo>
                    <a:pt x="812800" y="755522"/>
                    <a:pt x="755522" y="812800"/>
                    <a:pt x="684866" y="812800"/>
                  </a:cubicBezTo>
                  <a:lnTo>
                    <a:pt x="127934" y="812800"/>
                  </a:lnTo>
                  <a:cubicBezTo>
                    <a:pt x="57278" y="812800"/>
                    <a:pt x="0" y="755522"/>
                    <a:pt x="0" y="684866"/>
                  </a:cubicBezTo>
                  <a:lnTo>
                    <a:pt x="0" y="127934"/>
                  </a:lnTo>
                  <a:cubicBezTo>
                    <a:pt x="0" y="57278"/>
                    <a:pt x="57278" y="0"/>
                    <a:pt x="127934" y="0"/>
                  </a:cubicBezTo>
                  <a:close/>
                </a:path>
              </a:pathLst>
            </a:custGeom>
            <a:solidFill>
              <a:srgbClr val="F6F6E9"/>
            </a:solidFill>
            <a:ln w="38100" cap="rnd">
              <a:solidFill>
                <a:srgbClr val="272727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2745" tIns="52745" rIns="52745" bIns="52745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511649" y="6938252"/>
            <a:ext cx="1875960" cy="465802"/>
            <a:chOff x="0" y="0"/>
            <a:chExt cx="812800" cy="20181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201819"/>
            </a:xfrm>
            <a:custGeom>
              <a:avLst/>
              <a:gdLst/>
              <a:ahLst/>
              <a:cxnLst/>
              <a:rect l="l" t="t" r="r" b="b"/>
              <a:pathLst>
                <a:path w="812800" h="201819">
                  <a:moveTo>
                    <a:pt x="100909" y="0"/>
                  </a:moveTo>
                  <a:lnTo>
                    <a:pt x="711891" y="0"/>
                  </a:lnTo>
                  <a:cubicBezTo>
                    <a:pt x="738653" y="0"/>
                    <a:pt x="764320" y="10631"/>
                    <a:pt x="783244" y="29556"/>
                  </a:cubicBezTo>
                  <a:cubicBezTo>
                    <a:pt x="802169" y="48480"/>
                    <a:pt x="812800" y="74147"/>
                    <a:pt x="812800" y="100909"/>
                  </a:cubicBezTo>
                  <a:lnTo>
                    <a:pt x="812800" y="100909"/>
                  </a:lnTo>
                  <a:cubicBezTo>
                    <a:pt x="812800" y="127672"/>
                    <a:pt x="802169" y="153339"/>
                    <a:pt x="783244" y="172263"/>
                  </a:cubicBezTo>
                  <a:cubicBezTo>
                    <a:pt x="764320" y="191187"/>
                    <a:pt x="738653" y="201819"/>
                    <a:pt x="711891" y="201819"/>
                  </a:cubicBezTo>
                  <a:lnTo>
                    <a:pt x="100909" y="201819"/>
                  </a:lnTo>
                  <a:cubicBezTo>
                    <a:pt x="74147" y="201819"/>
                    <a:pt x="48480" y="191187"/>
                    <a:pt x="29556" y="172263"/>
                  </a:cubicBezTo>
                  <a:cubicBezTo>
                    <a:pt x="10631" y="153339"/>
                    <a:pt x="0" y="127672"/>
                    <a:pt x="0" y="100909"/>
                  </a:cubicBezTo>
                  <a:lnTo>
                    <a:pt x="0" y="100909"/>
                  </a:lnTo>
                  <a:cubicBezTo>
                    <a:pt x="0" y="74147"/>
                    <a:pt x="10631" y="48480"/>
                    <a:pt x="29556" y="29556"/>
                  </a:cubicBezTo>
                  <a:cubicBezTo>
                    <a:pt x="48480" y="10631"/>
                    <a:pt x="74147" y="0"/>
                    <a:pt x="100909" y="0"/>
                  </a:cubicBezTo>
                  <a:close/>
                </a:path>
              </a:pathLst>
            </a:custGeom>
            <a:solidFill>
              <a:srgbClr val="CBDDD1"/>
            </a:solidFill>
            <a:ln cap="rnd">
              <a:noFill/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239919"/>
            </a:xfrm>
            <a:prstGeom prst="rect">
              <a:avLst/>
            </a:prstGeom>
          </p:spPr>
          <p:txBody>
            <a:bodyPr lIns="52745" tIns="52745" rIns="52745" bIns="52745" rtlCol="0" anchor="ctr"/>
            <a:lstStyle/>
            <a:p>
              <a:pPr algn="ctr">
                <a:lnSpc>
                  <a:spcPts val="2659"/>
                </a:lnSpc>
              </a:pPr>
              <a:r>
                <a:rPr lang="kk-KZ" sz="1899" b="1" dirty="0" smtClean="0">
                  <a:solidFill>
                    <a:srgbClr val="272727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Қоян</a:t>
              </a:r>
              <a:endParaRPr lang="en-US" sz="1899" b="1" dirty="0">
                <a:solidFill>
                  <a:srgbClr val="272727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>
            <a:off x="12827202" y="5262612"/>
            <a:ext cx="1244854" cy="1270259"/>
          </a:xfrm>
          <a:custGeom>
            <a:avLst/>
            <a:gdLst/>
            <a:ahLst/>
            <a:cxnLst/>
            <a:rect l="l" t="t" r="r" b="b"/>
            <a:pathLst>
              <a:path w="1244854" h="1270259">
                <a:moveTo>
                  <a:pt x="0" y="0"/>
                </a:moveTo>
                <a:lnTo>
                  <a:pt x="1244854" y="0"/>
                </a:lnTo>
                <a:lnTo>
                  <a:pt x="1244854" y="1270259"/>
                </a:lnTo>
                <a:lnTo>
                  <a:pt x="0" y="12702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1146301" y="7588450"/>
            <a:ext cx="1875960" cy="187596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34" y="0"/>
                  </a:moveTo>
                  <a:lnTo>
                    <a:pt x="684866" y="0"/>
                  </a:lnTo>
                  <a:cubicBezTo>
                    <a:pt x="755522" y="0"/>
                    <a:pt x="812800" y="57278"/>
                    <a:pt x="812800" y="127934"/>
                  </a:cubicBezTo>
                  <a:lnTo>
                    <a:pt x="812800" y="684866"/>
                  </a:lnTo>
                  <a:cubicBezTo>
                    <a:pt x="812800" y="755522"/>
                    <a:pt x="755522" y="812800"/>
                    <a:pt x="684866" y="812800"/>
                  </a:cubicBezTo>
                  <a:lnTo>
                    <a:pt x="127934" y="812800"/>
                  </a:lnTo>
                  <a:cubicBezTo>
                    <a:pt x="57278" y="812800"/>
                    <a:pt x="0" y="755522"/>
                    <a:pt x="0" y="684866"/>
                  </a:cubicBezTo>
                  <a:lnTo>
                    <a:pt x="0" y="127934"/>
                  </a:lnTo>
                  <a:cubicBezTo>
                    <a:pt x="0" y="57278"/>
                    <a:pt x="57278" y="0"/>
                    <a:pt x="127934" y="0"/>
                  </a:cubicBezTo>
                  <a:close/>
                </a:path>
              </a:pathLst>
            </a:custGeom>
            <a:solidFill>
              <a:srgbClr val="F6F6E9"/>
            </a:solidFill>
            <a:ln w="38100" cap="rnd">
              <a:solidFill>
                <a:srgbClr val="272727"/>
              </a:solidFill>
              <a:prstDash val="solid"/>
              <a:round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2745" tIns="52745" rIns="52745" bIns="52745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146301" y="9540610"/>
            <a:ext cx="1875960" cy="465802"/>
            <a:chOff x="0" y="0"/>
            <a:chExt cx="812800" cy="20181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201819"/>
            </a:xfrm>
            <a:custGeom>
              <a:avLst/>
              <a:gdLst/>
              <a:ahLst/>
              <a:cxnLst/>
              <a:rect l="l" t="t" r="r" b="b"/>
              <a:pathLst>
                <a:path w="812800" h="201819">
                  <a:moveTo>
                    <a:pt x="100909" y="0"/>
                  </a:moveTo>
                  <a:lnTo>
                    <a:pt x="711891" y="0"/>
                  </a:lnTo>
                  <a:cubicBezTo>
                    <a:pt x="738653" y="0"/>
                    <a:pt x="764320" y="10631"/>
                    <a:pt x="783244" y="29556"/>
                  </a:cubicBezTo>
                  <a:cubicBezTo>
                    <a:pt x="802169" y="48480"/>
                    <a:pt x="812800" y="74147"/>
                    <a:pt x="812800" y="100909"/>
                  </a:cubicBezTo>
                  <a:lnTo>
                    <a:pt x="812800" y="100909"/>
                  </a:lnTo>
                  <a:cubicBezTo>
                    <a:pt x="812800" y="127672"/>
                    <a:pt x="802169" y="153339"/>
                    <a:pt x="783244" y="172263"/>
                  </a:cubicBezTo>
                  <a:cubicBezTo>
                    <a:pt x="764320" y="191187"/>
                    <a:pt x="738653" y="201819"/>
                    <a:pt x="711891" y="201819"/>
                  </a:cubicBezTo>
                  <a:lnTo>
                    <a:pt x="100909" y="201819"/>
                  </a:lnTo>
                  <a:cubicBezTo>
                    <a:pt x="74147" y="201819"/>
                    <a:pt x="48480" y="191187"/>
                    <a:pt x="29556" y="172263"/>
                  </a:cubicBezTo>
                  <a:cubicBezTo>
                    <a:pt x="10631" y="153339"/>
                    <a:pt x="0" y="127672"/>
                    <a:pt x="0" y="100909"/>
                  </a:cubicBezTo>
                  <a:lnTo>
                    <a:pt x="0" y="100909"/>
                  </a:lnTo>
                  <a:cubicBezTo>
                    <a:pt x="0" y="74147"/>
                    <a:pt x="10631" y="48480"/>
                    <a:pt x="29556" y="29556"/>
                  </a:cubicBezTo>
                  <a:cubicBezTo>
                    <a:pt x="48480" y="10631"/>
                    <a:pt x="74147" y="0"/>
                    <a:pt x="100909" y="0"/>
                  </a:cubicBezTo>
                  <a:close/>
                </a:path>
              </a:pathLst>
            </a:custGeom>
            <a:solidFill>
              <a:srgbClr val="CBDDD1"/>
            </a:solidFill>
            <a:ln cap="rnd">
              <a:noFill/>
              <a:prstDash val="solid"/>
              <a:round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239919"/>
            </a:xfrm>
            <a:prstGeom prst="rect">
              <a:avLst/>
            </a:prstGeom>
          </p:spPr>
          <p:txBody>
            <a:bodyPr lIns="52745" tIns="52745" rIns="52745" bIns="52745" rtlCol="0" anchor="ctr"/>
            <a:lstStyle/>
            <a:p>
              <a:pPr algn="ctr">
                <a:lnSpc>
                  <a:spcPts val="2659"/>
                </a:lnSpc>
              </a:pPr>
              <a:r>
                <a:rPr lang="kk-KZ" sz="1899" b="1" dirty="0" smtClean="0">
                  <a:solidFill>
                    <a:srgbClr val="272727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Шөп</a:t>
              </a:r>
              <a:endParaRPr lang="en-US" sz="1899" b="1" dirty="0">
                <a:solidFill>
                  <a:srgbClr val="272727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</p:txBody>
        </p:sp>
      </p:grpSp>
      <p:sp>
        <p:nvSpPr>
          <p:cNvPr id="24" name="Freeform 24"/>
          <p:cNvSpPr/>
          <p:nvPr/>
        </p:nvSpPr>
        <p:spPr>
          <a:xfrm>
            <a:off x="11569692" y="7866418"/>
            <a:ext cx="1029178" cy="1260686"/>
          </a:xfrm>
          <a:custGeom>
            <a:avLst/>
            <a:gdLst/>
            <a:ahLst/>
            <a:cxnLst/>
            <a:rect l="l" t="t" r="r" b="b"/>
            <a:pathLst>
              <a:path w="1029178" h="1260686">
                <a:moveTo>
                  <a:pt x="0" y="0"/>
                </a:moveTo>
                <a:lnTo>
                  <a:pt x="1029178" y="0"/>
                </a:lnTo>
                <a:lnTo>
                  <a:pt x="1029178" y="1260686"/>
                </a:lnTo>
                <a:lnTo>
                  <a:pt x="0" y="12606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8856770" y="2292167"/>
            <a:ext cx="1875960" cy="1875960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34" y="0"/>
                  </a:moveTo>
                  <a:lnTo>
                    <a:pt x="684866" y="0"/>
                  </a:lnTo>
                  <a:cubicBezTo>
                    <a:pt x="755522" y="0"/>
                    <a:pt x="812800" y="57278"/>
                    <a:pt x="812800" y="127934"/>
                  </a:cubicBezTo>
                  <a:lnTo>
                    <a:pt x="812800" y="684866"/>
                  </a:lnTo>
                  <a:cubicBezTo>
                    <a:pt x="812800" y="755522"/>
                    <a:pt x="755522" y="812800"/>
                    <a:pt x="684866" y="812800"/>
                  </a:cubicBezTo>
                  <a:lnTo>
                    <a:pt x="127934" y="812800"/>
                  </a:lnTo>
                  <a:cubicBezTo>
                    <a:pt x="57278" y="812800"/>
                    <a:pt x="0" y="755522"/>
                    <a:pt x="0" y="684866"/>
                  </a:cubicBezTo>
                  <a:lnTo>
                    <a:pt x="0" y="127934"/>
                  </a:lnTo>
                  <a:cubicBezTo>
                    <a:pt x="0" y="57278"/>
                    <a:pt x="57278" y="0"/>
                    <a:pt x="127934" y="0"/>
                  </a:cubicBezTo>
                  <a:close/>
                </a:path>
              </a:pathLst>
            </a:custGeom>
            <a:solidFill>
              <a:srgbClr val="F6F6E9"/>
            </a:solidFill>
            <a:ln w="38100" cap="rnd">
              <a:solidFill>
                <a:srgbClr val="272727"/>
              </a:solidFill>
              <a:prstDash val="solid"/>
              <a:round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2745" tIns="52745" rIns="52745" bIns="52745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856770" y="4255798"/>
            <a:ext cx="1875960" cy="465802"/>
            <a:chOff x="0" y="0"/>
            <a:chExt cx="812800" cy="201819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201819"/>
            </a:xfrm>
            <a:custGeom>
              <a:avLst/>
              <a:gdLst/>
              <a:ahLst/>
              <a:cxnLst/>
              <a:rect l="l" t="t" r="r" b="b"/>
              <a:pathLst>
                <a:path w="812800" h="201819">
                  <a:moveTo>
                    <a:pt x="100909" y="0"/>
                  </a:moveTo>
                  <a:lnTo>
                    <a:pt x="711891" y="0"/>
                  </a:lnTo>
                  <a:cubicBezTo>
                    <a:pt x="738653" y="0"/>
                    <a:pt x="764320" y="10631"/>
                    <a:pt x="783244" y="29556"/>
                  </a:cubicBezTo>
                  <a:cubicBezTo>
                    <a:pt x="802169" y="48480"/>
                    <a:pt x="812800" y="74147"/>
                    <a:pt x="812800" y="100909"/>
                  </a:cubicBezTo>
                  <a:lnTo>
                    <a:pt x="812800" y="100909"/>
                  </a:lnTo>
                  <a:cubicBezTo>
                    <a:pt x="812800" y="127672"/>
                    <a:pt x="802169" y="153339"/>
                    <a:pt x="783244" y="172263"/>
                  </a:cubicBezTo>
                  <a:cubicBezTo>
                    <a:pt x="764320" y="191187"/>
                    <a:pt x="738653" y="201819"/>
                    <a:pt x="711891" y="201819"/>
                  </a:cubicBezTo>
                  <a:lnTo>
                    <a:pt x="100909" y="201819"/>
                  </a:lnTo>
                  <a:cubicBezTo>
                    <a:pt x="74147" y="201819"/>
                    <a:pt x="48480" y="191187"/>
                    <a:pt x="29556" y="172263"/>
                  </a:cubicBezTo>
                  <a:cubicBezTo>
                    <a:pt x="10631" y="153339"/>
                    <a:pt x="0" y="127672"/>
                    <a:pt x="0" y="100909"/>
                  </a:cubicBezTo>
                  <a:lnTo>
                    <a:pt x="0" y="100909"/>
                  </a:lnTo>
                  <a:cubicBezTo>
                    <a:pt x="0" y="74147"/>
                    <a:pt x="10631" y="48480"/>
                    <a:pt x="29556" y="29556"/>
                  </a:cubicBezTo>
                  <a:cubicBezTo>
                    <a:pt x="48480" y="10631"/>
                    <a:pt x="74147" y="0"/>
                    <a:pt x="100909" y="0"/>
                  </a:cubicBezTo>
                  <a:close/>
                </a:path>
              </a:pathLst>
            </a:custGeom>
            <a:solidFill>
              <a:srgbClr val="CBDDD1"/>
            </a:solidFill>
            <a:ln cap="rnd">
              <a:noFill/>
              <a:prstDash val="solid"/>
              <a:round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812800" cy="239919"/>
            </a:xfrm>
            <a:prstGeom prst="rect">
              <a:avLst/>
            </a:prstGeom>
          </p:spPr>
          <p:txBody>
            <a:bodyPr lIns="52745" tIns="52745" rIns="52745" bIns="52745" rtlCol="0" anchor="ctr"/>
            <a:lstStyle/>
            <a:p>
              <a:pPr algn="ctr">
                <a:lnSpc>
                  <a:spcPts val="2659"/>
                </a:lnSpc>
              </a:pPr>
              <a:r>
                <a:rPr lang="kk-KZ" sz="1899" b="1" dirty="0" smtClean="0">
                  <a:solidFill>
                    <a:srgbClr val="272727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Арыстан</a:t>
              </a:r>
              <a:endParaRPr lang="en-US" sz="1899" b="1" dirty="0">
                <a:solidFill>
                  <a:srgbClr val="272727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</p:txBody>
        </p:sp>
      </p:grpSp>
      <p:sp>
        <p:nvSpPr>
          <p:cNvPr id="31" name="Freeform 31"/>
          <p:cNvSpPr/>
          <p:nvPr/>
        </p:nvSpPr>
        <p:spPr>
          <a:xfrm>
            <a:off x="9030082" y="2665022"/>
            <a:ext cx="1540375" cy="1130250"/>
          </a:xfrm>
          <a:custGeom>
            <a:avLst/>
            <a:gdLst/>
            <a:ahLst/>
            <a:cxnLst/>
            <a:rect l="l" t="t" r="r" b="b"/>
            <a:pathLst>
              <a:path w="1540375" h="1130250">
                <a:moveTo>
                  <a:pt x="0" y="0"/>
                </a:moveTo>
                <a:lnTo>
                  <a:pt x="1540374" y="0"/>
                </a:lnTo>
                <a:lnTo>
                  <a:pt x="1540374" y="1130250"/>
                </a:lnTo>
                <a:lnTo>
                  <a:pt x="0" y="11302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2"/>
          <p:cNvGrpSpPr/>
          <p:nvPr/>
        </p:nvGrpSpPr>
        <p:grpSpPr>
          <a:xfrm>
            <a:off x="6859528" y="5944319"/>
            <a:ext cx="1875960" cy="187596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34" y="0"/>
                  </a:moveTo>
                  <a:lnTo>
                    <a:pt x="684866" y="0"/>
                  </a:lnTo>
                  <a:cubicBezTo>
                    <a:pt x="755522" y="0"/>
                    <a:pt x="812800" y="57278"/>
                    <a:pt x="812800" y="127934"/>
                  </a:cubicBezTo>
                  <a:lnTo>
                    <a:pt x="812800" y="684866"/>
                  </a:lnTo>
                  <a:cubicBezTo>
                    <a:pt x="812800" y="755522"/>
                    <a:pt x="755522" y="812800"/>
                    <a:pt x="684866" y="812800"/>
                  </a:cubicBezTo>
                  <a:lnTo>
                    <a:pt x="127934" y="812800"/>
                  </a:lnTo>
                  <a:cubicBezTo>
                    <a:pt x="57278" y="812800"/>
                    <a:pt x="0" y="755522"/>
                    <a:pt x="0" y="684866"/>
                  </a:cubicBezTo>
                  <a:lnTo>
                    <a:pt x="0" y="127934"/>
                  </a:lnTo>
                  <a:cubicBezTo>
                    <a:pt x="0" y="57278"/>
                    <a:pt x="57278" y="0"/>
                    <a:pt x="127934" y="0"/>
                  </a:cubicBezTo>
                  <a:close/>
                </a:path>
              </a:pathLst>
            </a:custGeom>
            <a:solidFill>
              <a:srgbClr val="F6F6E9"/>
            </a:solidFill>
            <a:ln w="38100" cap="rnd">
              <a:solidFill>
                <a:srgbClr val="272727"/>
              </a:soli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2745" tIns="52745" rIns="52745" bIns="52745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6859528" y="7925053"/>
            <a:ext cx="1875960" cy="465802"/>
            <a:chOff x="0" y="0"/>
            <a:chExt cx="812800" cy="201819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201819"/>
            </a:xfrm>
            <a:custGeom>
              <a:avLst/>
              <a:gdLst/>
              <a:ahLst/>
              <a:cxnLst/>
              <a:rect l="l" t="t" r="r" b="b"/>
              <a:pathLst>
                <a:path w="812800" h="201819">
                  <a:moveTo>
                    <a:pt x="100909" y="0"/>
                  </a:moveTo>
                  <a:lnTo>
                    <a:pt x="711891" y="0"/>
                  </a:lnTo>
                  <a:cubicBezTo>
                    <a:pt x="738653" y="0"/>
                    <a:pt x="764320" y="10631"/>
                    <a:pt x="783244" y="29556"/>
                  </a:cubicBezTo>
                  <a:cubicBezTo>
                    <a:pt x="802169" y="48480"/>
                    <a:pt x="812800" y="74147"/>
                    <a:pt x="812800" y="100909"/>
                  </a:cubicBezTo>
                  <a:lnTo>
                    <a:pt x="812800" y="100909"/>
                  </a:lnTo>
                  <a:cubicBezTo>
                    <a:pt x="812800" y="127672"/>
                    <a:pt x="802169" y="153339"/>
                    <a:pt x="783244" y="172263"/>
                  </a:cubicBezTo>
                  <a:cubicBezTo>
                    <a:pt x="764320" y="191187"/>
                    <a:pt x="738653" y="201819"/>
                    <a:pt x="711891" y="201819"/>
                  </a:cubicBezTo>
                  <a:lnTo>
                    <a:pt x="100909" y="201819"/>
                  </a:lnTo>
                  <a:cubicBezTo>
                    <a:pt x="74147" y="201819"/>
                    <a:pt x="48480" y="191187"/>
                    <a:pt x="29556" y="172263"/>
                  </a:cubicBezTo>
                  <a:cubicBezTo>
                    <a:pt x="10631" y="153339"/>
                    <a:pt x="0" y="127672"/>
                    <a:pt x="0" y="100909"/>
                  </a:cubicBezTo>
                  <a:lnTo>
                    <a:pt x="0" y="100909"/>
                  </a:lnTo>
                  <a:cubicBezTo>
                    <a:pt x="0" y="74147"/>
                    <a:pt x="10631" y="48480"/>
                    <a:pt x="29556" y="29556"/>
                  </a:cubicBezTo>
                  <a:cubicBezTo>
                    <a:pt x="48480" y="10631"/>
                    <a:pt x="74147" y="0"/>
                    <a:pt x="100909" y="0"/>
                  </a:cubicBezTo>
                  <a:close/>
                </a:path>
              </a:pathLst>
            </a:custGeom>
            <a:solidFill>
              <a:srgbClr val="CBDDD1"/>
            </a:solidFill>
            <a:ln cap="rnd">
              <a:noFill/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812800" cy="239919"/>
            </a:xfrm>
            <a:prstGeom prst="rect">
              <a:avLst/>
            </a:prstGeom>
          </p:spPr>
          <p:txBody>
            <a:bodyPr lIns="52745" tIns="52745" rIns="52745" bIns="52745" rtlCol="0" anchor="ctr"/>
            <a:lstStyle/>
            <a:p>
              <a:pPr algn="ctr">
                <a:lnSpc>
                  <a:spcPts val="2659"/>
                </a:lnSpc>
              </a:pPr>
              <a:r>
                <a:rPr lang="kk-KZ" sz="1899" b="1" dirty="0" smtClean="0">
                  <a:solidFill>
                    <a:srgbClr val="272727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Бұғы</a:t>
              </a:r>
              <a:endParaRPr lang="en-US" sz="1899" b="1" dirty="0">
                <a:solidFill>
                  <a:srgbClr val="272727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</p:txBody>
        </p:sp>
      </p:grpSp>
      <p:sp>
        <p:nvSpPr>
          <p:cNvPr id="38" name="Freeform 38"/>
          <p:cNvSpPr/>
          <p:nvPr/>
        </p:nvSpPr>
        <p:spPr>
          <a:xfrm>
            <a:off x="7091319" y="6065987"/>
            <a:ext cx="1412379" cy="1621095"/>
          </a:xfrm>
          <a:custGeom>
            <a:avLst/>
            <a:gdLst/>
            <a:ahLst/>
            <a:cxnLst/>
            <a:rect l="l" t="t" r="r" b="b"/>
            <a:pathLst>
              <a:path w="1412379" h="1621095">
                <a:moveTo>
                  <a:pt x="0" y="0"/>
                </a:moveTo>
                <a:lnTo>
                  <a:pt x="1412379" y="0"/>
                </a:lnTo>
                <a:lnTo>
                  <a:pt x="1412379" y="1621095"/>
                </a:lnTo>
                <a:lnTo>
                  <a:pt x="0" y="16210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13514076" y="2058156"/>
            <a:ext cx="1875960" cy="1875960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34" y="0"/>
                  </a:moveTo>
                  <a:lnTo>
                    <a:pt x="684866" y="0"/>
                  </a:lnTo>
                  <a:cubicBezTo>
                    <a:pt x="755522" y="0"/>
                    <a:pt x="812800" y="57278"/>
                    <a:pt x="812800" y="127934"/>
                  </a:cubicBezTo>
                  <a:lnTo>
                    <a:pt x="812800" y="684866"/>
                  </a:lnTo>
                  <a:cubicBezTo>
                    <a:pt x="812800" y="755522"/>
                    <a:pt x="755522" y="812800"/>
                    <a:pt x="684866" y="812800"/>
                  </a:cubicBezTo>
                  <a:lnTo>
                    <a:pt x="127934" y="812800"/>
                  </a:lnTo>
                  <a:cubicBezTo>
                    <a:pt x="57278" y="812800"/>
                    <a:pt x="0" y="755522"/>
                    <a:pt x="0" y="684866"/>
                  </a:cubicBezTo>
                  <a:lnTo>
                    <a:pt x="0" y="127934"/>
                  </a:lnTo>
                  <a:cubicBezTo>
                    <a:pt x="0" y="57278"/>
                    <a:pt x="57278" y="0"/>
                    <a:pt x="127934" y="0"/>
                  </a:cubicBezTo>
                  <a:close/>
                </a:path>
              </a:pathLst>
            </a:custGeom>
            <a:solidFill>
              <a:srgbClr val="F6F6E9"/>
            </a:solidFill>
            <a:ln w="38100" cap="rnd">
              <a:solidFill>
                <a:srgbClr val="272727"/>
              </a:solidFill>
              <a:prstDash val="solid"/>
              <a:round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2745" tIns="52745" rIns="52745" bIns="52745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3514076" y="3991265"/>
            <a:ext cx="1875960" cy="465802"/>
            <a:chOff x="0" y="0"/>
            <a:chExt cx="812800" cy="201819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201819"/>
            </a:xfrm>
            <a:custGeom>
              <a:avLst/>
              <a:gdLst/>
              <a:ahLst/>
              <a:cxnLst/>
              <a:rect l="l" t="t" r="r" b="b"/>
              <a:pathLst>
                <a:path w="812800" h="201819">
                  <a:moveTo>
                    <a:pt x="100909" y="0"/>
                  </a:moveTo>
                  <a:lnTo>
                    <a:pt x="711891" y="0"/>
                  </a:lnTo>
                  <a:cubicBezTo>
                    <a:pt x="738653" y="0"/>
                    <a:pt x="764320" y="10631"/>
                    <a:pt x="783244" y="29556"/>
                  </a:cubicBezTo>
                  <a:cubicBezTo>
                    <a:pt x="802169" y="48480"/>
                    <a:pt x="812800" y="74147"/>
                    <a:pt x="812800" y="100909"/>
                  </a:cubicBezTo>
                  <a:lnTo>
                    <a:pt x="812800" y="100909"/>
                  </a:lnTo>
                  <a:cubicBezTo>
                    <a:pt x="812800" y="127672"/>
                    <a:pt x="802169" y="153339"/>
                    <a:pt x="783244" y="172263"/>
                  </a:cubicBezTo>
                  <a:cubicBezTo>
                    <a:pt x="764320" y="191187"/>
                    <a:pt x="738653" y="201819"/>
                    <a:pt x="711891" y="201819"/>
                  </a:cubicBezTo>
                  <a:lnTo>
                    <a:pt x="100909" y="201819"/>
                  </a:lnTo>
                  <a:cubicBezTo>
                    <a:pt x="74147" y="201819"/>
                    <a:pt x="48480" y="191187"/>
                    <a:pt x="29556" y="172263"/>
                  </a:cubicBezTo>
                  <a:cubicBezTo>
                    <a:pt x="10631" y="153339"/>
                    <a:pt x="0" y="127672"/>
                    <a:pt x="0" y="100909"/>
                  </a:cubicBezTo>
                  <a:lnTo>
                    <a:pt x="0" y="100909"/>
                  </a:lnTo>
                  <a:cubicBezTo>
                    <a:pt x="0" y="74147"/>
                    <a:pt x="10631" y="48480"/>
                    <a:pt x="29556" y="29556"/>
                  </a:cubicBezTo>
                  <a:cubicBezTo>
                    <a:pt x="48480" y="10631"/>
                    <a:pt x="74147" y="0"/>
                    <a:pt x="100909" y="0"/>
                  </a:cubicBezTo>
                  <a:close/>
                </a:path>
              </a:pathLst>
            </a:custGeom>
            <a:solidFill>
              <a:srgbClr val="CBDDD1"/>
            </a:solidFill>
            <a:ln cap="rnd">
              <a:noFill/>
              <a:prstDash val="solid"/>
              <a:round/>
            </a:ln>
          </p:spPr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812800" cy="239919"/>
            </a:xfrm>
            <a:prstGeom prst="rect">
              <a:avLst/>
            </a:prstGeom>
          </p:spPr>
          <p:txBody>
            <a:bodyPr lIns="52745" tIns="52745" rIns="52745" bIns="52745" rtlCol="0" anchor="ctr"/>
            <a:lstStyle/>
            <a:p>
              <a:pPr algn="ctr">
                <a:lnSpc>
                  <a:spcPts val="2659"/>
                </a:lnSpc>
              </a:pPr>
              <a:r>
                <a:rPr lang="kk-KZ" sz="1899" b="1" dirty="0" smtClean="0">
                  <a:solidFill>
                    <a:srgbClr val="272727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Жолбарыс</a:t>
              </a:r>
              <a:endParaRPr lang="en-US" sz="1899" b="1" dirty="0">
                <a:solidFill>
                  <a:srgbClr val="272727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</p:txBody>
        </p:sp>
      </p:grpSp>
      <p:sp>
        <p:nvSpPr>
          <p:cNvPr id="45" name="Freeform 45"/>
          <p:cNvSpPr/>
          <p:nvPr/>
        </p:nvSpPr>
        <p:spPr>
          <a:xfrm>
            <a:off x="13591416" y="2572424"/>
            <a:ext cx="1732318" cy="892144"/>
          </a:xfrm>
          <a:custGeom>
            <a:avLst/>
            <a:gdLst/>
            <a:ahLst/>
            <a:cxnLst/>
            <a:rect l="l" t="t" r="r" b="b"/>
            <a:pathLst>
              <a:path w="1732318" h="892144">
                <a:moveTo>
                  <a:pt x="0" y="0"/>
                </a:moveTo>
                <a:lnTo>
                  <a:pt x="1732318" y="0"/>
                </a:lnTo>
                <a:lnTo>
                  <a:pt x="1732318" y="892144"/>
                </a:lnTo>
                <a:lnTo>
                  <a:pt x="0" y="8921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 rot="-10446899">
            <a:off x="7566086" y="3658193"/>
            <a:ext cx="1125277" cy="2126813"/>
          </a:xfrm>
          <a:custGeom>
            <a:avLst/>
            <a:gdLst/>
            <a:ahLst/>
            <a:cxnLst/>
            <a:rect l="l" t="t" r="r" b="b"/>
            <a:pathLst>
              <a:path w="1125277" h="2126813">
                <a:moveTo>
                  <a:pt x="0" y="0"/>
                </a:moveTo>
                <a:lnTo>
                  <a:pt x="1125277" y="0"/>
                </a:lnTo>
                <a:lnTo>
                  <a:pt x="1125277" y="2126813"/>
                </a:lnTo>
                <a:lnTo>
                  <a:pt x="0" y="21268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 rot="5578039">
            <a:off x="9263956" y="7232160"/>
            <a:ext cx="1125277" cy="2126813"/>
          </a:xfrm>
          <a:custGeom>
            <a:avLst/>
            <a:gdLst/>
            <a:ahLst/>
            <a:cxnLst/>
            <a:rect l="l" t="t" r="r" b="b"/>
            <a:pathLst>
              <a:path w="1125277" h="2126813">
                <a:moveTo>
                  <a:pt x="0" y="0"/>
                </a:moveTo>
                <a:lnTo>
                  <a:pt x="1125277" y="0"/>
                </a:lnTo>
                <a:lnTo>
                  <a:pt x="1125277" y="2126813"/>
                </a:lnTo>
                <a:lnTo>
                  <a:pt x="0" y="21268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 rot="-1921212" flipH="1">
            <a:off x="8537040" y="4508093"/>
            <a:ext cx="5217893" cy="1385113"/>
          </a:xfrm>
          <a:custGeom>
            <a:avLst/>
            <a:gdLst/>
            <a:ahLst/>
            <a:cxnLst/>
            <a:rect l="l" t="t" r="r" b="b"/>
            <a:pathLst>
              <a:path w="5217893" h="1385113">
                <a:moveTo>
                  <a:pt x="5217892" y="0"/>
                </a:moveTo>
                <a:lnTo>
                  <a:pt x="0" y="0"/>
                </a:lnTo>
                <a:lnTo>
                  <a:pt x="0" y="1385113"/>
                </a:lnTo>
                <a:lnTo>
                  <a:pt x="5217892" y="1385113"/>
                </a:lnTo>
                <a:lnTo>
                  <a:pt x="5217892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 rot="9812214" flipH="1">
            <a:off x="11108071" y="2994531"/>
            <a:ext cx="1125277" cy="2126813"/>
          </a:xfrm>
          <a:custGeom>
            <a:avLst/>
            <a:gdLst/>
            <a:ahLst/>
            <a:cxnLst/>
            <a:rect l="l" t="t" r="r" b="b"/>
            <a:pathLst>
              <a:path w="1125277" h="2126813">
                <a:moveTo>
                  <a:pt x="1125278" y="0"/>
                </a:moveTo>
                <a:lnTo>
                  <a:pt x="0" y="0"/>
                </a:lnTo>
                <a:lnTo>
                  <a:pt x="0" y="2126813"/>
                </a:lnTo>
                <a:lnTo>
                  <a:pt x="1125278" y="2126813"/>
                </a:lnTo>
                <a:lnTo>
                  <a:pt x="112527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 rot="-2087845" flipH="1">
            <a:off x="13059193" y="7418396"/>
            <a:ext cx="2785726" cy="1883847"/>
          </a:xfrm>
          <a:custGeom>
            <a:avLst/>
            <a:gdLst/>
            <a:ahLst/>
            <a:cxnLst/>
            <a:rect l="l" t="t" r="r" b="b"/>
            <a:pathLst>
              <a:path w="2785726" h="1883847">
                <a:moveTo>
                  <a:pt x="2785726" y="0"/>
                </a:moveTo>
                <a:lnTo>
                  <a:pt x="0" y="0"/>
                </a:lnTo>
                <a:lnTo>
                  <a:pt x="0" y="1883847"/>
                </a:lnTo>
                <a:lnTo>
                  <a:pt x="2785726" y="1883847"/>
                </a:lnTo>
                <a:lnTo>
                  <a:pt x="2785726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1" name="TextBox 51"/>
          <p:cNvSpPr txBox="1"/>
          <p:nvPr/>
        </p:nvSpPr>
        <p:spPr>
          <a:xfrm>
            <a:off x="6927" y="-14766"/>
            <a:ext cx="17827169" cy="18210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193"/>
              </a:lnSpc>
            </a:pPr>
            <a:r>
              <a:rPr lang="ru-RU" sz="10138" b="1" dirty="0" err="1" smtClean="0">
                <a:solidFill>
                  <a:srgbClr val="272727"/>
                </a:solidFill>
                <a:latin typeface="Anton"/>
                <a:ea typeface="Anton"/>
                <a:cs typeface="Anton"/>
                <a:sym typeface="Anton"/>
              </a:rPr>
              <a:t>Қоректік</a:t>
            </a:r>
            <a:r>
              <a:rPr lang="ru-RU" sz="10138" b="1" dirty="0" smtClean="0">
                <a:solidFill>
                  <a:srgbClr val="272727"/>
                </a:solidFill>
                <a:latin typeface="Anton"/>
                <a:ea typeface="Anton"/>
                <a:cs typeface="Anton"/>
                <a:sym typeface="Anton"/>
              </a:rPr>
              <a:t> тор </a:t>
            </a:r>
            <a:r>
              <a:rPr lang="ru-RU" sz="10138" b="1" dirty="0" err="1">
                <a:solidFill>
                  <a:srgbClr val="272727"/>
                </a:solidFill>
                <a:latin typeface="Anton"/>
                <a:ea typeface="Anton"/>
                <a:cs typeface="Anton"/>
                <a:sym typeface="Anton"/>
              </a:rPr>
              <a:t>дегеніміз</a:t>
            </a:r>
            <a:r>
              <a:rPr lang="ru-RU" sz="10138" b="1" dirty="0">
                <a:solidFill>
                  <a:srgbClr val="272727"/>
                </a:solidFill>
                <a:latin typeface="Anton"/>
                <a:ea typeface="Anton"/>
                <a:cs typeface="Anton"/>
                <a:sym typeface="Anton"/>
              </a:rPr>
              <a:t> не?</a:t>
            </a:r>
            <a:endParaRPr lang="en-US" sz="10138" b="1" dirty="0">
              <a:solidFill>
                <a:srgbClr val="272727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635810" y="3735554"/>
            <a:ext cx="5156918" cy="5770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7"/>
              </a:lnSpc>
              <a:spcBef>
                <a:spcPct val="0"/>
              </a:spcBef>
            </a:pPr>
            <a:r>
              <a:rPr lang="ru-RU" sz="3240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Азық-түлік</a:t>
            </a:r>
            <a:r>
              <a:rPr lang="ru-RU" sz="3240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торы </a:t>
            </a:r>
            <a:r>
              <a:rPr lang="ru-RU" sz="3240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экожүйедегі</a:t>
            </a:r>
            <a:r>
              <a:rPr lang="ru-RU" sz="3240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ru-RU" sz="3240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барлық</a:t>
            </a:r>
            <a:r>
              <a:rPr lang="ru-RU" sz="3240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ru-RU" sz="3240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қоректік</a:t>
            </a:r>
            <a:r>
              <a:rPr lang="ru-RU" sz="3240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ru-RU" sz="3240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тізбектердің</a:t>
            </a:r>
            <a:r>
              <a:rPr lang="ru-RU" sz="3240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ru-RU" sz="3240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қалай</a:t>
            </a:r>
            <a:r>
              <a:rPr lang="ru-RU" sz="3240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ru-RU" sz="3240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байланысқандығын</a:t>
            </a:r>
            <a:r>
              <a:rPr lang="ru-RU" sz="3240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ru-RU" sz="3240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көрсетеді</a:t>
            </a:r>
            <a:r>
              <a:rPr lang="ru-RU" sz="3240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.</a:t>
            </a:r>
            <a:endParaRPr lang="en-US" sz="3240" dirty="0">
              <a:solidFill>
                <a:srgbClr val="272727"/>
              </a:solidFill>
              <a:latin typeface="Prompt"/>
              <a:ea typeface="Prompt"/>
              <a:cs typeface="Prompt"/>
              <a:sym typeface="Prompt"/>
            </a:endParaRPr>
          </a:p>
          <a:p>
            <a:pPr algn="ctr">
              <a:lnSpc>
                <a:spcPts val="4537"/>
              </a:lnSpc>
              <a:spcBef>
                <a:spcPct val="0"/>
              </a:spcBef>
            </a:pPr>
            <a:r>
              <a:rPr lang="ru-RU" sz="3240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Себебі</a:t>
            </a:r>
            <a:r>
              <a:rPr lang="ru-RU" sz="3240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, </a:t>
            </a:r>
            <a:r>
              <a:rPr lang="ru-RU" sz="3240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экожүйедегі</a:t>
            </a:r>
            <a:r>
              <a:rPr lang="ru-RU" sz="3240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ru-RU" sz="3240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әрбір</a:t>
            </a:r>
            <a:r>
              <a:rPr lang="ru-RU" sz="3240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организм </a:t>
            </a:r>
            <a:r>
              <a:rPr lang="ru-RU" sz="3240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қоректік</a:t>
            </a:r>
            <a:r>
              <a:rPr lang="ru-RU" sz="3240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ru-RU" sz="3240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тізбекте</a:t>
            </a:r>
            <a:r>
              <a:rPr lang="ru-RU" sz="3240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ru-RU" sz="3240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немесе</a:t>
            </a:r>
            <a:r>
              <a:rPr lang="ru-RU" sz="3240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ru-RU" sz="3240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торда</a:t>
            </a:r>
            <a:r>
              <a:rPr lang="ru-RU" sz="3240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(</a:t>
            </a:r>
            <a:r>
              <a:rPr lang="ru-RU" sz="3240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трофикалық</a:t>
            </a:r>
            <a:r>
              <a:rPr lang="ru-RU" sz="3240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ru-RU" sz="3240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деңгей</a:t>
            </a:r>
            <a:r>
              <a:rPr lang="ru-RU" sz="3240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) </a:t>
            </a:r>
            <a:r>
              <a:rPr lang="ru-RU" sz="3240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белгілі</a:t>
            </a:r>
            <a:r>
              <a:rPr lang="ru-RU" sz="3240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ru-RU" sz="3240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бір</a:t>
            </a:r>
            <a:r>
              <a:rPr lang="ru-RU" sz="3240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ru-RU" sz="3240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орынды</a:t>
            </a:r>
            <a:r>
              <a:rPr lang="ru-RU" sz="3240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ru-RU" sz="3240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алады</a:t>
            </a:r>
            <a:r>
              <a:rPr lang="ru-RU" sz="3240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.</a:t>
            </a:r>
            <a:endParaRPr lang="en-US" sz="3240" dirty="0">
              <a:solidFill>
                <a:srgbClr val="272727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53" name="Freeform 53"/>
          <p:cNvSpPr/>
          <p:nvPr/>
        </p:nvSpPr>
        <p:spPr>
          <a:xfrm rot="-2700000" flipH="1">
            <a:off x="14343738" y="4128038"/>
            <a:ext cx="2785726" cy="1883847"/>
          </a:xfrm>
          <a:custGeom>
            <a:avLst/>
            <a:gdLst/>
            <a:ahLst/>
            <a:cxnLst/>
            <a:rect l="l" t="t" r="r" b="b"/>
            <a:pathLst>
              <a:path w="2785726" h="1883847">
                <a:moveTo>
                  <a:pt x="2785725" y="0"/>
                </a:moveTo>
                <a:lnTo>
                  <a:pt x="0" y="0"/>
                </a:lnTo>
                <a:lnTo>
                  <a:pt x="0" y="1883847"/>
                </a:lnTo>
                <a:lnTo>
                  <a:pt x="2785725" y="1883847"/>
                </a:lnTo>
                <a:lnTo>
                  <a:pt x="2785725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D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2954" y="422259"/>
            <a:ext cx="14468934" cy="1494973"/>
            <a:chOff x="0" y="0"/>
            <a:chExt cx="2957780" cy="4450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57781" cy="445044"/>
            </a:xfrm>
            <a:custGeom>
              <a:avLst/>
              <a:gdLst/>
              <a:ahLst/>
              <a:cxnLst/>
              <a:rect l="l" t="t" r="r" b="b"/>
              <a:pathLst>
                <a:path w="2957781" h="445044">
                  <a:moveTo>
                    <a:pt x="39739" y="0"/>
                  </a:moveTo>
                  <a:lnTo>
                    <a:pt x="2918041" y="0"/>
                  </a:lnTo>
                  <a:cubicBezTo>
                    <a:pt x="2928581" y="0"/>
                    <a:pt x="2938688" y="4187"/>
                    <a:pt x="2946141" y="11639"/>
                  </a:cubicBezTo>
                  <a:cubicBezTo>
                    <a:pt x="2953594" y="19092"/>
                    <a:pt x="2957781" y="29200"/>
                    <a:pt x="2957781" y="39739"/>
                  </a:cubicBezTo>
                  <a:lnTo>
                    <a:pt x="2957781" y="405304"/>
                  </a:lnTo>
                  <a:cubicBezTo>
                    <a:pt x="2957781" y="415844"/>
                    <a:pt x="2953594" y="425952"/>
                    <a:pt x="2946141" y="433404"/>
                  </a:cubicBezTo>
                  <a:cubicBezTo>
                    <a:pt x="2938688" y="440857"/>
                    <a:pt x="2928581" y="445044"/>
                    <a:pt x="2918041" y="445044"/>
                  </a:cubicBezTo>
                  <a:lnTo>
                    <a:pt x="39739" y="445044"/>
                  </a:lnTo>
                  <a:cubicBezTo>
                    <a:pt x="17792" y="445044"/>
                    <a:pt x="0" y="427252"/>
                    <a:pt x="0" y="405304"/>
                  </a:cubicBezTo>
                  <a:lnTo>
                    <a:pt x="0" y="39739"/>
                  </a:lnTo>
                  <a:cubicBezTo>
                    <a:pt x="0" y="29200"/>
                    <a:pt x="4187" y="19092"/>
                    <a:pt x="11639" y="11639"/>
                  </a:cubicBezTo>
                  <a:cubicBezTo>
                    <a:pt x="19092" y="4187"/>
                    <a:pt x="29200" y="0"/>
                    <a:pt x="39739" y="0"/>
                  </a:cubicBezTo>
                  <a:close/>
                </a:path>
              </a:pathLst>
            </a:custGeom>
            <a:solidFill>
              <a:srgbClr val="27272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957780" cy="4831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2954" y="215937"/>
            <a:ext cx="14254103" cy="1561800"/>
            <a:chOff x="0" y="0"/>
            <a:chExt cx="2877314" cy="46493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77314" cy="464938"/>
            </a:xfrm>
            <a:custGeom>
              <a:avLst/>
              <a:gdLst/>
              <a:ahLst/>
              <a:cxnLst/>
              <a:rect l="l" t="t" r="r" b="b"/>
              <a:pathLst>
                <a:path w="2877314" h="464938">
                  <a:moveTo>
                    <a:pt x="40851" y="0"/>
                  </a:moveTo>
                  <a:lnTo>
                    <a:pt x="2836463" y="0"/>
                  </a:lnTo>
                  <a:cubicBezTo>
                    <a:pt x="2859024" y="0"/>
                    <a:pt x="2877314" y="18290"/>
                    <a:pt x="2877314" y="40851"/>
                  </a:cubicBezTo>
                  <a:lnTo>
                    <a:pt x="2877314" y="424087"/>
                  </a:lnTo>
                  <a:cubicBezTo>
                    <a:pt x="2877314" y="446648"/>
                    <a:pt x="2859024" y="464938"/>
                    <a:pt x="2836463" y="464938"/>
                  </a:cubicBezTo>
                  <a:lnTo>
                    <a:pt x="40851" y="464938"/>
                  </a:lnTo>
                  <a:cubicBezTo>
                    <a:pt x="18290" y="464938"/>
                    <a:pt x="0" y="446648"/>
                    <a:pt x="0" y="424087"/>
                  </a:cubicBezTo>
                  <a:lnTo>
                    <a:pt x="0" y="40851"/>
                  </a:lnTo>
                  <a:cubicBezTo>
                    <a:pt x="0" y="18290"/>
                    <a:pt x="18290" y="0"/>
                    <a:pt x="40851" y="0"/>
                  </a:cubicBezTo>
                  <a:close/>
                </a:path>
              </a:pathLst>
            </a:custGeom>
            <a:solidFill>
              <a:srgbClr val="F6F6E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877314" cy="5030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82954" y="2108942"/>
            <a:ext cx="14468934" cy="1414354"/>
            <a:chOff x="0" y="0"/>
            <a:chExt cx="3810748" cy="3725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810748" cy="372505"/>
            </a:xfrm>
            <a:custGeom>
              <a:avLst/>
              <a:gdLst/>
              <a:ahLst/>
              <a:cxnLst/>
              <a:rect l="l" t="t" r="r" b="b"/>
              <a:pathLst>
                <a:path w="3810748" h="372505">
                  <a:moveTo>
                    <a:pt x="27289" y="0"/>
                  </a:moveTo>
                  <a:lnTo>
                    <a:pt x="3783459" y="0"/>
                  </a:lnTo>
                  <a:cubicBezTo>
                    <a:pt x="3790697" y="0"/>
                    <a:pt x="3797638" y="2875"/>
                    <a:pt x="3802755" y="7993"/>
                  </a:cubicBezTo>
                  <a:cubicBezTo>
                    <a:pt x="3807873" y="13110"/>
                    <a:pt x="3810748" y="20051"/>
                    <a:pt x="3810748" y="27289"/>
                  </a:cubicBezTo>
                  <a:lnTo>
                    <a:pt x="3810748" y="345216"/>
                  </a:lnTo>
                  <a:cubicBezTo>
                    <a:pt x="3810748" y="352453"/>
                    <a:pt x="3807873" y="359394"/>
                    <a:pt x="3802755" y="364512"/>
                  </a:cubicBezTo>
                  <a:cubicBezTo>
                    <a:pt x="3797638" y="369630"/>
                    <a:pt x="3790697" y="372505"/>
                    <a:pt x="3783459" y="372505"/>
                  </a:cubicBezTo>
                  <a:lnTo>
                    <a:pt x="27289" y="372505"/>
                  </a:lnTo>
                  <a:cubicBezTo>
                    <a:pt x="20051" y="372505"/>
                    <a:pt x="13110" y="369630"/>
                    <a:pt x="7993" y="364512"/>
                  </a:cubicBezTo>
                  <a:cubicBezTo>
                    <a:pt x="2875" y="359394"/>
                    <a:pt x="0" y="352453"/>
                    <a:pt x="0" y="345216"/>
                  </a:cubicBezTo>
                  <a:lnTo>
                    <a:pt x="0" y="27289"/>
                  </a:lnTo>
                  <a:cubicBezTo>
                    <a:pt x="0" y="20051"/>
                    <a:pt x="2875" y="13110"/>
                    <a:pt x="7993" y="7993"/>
                  </a:cubicBezTo>
                  <a:cubicBezTo>
                    <a:pt x="13110" y="2875"/>
                    <a:pt x="20051" y="0"/>
                    <a:pt x="27289" y="0"/>
                  </a:cubicBezTo>
                  <a:close/>
                </a:path>
              </a:pathLst>
            </a:custGeom>
            <a:solidFill>
              <a:srgbClr val="F6F6E9"/>
            </a:solidFill>
            <a:ln w="66675" cap="rnd">
              <a:solidFill>
                <a:srgbClr val="457D58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810748" cy="4106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54903" y="2342322"/>
            <a:ext cx="947594" cy="947594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7272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82954" y="5399700"/>
            <a:ext cx="14468934" cy="1414354"/>
            <a:chOff x="0" y="0"/>
            <a:chExt cx="3810748" cy="37250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810748" cy="372505"/>
            </a:xfrm>
            <a:custGeom>
              <a:avLst/>
              <a:gdLst/>
              <a:ahLst/>
              <a:cxnLst/>
              <a:rect l="l" t="t" r="r" b="b"/>
              <a:pathLst>
                <a:path w="3810748" h="372505">
                  <a:moveTo>
                    <a:pt x="27289" y="0"/>
                  </a:moveTo>
                  <a:lnTo>
                    <a:pt x="3783459" y="0"/>
                  </a:lnTo>
                  <a:cubicBezTo>
                    <a:pt x="3790697" y="0"/>
                    <a:pt x="3797638" y="2875"/>
                    <a:pt x="3802755" y="7993"/>
                  </a:cubicBezTo>
                  <a:cubicBezTo>
                    <a:pt x="3807873" y="13110"/>
                    <a:pt x="3810748" y="20051"/>
                    <a:pt x="3810748" y="27289"/>
                  </a:cubicBezTo>
                  <a:lnTo>
                    <a:pt x="3810748" y="345216"/>
                  </a:lnTo>
                  <a:cubicBezTo>
                    <a:pt x="3810748" y="352453"/>
                    <a:pt x="3807873" y="359394"/>
                    <a:pt x="3802755" y="364512"/>
                  </a:cubicBezTo>
                  <a:cubicBezTo>
                    <a:pt x="3797638" y="369630"/>
                    <a:pt x="3790697" y="372505"/>
                    <a:pt x="3783459" y="372505"/>
                  </a:cubicBezTo>
                  <a:lnTo>
                    <a:pt x="27289" y="372505"/>
                  </a:lnTo>
                  <a:cubicBezTo>
                    <a:pt x="20051" y="372505"/>
                    <a:pt x="13110" y="369630"/>
                    <a:pt x="7993" y="364512"/>
                  </a:cubicBezTo>
                  <a:cubicBezTo>
                    <a:pt x="2875" y="359394"/>
                    <a:pt x="0" y="352453"/>
                    <a:pt x="0" y="345216"/>
                  </a:cubicBezTo>
                  <a:lnTo>
                    <a:pt x="0" y="27289"/>
                  </a:lnTo>
                  <a:cubicBezTo>
                    <a:pt x="0" y="20051"/>
                    <a:pt x="2875" y="13110"/>
                    <a:pt x="7993" y="7993"/>
                  </a:cubicBezTo>
                  <a:cubicBezTo>
                    <a:pt x="13110" y="2875"/>
                    <a:pt x="20051" y="0"/>
                    <a:pt x="27289" y="0"/>
                  </a:cubicBezTo>
                  <a:close/>
                </a:path>
              </a:pathLst>
            </a:custGeom>
            <a:solidFill>
              <a:srgbClr val="F6F6E9"/>
            </a:solidFill>
            <a:ln w="66675" cap="rnd">
              <a:solidFill>
                <a:srgbClr val="457D58"/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3810748" cy="4106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82954" y="6975979"/>
            <a:ext cx="14468934" cy="1414354"/>
            <a:chOff x="0" y="0"/>
            <a:chExt cx="3810748" cy="37250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810748" cy="372505"/>
            </a:xfrm>
            <a:custGeom>
              <a:avLst/>
              <a:gdLst/>
              <a:ahLst/>
              <a:cxnLst/>
              <a:rect l="l" t="t" r="r" b="b"/>
              <a:pathLst>
                <a:path w="3810748" h="372505">
                  <a:moveTo>
                    <a:pt x="27289" y="0"/>
                  </a:moveTo>
                  <a:lnTo>
                    <a:pt x="3783459" y="0"/>
                  </a:lnTo>
                  <a:cubicBezTo>
                    <a:pt x="3790697" y="0"/>
                    <a:pt x="3797638" y="2875"/>
                    <a:pt x="3802755" y="7993"/>
                  </a:cubicBezTo>
                  <a:cubicBezTo>
                    <a:pt x="3807873" y="13110"/>
                    <a:pt x="3810748" y="20051"/>
                    <a:pt x="3810748" y="27289"/>
                  </a:cubicBezTo>
                  <a:lnTo>
                    <a:pt x="3810748" y="345216"/>
                  </a:lnTo>
                  <a:cubicBezTo>
                    <a:pt x="3810748" y="352453"/>
                    <a:pt x="3807873" y="359394"/>
                    <a:pt x="3802755" y="364512"/>
                  </a:cubicBezTo>
                  <a:cubicBezTo>
                    <a:pt x="3797638" y="369630"/>
                    <a:pt x="3790697" y="372505"/>
                    <a:pt x="3783459" y="372505"/>
                  </a:cubicBezTo>
                  <a:lnTo>
                    <a:pt x="27289" y="372505"/>
                  </a:lnTo>
                  <a:cubicBezTo>
                    <a:pt x="20051" y="372505"/>
                    <a:pt x="13110" y="369630"/>
                    <a:pt x="7993" y="364512"/>
                  </a:cubicBezTo>
                  <a:cubicBezTo>
                    <a:pt x="2875" y="359394"/>
                    <a:pt x="0" y="352453"/>
                    <a:pt x="0" y="345216"/>
                  </a:cubicBezTo>
                  <a:lnTo>
                    <a:pt x="0" y="27289"/>
                  </a:lnTo>
                  <a:cubicBezTo>
                    <a:pt x="0" y="20051"/>
                    <a:pt x="2875" y="13110"/>
                    <a:pt x="7993" y="7993"/>
                  </a:cubicBezTo>
                  <a:cubicBezTo>
                    <a:pt x="13110" y="2875"/>
                    <a:pt x="20051" y="0"/>
                    <a:pt x="27289" y="0"/>
                  </a:cubicBezTo>
                  <a:close/>
                </a:path>
              </a:pathLst>
            </a:custGeom>
            <a:solidFill>
              <a:srgbClr val="F6F6E9"/>
            </a:solidFill>
            <a:ln w="66675" cap="rnd">
              <a:solidFill>
                <a:srgbClr val="457D58"/>
              </a:soli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3810748" cy="4106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82954" y="8557949"/>
            <a:ext cx="14468934" cy="1414354"/>
            <a:chOff x="0" y="0"/>
            <a:chExt cx="3810748" cy="37250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810748" cy="372505"/>
            </a:xfrm>
            <a:custGeom>
              <a:avLst/>
              <a:gdLst/>
              <a:ahLst/>
              <a:cxnLst/>
              <a:rect l="l" t="t" r="r" b="b"/>
              <a:pathLst>
                <a:path w="3810748" h="372505">
                  <a:moveTo>
                    <a:pt x="27289" y="0"/>
                  </a:moveTo>
                  <a:lnTo>
                    <a:pt x="3783459" y="0"/>
                  </a:lnTo>
                  <a:cubicBezTo>
                    <a:pt x="3790697" y="0"/>
                    <a:pt x="3797638" y="2875"/>
                    <a:pt x="3802755" y="7993"/>
                  </a:cubicBezTo>
                  <a:cubicBezTo>
                    <a:pt x="3807873" y="13110"/>
                    <a:pt x="3810748" y="20051"/>
                    <a:pt x="3810748" y="27289"/>
                  </a:cubicBezTo>
                  <a:lnTo>
                    <a:pt x="3810748" y="345216"/>
                  </a:lnTo>
                  <a:cubicBezTo>
                    <a:pt x="3810748" y="352453"/>
                    <a:pt x="3807873" y="359394"/>
                    <a:pt x="3802755" y="364512"/>
                  </a:cubicBezTo>
                  <a:cubicBezTo>
                    <a:pt x="3797638" y="369630"/>
                    <a:pt x="3790697" y="372505"/>
                    <a:pt x="3783459" y="372505"/>
                  </a:cubicBezTo>
                  <a:lnTo>
                    <a:pt x="27289" y="372505"/>
                  </a:lnTo>
                  <a:cubicBezTo>
                    <a:pt x="20051" y="372505"/>
                    <a:pt x="13110" y="369630"/>
                    <a:pt x="7993" y="364512"/>
                  </a:cubicBezTo>
                  <a:cubicBezTo>
                    <a:pt x="2875" y="359394"/>
                    <a:pt x="0" y="352453"/>
                    <a:pt x="0" y="345216"/>
                  </a:cubicBezTo>
                  <a:lnTo>
                    <a:pt x="0" y="27289"/>
                  </a:lnTo>
                  <a:cubicBezTo>
                    <a:pt x="0" y="20051"/>
                    <a:pt x="2875" y="13110"/>
                    <a:pt x="7993" y="7993"/>
                  </a:cubicBezTo>
                  <a:cubicBezTo>
                    <a:pt x="13110" y="2875"/>
                    <a:pt x="20051" y="0"/>
                    <a:pt x="27289" y="0"/>
                  </a:cubicBezTo>
                  <a:close/>
                </a:path>
              </a:pathLst>
            </a:custGeom>
            <a:solidFill>
              <a:srgbClr val="F6F6E9"/>
            </a:solidFill>
            <a:ln w="66675" cap="rnd">
              <a:solidFill>
                <a:srgbClr val="457D58"/>
              </a:soli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3810748" cy="4106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82954" y="3682224"/>
            <a:ext cx="14468934" cy="1414354"/>
            <a:chOff x="0" y="0"/>
            <a:chExt cx="3810748" cy="37250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810748" cy="372505"/>
            </a:xfrm>
            <a:custGeom>
              <a:avLst/>
              <a:gdLst/>
              <a:ahLst/>
              <a:cxnLst/>
              <a:rect l="l" t="t" r="r" b="b"/>
              <a:pathLst>
                <a:path w="3810748" h="372505">
                  <a:moveTo>
                    <a:pt x="27289" y="0"/>
                  </a:moveTo>
                  <a:lnTo>
                    <a:pt x="3783459" y="0"/>
                  </a:lnTo>
                  <a:cubicBezTo>
                    <a:pt x="3790697" y="0"/>
                    <a:pt x="3797638" y="2875"/>
                    <a:pt x="3802755" y="7993"/>
                  </a:cubicBezTo>
                  <a:cubicBezTo>
                    <a:pt x="3807873" y="13110"/>
                    <a:pt x="3810748" y="20051"/>
                    <a:pt x="3810748" y="27289"/>
                  </a:cubicBezTo>
                  <a:lnTo>
                    <a:pt x="3810748" y="345216"/>
                  </a:lnTo>
                  <a:cubicBezTo>
                    <a:pt x="3810748" y="352453"/>
                    <a:pt x="3807873" y="359394"/>
                    <a:pt x="3802755" y="364512"/>
                  </a:cubicBezTo>
                  <a:cubicBezTo>
                    <a:pt x="3797638" y="369630"/>
                    <a:pt x="3790697" y="372505"/>
                    <a:pt x="3783459" y="372505"/>
                  </a:cubicBezTo>
                  <a:lnTo>
                    <a:pt x="27289" y="372505"/>
                  </a:lnTo>
                  <a:cubicBezTo>
                    <a:pt x="20051" y="372505"/>
                    <a:pt x="13110" y="369630"/>
                    <a:pt x="7993" y="364512"/>
                  </a:cubicBezTo>
                  <a:cubicBezTo>
                    <a:pt x="2875" y="359394"/>
                    <a:pt x="0" y="352453"/>
                    <a:pt x="0" y="345216"/>
                  </a:cubicBezTo>
                  <a:lnTo>
                    <a:pt x="0" y="27289"/>
                  </a:lnTo>
                  <a:cubicBezTo>
                    <a:pt x="0" y="20051"/>
                    <a:pt x="2875" y="13110"/>
                    <a:pt x="7993" y="7993"/>
                  </a:cubicBezTo>
                  <a:cubicBezTo>
                    <a:pt x="13110" y="2875"/>
                    <a:pt x="20051" y="0"/>
                    <a:pt x="27289" y="0"/>
                  </a:cubicBezTo>
                  <a:close/>
                </a:path>
              </a:pathLst>
            </a:custGeom>
            <a:solidFill>
              <a:srgbClr val="F6F6E9"/>
            </a:solidFill>
            <a:ln w="66675" cap="rnd">
              <a:solidFill>
                <a:srgbClr val="457D58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3810748" cy="4106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54903" y="3915604"/>
            <a:ext cx="947594" cy="947594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72727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82435" y="5633080"/>
            <a:ext cx="947594" cy="94759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72727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582435" y="7271254"/>
            <a:ext cx="947594" cy="947594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72727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582435" y="8766588"/>
            <a:ext cx="947594" cy="947594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72727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 rot="5400000">
            <a:off x="12252974" y="4903171"/>
            <a:ext cx="7605240" cy="2407412"/>
            <a:chOff x="0" y="0"/>
            <a:chExt cx="2003026" cy="63405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003026" cy="634051"/>
            </a:xfrm>
            <a:custGeom>
              <a:avLst/>
              <a:gdLst/>
              <a:ahLst/>
              <a:cxnLst/>
              <a:rect l="l" t="t" r="r" b="b"/>
              <a:pathLst>
                <a:path w="2003026" h="634051">
                  <a:moveTo>
                    <a:pt x="2003026" y="317025"/>
                  </a:moveTo>
                  <a:lnTo>
                    <a:pt x="1596626" y="0"/>
                  </a:lnTo>
                  <a:lnTo>
                    <a:pt x="1596626" y="203200"/>
                  </a:lnTo>
                  <a:lnTo>
                    <a:pt x="0" y="203200"/>
                  </a:lnTo>
                  <a:lnTo>
                    <a:pt x="0" y="430851"/>
                  </a:lnTo>
                  <a:lnTo>
                    <a:pt x="1596626" y="430851"/>
                  </a:lnTo>
                  <a:lnTo>
                    <a:pt x="1596626" y="634051"/>
                  </a:lnTo>
                  <a:lnTo>
                    <a:pt x="2003026" y="317025"/>
                  </a:lnTo>
                  <a:close/>
                </a:path>
              </a:pathLst>
            </a:custGeom>
            <a:solidFill>
              <a:srgbClr val="272727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165100"/>
              <a:ext cx="1901426" cy="2657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382954" y="121336"/>
            <a:ext cx="13714046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501"/>
              </a:lnSpc>
            </a:pPr>
            <a:r>
              <a:rPr lang="ru-RU" sz="9643" dirty="0" err="1">
                <a:solidFill>
                  <a:srgbClr val="272727"/>
                </a:solidFill>
                <a:latin typeface="Anton"/>
                <a:ea typeface="Anton"/>
                <a:cs typeface="Anton"/>
                <a:sym typeface="Anton"/>
              </a:rPr>
              <a:t>Трофикалық</a:t>
            </a:r>
            <a:r>
              <a:rPr lang="ru-RU" sz="9643" dirty="0">
                <a:solidFill>
                  <a:srgbClr val="272727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ru-RU" sz="9643" dirty="0" err="1">
                <a:solidFill>
                  <a:srgbClr val="272727"/>
                </a:solidFill>
                <a:latin typeface="Anton"/>
                <a:ea typeface="Anton"/>
                <a:cs typeface="Anton"/>
                <a:sym typeface="Anton"/>
              </a:rPr>
              <a:t>деңгейлер</a:t>
            </a:r>
            <a:endParaRPr lang="en-US" sz="9643" dirty="0">
              <a:solidFill>
                <a:srgbClr val="272727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744230" y="2502111"/>
            <a:ext cx="305637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ru-RU" sz="3399" b="1" dirty="0" err="1">
                <a:solidFill>
                  <a:srgbClr val="272727"/>
                </a:solidFill>
                <a:latin typeface="Prompt Bold"/>
                <a:ea typeface="Prompt Bold"/>
                <a:cs typeface="Prompt Bold"/>
                <a:sym typeface="Prompt Bold"/>
              </a:rPr>
              <a:t>Өндірушілер</a:t>
            </a:r>
            <a:r>
              <a:rPr lang="ru-RU" sz="3399" b="1" dirty="0">
                <a:solidFill>
                  <a:srgbClr val="272727"/>
                </a:solidFill>
                <a:latin typeface="Prompt Bold"/>
                <a:ea typeface="Prompt Bold"/>
                <a:cs typeface="Prompt Bold"/>
                <a:sym typeface="Prompt Bold"/>
              </a:rPr>
              <a:t>:</a:t>
            </a:r>
            <a:endParaRPr lang="en-US" sz="3399" b="1" dirty="0">
              <a:solidFill>
                <a:srgbClr val="272727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1783238" y="5575930"/>
            <a:ext cx="641025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ru-RU" sz="3399" b="1" dirty="0" err="1">
                <a:solidFill>
                  <a:srgbClr val="272727"/>
                </a:solidFill>
                <a:latin typeface="Prompt Bold"/>
                <a:ea typeface="Prompt Bold"/>
                <a:cs typeface="Prompt Bold"/>
                <a:sym typeface="Prompt Bold"/>
              </a:rPr>
              <a:t>Екінші</a:t>
            </a:r>
            <a:r>
              <a:rPr lang="ru-RU" sz="3399" b="1" dirty="0">
                <a:solidFill>
                  <a:srgbClr val="272727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ru-RU" sz="3399" b="1" dirty="0" err="1">
                <a:solidFill>
                  <a:srgbClr val="272727"/>
                </a:solidFill>
                <a:latin typeface="Prompt Bold"/>
                <a:ea typeface="Prompt Bold"/>
                <a:cs typeface="Prompt Bold"/>
                <a:sym typeface="Prompt Bold"/>
              </a:rPr>
              <a:t>реттік</a:t>
            </a:r>
            <a:r>
              <a:rPr lang="ru-RU" sz="3399" b="1" dirty="0">
                <a:solidFill>
                  <a:srgbClr val="272727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ru-RU" sz="3399" b="1" dirty="0" err="1">
                <a:solidFill>
                  <a:srgbClr val="272727"/>
                </a:solidFill>
                <a:latin typeface="Prompt Bold"/>
                <a:ea typeface="Prompt Bold"/>
                <a:cs typeface="Prompt Bold"/>
                <a:sym typeface="Prompt Bold"/>
              </a:rPr>
              <a:t>тұтынушылар</a:t>
            </a:r>
            <a:r>
              <a:rPr lang="ru-RU" sz="3399" b="1" dirty="0">
                <a:solidFill>
                  <a:srgbClr val="272727"/>
                </a:solidFill>
                <a:latin typeface="Prompt Bold"/>
                <a:ea typeface="Prompt Bold"/>
                <a:cs typeface="Prompt Bold"/>
                <a:sym typeface="Prompt Bold"/>
              </a:rPr>
              <a:t>:</a:t>
            </a:r>
            <a:endParaRPr lang="en-US" sz="3399" b="1" dirty="0">
              <a:solidFill>
                <a:srgbClr val="272727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744230" y="7397724"/>
            <a:ext cx="656157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ru-RU" sz="3399" b="1" dirty="0" err="1">
                <a:solidFill>
                  <a:srgbClr val="272727"/>
                </a:solidFill>
                <a:latin typeface="Prompt Bold"/>
                <a:ea typeface="Prompt Bold"/>
                <a:cs typeface="Prompt Bold"/>
                <a:sym typeface="Prompt Bold"/>
              </a:rPr>
              <a:t>Үшінші</a:t>
            </a:r>
            <a:r>
              <a:rPr lang="ru-RU" sz="3399" b="1" dirty="0">
                <a:solidFill>
                  <a:srgbClr val="272727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ru-RU" sz="3399" b="1" dirty="0" err="1">
                <a:solidFill>
                  <a:srgbClr val="272727"/>
                </a:solidFill>
                <a:latin typeface="Prompt Bold"/>
                <a:ea typeface="Prompt Bold"/>
                <a:cs typeface="Prompt Bold"/>
                <a:sym typeface="Prompt Bold"/>
              </a:rPr>
              <a:t>реттік</a:t>
            </a:r>
            <a:r>
              <a:rPr lang="ru-RU" sz="3399" b="1" dirty="0">
                <a:solidFill>
                  <a:srgbClr val="272727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ru-RU" sz="3399" b="1" dirty="0" err="1">
                <a:solidFill>
                  <a:srgbClr val="272727"/>
                </a:solidFill>
                <a:latin typeface="Prompt Bold"/>
                <a:ea typeface="Prompt Bold"/>
                <a:cs typeface="Prompt Bold"/>
                <a:sym typeface="Prompt Bold"/>
              </a:rPr>
              <a:t>тұтынушылар</a:t>
            </a:r>
            <a:r>
              <a:rPr lang="ru-RU" sz="3399" b="1" dirty="0">
                <a:solidFill>
                  <a:srgbClr val="272727"/>
                </a:solidFill>
                <a:latin typeface="Prompt Bold"/>
                <a:ea typeface="Prompt Bold"/>
                <a:cs typeface="Prompt Bold"/>
                <a:sym typeface="Prompt Bold"/>
              </a:rPr>
              <a:t>:</a:t>
            </a:r>
            <a:r>
              <a:rPr lang="en-US" sz="3399" b="1" dirty="0" smtClean="0">
                <a:solidFill>
                  <a:srgbClr val="272727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endParaRPr lang="en-US" sz="3399" b="1" dirty="0">
              <a:solidFill>
                <a:srgbClr val="272727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783238" y="8926378"/>
            <a:ext cx="705596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ru-RU" sz="3399" b="1" dirty="0" err="1">
                <a:solidFill>
                  <a:srgbClr val="272727"/>
                </a:solidFill>
                <a:latin typeface="Prompt Bold"/>
                <a:ea typeface="Prompt Bold"/>
                <a:cs typeface="Prompt Bold"/>
                <a:sym typeface="Prompt Bold"/>
              </a:rPr>
              <a:t>Жоғарғы</a:t>
            </a:r>
            <a:r>
              <a:rPr lang="ru-RU" sz="3399" b="1" dirty="0">
                <a:solidFill>
                  <a:srgbClr val="272727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ru-RU" sz="3399" b="1" dirty="0" err="1">
                <a:solidFill>
                  <a:srgbClr val="272727"/>
                </a:solidFill>
                <a:latin typeface="Prompt Bold"/>
                <a:ea typeface="Prompt Bold"/>
                <a:cs typeface="Prompt Bold"/>
                <a:sym typeface="Prompt Bold"/>
              </a:rPr>
              <a:t>деңгейлі</a:t>
            </a:r>
            <a:r>
              <a:rPr lang="ru-RU" sz="3399" b="1" dirty="0">
                <a:solidFill>
                  <a:srgbClr val="272727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ru-RU" sz="3399" b="1" dirty="0" err="1">
                <a:solidFill>
                  <a:srgbClr val="272727"/>
                </a:solidFill>
                <a:latin typeface="Prompt Bold"/>
                <a:ea typeface="Prompt Bold"/>
                <a:cs typeface="Prompt Bold"/>
                <a:sym typeface="Prompt Bold"/>
              </a:rPr>
              <a:t>жыртқыштар</a:t>
            </a:r>
            <a:r>
              <a:rPr lang="ru-RU" sz="3399" b="1" dirty="0">
                <a:solidFill>
                  <a:srgbClr val="272727"/>
                </a:solidFill>
                <a:latin typeface="Prompt Bold"/>
                <a:ea typeface="Prompt Bold"/>
                <a:cs typeface="Prompt Bold"/>
                <a:sym typeface="Prompt Bold"/>
              </a:rPr>
              <a:t>:</a:t>
            </a:r>
            <a:endParaRPr lang="en-US" sz="3399" b="1" dirty="0">
              <a:solidFill>
                <a:srgbClr val="272727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783238" y="4075393"/>
            <a:ext cx="705596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ru-RU" sz="3399" b="1" dirty="0" err="1">
                <a:solidFill>
                  <a:srgbClr val="272727"/>
                </a:solidFill>
                <a:latin typeface="Prompt Bold"/>
                <a:ea typeface="Prompt Bold"/>
                <a:cs typeface="Prompt Bold"/>
                <a:sym typeface="Prompt Bold"/>
              </a:rPr>
              <a:t>Бірінші</a:t>
            </a:r>
            <a:r>
              <a:rPr lang="ru-RU" sz="3399" b="1" dirty="0">
                <a:solidFill>
                  <a:srgbClr val="272727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ru-RU" sz="3399" b="1" dirty="0" err="1">
                <a:solidFill>
                  <a:srgbClr val="272727"/>
                </a:solidFill>
                <a:latin typeface="Prompt Bold"/>
                <a:ea typeface="Prompt Bold"/>
                <a:cs typeface="Prompt Bold"/>
                <a:sym typeface="Prompt Bold"/>
              </a:rPr>
              <a:t>реттік</a:t>
            </a:r>
            <a:r>
              <a:rPr lang="ru-RU" sz="3399" b="1" dirty="0">
                <a:solidFill>
                  <a:srgbClr val="272727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ru-RU" sz="3399" b="1" dirty="0" err="1">
                <a:solidFill>
                  <a:srgbClr val="272727"/>
                </a:solidFill>
                <a:latin typeface="Prompt Bold"/>
                <a:ea typeface="Prompt Bold"/>
                <a:cs typeface="Prompt Bold"/>
                <a:sym typeface="Prompt Bold"/>
              </a:rPr>
              <a:t>тұтынушылар</a:t>
            </a:r>
            <a:r>
              <a:rPr lang="ru-RU" sz="3399" b="1" dirty="0">
                <a:solidFill>
                  <a:srgbClr val="272727"/>
                </a:solidFill>
                <a:latin typeface="Prompt Bold"/>
                <a:ea typeface="Prompt Bold"/>
                <a:cs typeface="Prompt Bold"/>
                <a:sym typeface="Prompt Bold"/>
              </a:rPr>
              <a:t>:</a:t>
            </a:r>
            <a:endParaRPr lang="en-US" sz="3399" b="1" dirty="0">
              <a:solidFill>
                <a:srgbClr val="272727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47" name="TextBox 47"/>
          <p:cNvSpPr txBox="1"/>
          <p:nvPr/>
        </p:nvSpPr>
        <p:spPr>
          <a:xfrm rot="5400000">
            <a:off x="14492839" y="4386058"/>
            <a:ext cx="5713897" cy="1550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13"/>
              </a:lnSpc>
            </a:pPr>
            <a:r>
              <a:rPr lang="en-US" sz="9009">
                <a:solidFill>
                  <a:srgbClr val="272727"/>
                </a:solidFill>
                <a:latin typeface="Anton"/>
                <a:ea typeface="Anton"/>
                <a:cs typeface="Anton"/>
                <a:sym typeface="Anton"/>
              </a:rPr>
              <a:t>Energy Flow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493375" y="2521540"/>
            <a:ext cx="639556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ru-RU" sz="3399" dirty="0" err="1" smtClean="0">
                <a:solidFill>
                  <a:srgbClr val="272727"/>
                </a:solidFill>
                <a:latin typeface="Prompt Light"/>
                <a:ea typeface="Prompt Light"/>
                <a:cs typeface="Prompt Light"/>
                <a:sym typeface="Prompt Light"/>
              </a:rPr>
              <a:t>Өздерінің</a:t>
            </a:r>
            <a:r>
              <a:rPr lang="ru-RU" sz="3399" dirty="0" smtClean="0">
                <a:solidFill>
                  <a:srgbClr val="272727"/>
                </a:solidFill>
                <a:latin typeface="Prompt Light"/>
                <a:ea typeface="Prompt Light"/>
                <a:cs typeface="Prompt Light"/>
                <a:sym typeface="Prompt Light"/>
              </a:rPr>
              <a:t> </a:t>
            </a:r>
            <a:r>
              <a:rPr lang="ru-RU" sz="3399" dirty="0" err="1">
                <a:solidFill>
                  <a:srgbClr val="272727"/>
                </a:solidFill>
                <a:latin typeface="Prompt Light"/>
                <a:ea typeface="Prompt Light"/>
                <a:cs typeface="Prompt Light"/>
                <a:sym typeface="Prompt Light"/>
              </a:rPr>
              <a:t>тамағын</a:t>
            </a:r>
            <a:r>
              <a:rPr lang="ru-RU" sz="3399" dirty="0">
                <a:solidFill>
                  <a:srgbClr val="272727"/>
                </a:solidFill>
                <a:latin typeface="Prompt Light"/>
                <a:ea typeface="Prompt Light"/>
                <a:cs typeface="Prompt Light"/>
                <a:sym typeface="Prompt Light"/>
              </a:rPr>
              <a:t> </a:t>
            </a:r>
            <a:r>
              <a:rPr lang="ru-RU" sz="3399" dirty="0" err="1">
                <a:solidFill>
                  <a:srgbClr val="272727"/>
                </a:solidFill>
                <a:latin typeface="Prompt Light"/>
                <a:ea typeface="Prompt Light"/>
                <a:cs typeface="Prompt Light"/>
                <a:sym typeface="Prompt Light"/>
              </a:rPr>
              <a:t>дайындау</a:t>
            </a:r>
            <a:endParaRPr lang="en-US" sz="3399" dirty="0">
              <a:solidFill>
                <a:srgbClr val="272727"/>
              </a:solidFill>
              <a:latin typeface="Prompt Light"/>
              <a:ea typeface="Prompt Light"/>
              <a:cs typeface="Prompt Light"/>
              <a:sym typeface="Prompt Light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8077200" y="4093948"/>
            <a:ext cx="50292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ru-RU" sz="3399" dirty="0" err="1">
                <a:solidFill>
                  <a:srgbClr val="272727"/>
                </a:solidFill>
                <a:latin typeface="Prompt Light"/>
                <a:ea typeface="Prompt Light"/>
                <a:cs typeface="Prompt Light"/>
                <a:sym typeface="Prompt Light"/>
              </a:rPr>
              <a:t>Көбіне</a:t>
            </a:r>
            <a:r>
              <a:rPr lang="ru-RU" sz="3399" dirty="0">
                <a:solidFill>
                  <a:srgbClr val="272727"/>
                </a:solidFill>
                <a:latin typeface="Prompt Light"/>
                <a:ea typeface="Prompt Light"/>
                <a:cs typeface="Prompt Light"/>
                <a:sym typeface="Prompt Light"/>
              </a:rPr>
              <a:t> </a:t>
            </a:r>
            <a:r>
              <a:rPr lang="ru-RU" sz="3399" dirty="0" err="1">
                <a:solidFill>
                  <a:srgbClr val="272727"/>
                </a:solidFill>
                <a:latin typeface="Prompt Light"/>
                <a:ea typeface="Prompt Light"/>
                <a:cs typeface="Prompt Light"/>
                <a:sym typeface="Prompt Light"/>
              </a:rPr>
              <a:t>шөпқоректілер</a:t>
            </a:r>
            <a:endParaRPr lang="en-US" sz="3399" dirty="0">
              <a:solidFill>
                <a:srgbClr val="272727"/>
              </a:solidFill>
              <a:latin typeface="Prompt Light"/>
              <a:ea typeface="Prompt Light"/>
              <a:cs typeface="Prompt Light"/>
              <a:sym typeface="Prompt Light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7779506" y="5579510"/>
            <a:ext cx="7161219" cy="1208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ru-RU" sz="3399" dirty="0" err="1">
                <a:solidFill>
                  <a:srgbClr val="272727"/>
                </a:solidFill>
                <a:latin typeface="Prompt Light"/>
                <a:ea typeface="Prompt Light"/>
                <a:cs typeface="Prompt Light"/>
                <a:sym typeface="Prompt Light"/>
              </a:rPr>
              <a:t>Бірінші</a:t>
            </a:r>
            <a:r>
              <a:rPr lang="ru-RU" sz="3399" dirty="0">
                <a:solidFill>
                  <a:srgbClr val="272727"/>
                </a:solidFill>
                <a:latin typeface="Prompt Light"/>
                <a:ea typeface="Prompt Light"/>
                <a:cs typeface="Prompt Light"/>
                <a:sym typeface="Prompt Light"/>
              </a:rPr>
              <a:t> </a:t>
            </a:r>
            <a:r>
              <a:rPr lang="ru-RU" sz="3399" dirty="0" err="1">
                <a:solidFill>
                  <a:srgbClr val="272727"/>
                </a:solidFill>
                <a:latin typeface="Prompt Light"/>
                <a:ea typeface="Prompt Light"/>
                <a:cs typeface="Prompt Light"/>
                <a:sym typeface="Prompt Light"/>
              </a:rPr>
              <a:t>реттік</a:t>
            </a:r>
            <a:r>
              <a:rPr lang="ru-RU" sz="3399" dirty="0">
                <a:solidFill>
                  <a:srgbClr val="272727"/>
                </a:solidFill>
                <a:latin typeface="Prompt Light"/>
                <a:ea typeface="Prompt Light"/>
                <a:cs typeface="Prompt Light"/>
                <a:sym typeface="Prompt Light"/>
              </a:rPr>
              <a:t> </a:t>
            </a:r>
            <a:r>
              <a:rPr lang="ru-RU" sz="3399" dirty="0" err="1">
                <a:solidFill>
                  <a:srgbClr val="272727"/>
                </a:solidFill>
                <a:latin typeface="Prompt Light"/>
                <a:ea typeface="Prompt Light"/>
                <a:cs typeface="Prompt Light"/>
                <a:sym typeface="Prompt Light"/>
              </a:rPr>
              <a:t>тұтынушыларды</a:t>
            </a:r>
            <a:r>
              <a:rPr lang="ru-RU" sz="3399" dirty="0">
                <a:solidFill>
                  <a:srgbClr val="272727"/>
                </a:solidFill>
                <a:latin typeface="Prompt Light"/>
                <a:ea typeface="Prompt Light"/>
                <a:cs typeface="Prompt Light"/>
                <a:sym typeface="Prompt Light"/>
              </a:rPr>
              <a:t> </a:t>
            </a:r>
            <a:r>
              <a:rPr lang="ru-RU" sz="3399" dirty="0" err="1">
                <a:solidFill>
                  <a:srgbClr val="272727"/>
                </a:solidFill>
                <a:latin typeface="Prompt Light"/>
                <a:ea typeface="Prompt Light"/>
                <a:cs typeface="Prompt Light"/>
                <a:sym typeface="Prompt Light"/>
              </a:rPr>
              <a:t>жейді</a:t>
            </a:r>
            <a:r>
              <a:rPr lang="ru-RU" sz="3399" dirty="0">
                <a:solidFill>
                  <a:srgbClr val="272727"/>
                </a:solidFill>
                <a:latin typeface="Prompt Light"/>
                <a:ea typeface="Prompt Light"/>
                <a:cs typeface="Prompt Light"/>
                <a:sym typeface="Prompt Light"/>
              </a:rPr>
              <a:t>.</a:t>
            </a:r>
            <a:endParaRPr lang="en-US" sz="3399" dirty="0">
              <a:solidFill>
                <a:srgbClr val="272727"/>
              </a:solidFill>
              <a:latin typeface="Prompt Light"/>
              <a:ea typeface="Prompt Light"/>
              <a:cs typeface="Prompt Light"/>
              <a:sym typeface="Prompt Light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294117" y="6072890"/>
            <a:ext cx="874597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kk-KZ" sz="3399" dirty="0" err="1">
                <a:solidFill>
                  <a:srgbClr val="272727"/>
                </a:solidFill>
                <a:latin typeface="Prompt Light"/>
                <a:ea typeface="Prompt Light"/>
                <a:cs typeface="Prompt Light"/>
                <a:sym typeface="Prompt Light"/>
              </a:rPr>
              <a:t>Ж</a:t>
            </a:r>
            <a:r>
              <a:rPr lang="ru-RU" sz="3399" dirty="0" err="1" smtClean="0">
                <a:solidFill>
                  <a:srgbClr val="272727"/>
                </a:solidFill>
                <a:latin typeface="Prompt Light"/>
                <a:ea typeface="Prompt Light"/>
                <a:cs typeface="Prompt Light"/>
                <a:sym typeface="Prompt Light"/>
              </a:rPr>
              <a:t>ыртқыштар</a:t>
            </a:r>
            <a:r>
              <a:rPr lang="ru-RU" sz="3399" dirty="0" smtClean="0">
                <a:solidFill>
                  <a:srgbClr val="272727"/>
                </a:solidFill>
                <a:latin typeface="Prompt Light"/>
                <a:ea typeface="Prompt Light"/>
                <a:cs typeface="Prompt Light"/>
                <a:sym typeface="Prompt Light"/>
              </a:rPr>
              <a:t> </a:t>
            </a:r>
            <a:r>
              <a:rPr lang="ru-RU" sz="3399" dirty="0" err="1">
                <a:solidFill>
                  <a:srgbClr val="272727"/>
                </a:solidFill>
                <a:latin typeface="Prompt Light"/>
                <a:ea typeface="Prompt Light"/>
                <a:cs typeface="Prompt Light"/>
                <a:sym typeface="Prompt Light"/>
              </a:rPr>
              <a:t>болуы</a:t>
            </a:r>
            <a:r>
              <a:rPr lang="ru-RU" sz="3399" dirty="0">
                <a:solidFill>
                  <a:srgbClr val="272727"/>
                </a:solidFill>
                <a:latin typeface="Prompt Light"/>
                <a:ea typeface="Prompt Light"/>
                <a:cs typeface="Prompt Light"/>
                <a:sym typeface="Prompt Light"/>
              </a:rPr>
              <a:t> </a:t>
            </a:r>
            <a:r>
              <a:rPr lang="ru-RU" sz="3399" dirty="0" err="1" smtClean="0">
                <a:solidFill>
                  <a:srgbClr val="272727"/>
                </a:solidFill>
                <a:latin typeface="Prompt Light"/>
                <a:ea typeface="Prompt Light"/>
                <a:cs typeface="Prompt Light"/>
                <a:sym typeface="Prompt Light"/>
              </a:rPr>
              <a:t>мүмкін</a:t>
            </a:r>
            <a:r>
              <a:rPr lang="ru-RU" sz="3399" dirty="0" smtClean="0">
                <a:solidFill>
                  <a:srgbClr val="272727"/>
                </a:solidFill>
                <a:latin typeface="Prompt Light"/>
                <a:ea typeface="Prompt Light"/>
                <a:cs typeface="Prompt Light"/>
                <a:sym typeface="Prompt Light"/>
              </a:rPr>
              <a:t>.</a:t>
            </a:r>
            <a:endParaRPr lang="en-US" sz="3399" dirty="0">
              <a:solidFill>
                <a:srgbClr val="272727"/>
              </a:solidFill>
              <a:latin typeface="Prompt Light"/>
              <a:ea typeface="Prompt Light"/>
              <a:cs typeface="Prompt Light"/>
              <a:sym typeface="Prompt Light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6734086" y="7123301"/>
            <a:ext cx="8636898" cy="1208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ru-RU" sz="3399" dirty="0" err="1">
                <a:solidFill>
                  <a:srgbClr val="272727"/>
                </a:solidFill>
                <a:latin typeface="Prompt Light"/>
                <a:ea typeface="Prompt Light"/>
                <a:cs typeface="Prompt Light"/>
                <a:sym typeface="Prompt Light"/>
              </a:rPr>
              <a:t>Бірінші</a:t>
            </a:r>
            <a:r>
              <a:rPr lang="ru-RU" sz="3399" dirty="0">
                <a:solidFill>
                  <a:srgbClr val="272727"/>
                </a:solidFill>
                <a:latin typeface="Prompt Light"/>
                <a:ea typeface="Prompt Light"/>
                <a:cs typeface="Prompt Light"/>
                <a:sym typeface="Prompt Light"/>
              </a:rPr>
              <a:t> </a:t>
            </a:r>
            <a:r>
              <a:rPr lang="ru-RU" sz="3399" dirty="0" err="1">
                <a:solidFill>
                  <a:srgbClr val="272727"/>
                </a:solidFill>
                <a:latin typeface="Prompt Light"/>
                <a:ea typeface="Prompt Light"/>
                <a:cs typeface="Prompt Light"/>
                <a:sym typeface="Prompt Light"/>
              </a:rPr>
              <a:t>және</a:t>
            </a:r>
            <a:r>
              <a:rPr lang="ru-RU" sz="3399" dirty="0">
                <a:solidFill>
                  <a:srgbClr val="272727"/>
                </a:solidFill>
                <a:latin typeface="Prompt Light"/>
                <a:ea typeface="Prompt Light"/>
                <a:cs typeface="Prompt Light"/>
                <a:sym typeface="Prompt Light"/>
              </a:rPr>
              <a:t> </a:t>
            </a:r>
            <a:r>
              <a:rPr lang="ru-RU" sz="3399" dirty="0" err="1">
                <a:solidFill>
                  <a:srgbClr val="272727"/>
                </a:solidFill>
                <a:latin typeface="Prompt Light"/>
                <a:ea typeface="Prompt Light"/>
                <a:cs typeface="Prompt Light"/>
                <a:sym typeface="Prompt Light"/>
              </a:rPr>
              <a:t>екінші</a:t>
            </a:r>
            <a:r>
              <a:rPr lang="ru-RU" sz="3399" dirty="0">
                <a:solidFill>
                  <a:srgbClr val="272727"/>
                </a:solidFill>
                <a:latin typeface="Prompt Light"/>
                <a:ea typeface="Prompt Light"/>
                <a:cs typeface="Prompt Light"/>
                <a:sym typeface="Prompt Light"/>
              </a:rPr>
              <a:t> </a:t>
            </a:r>
            <a:r>
              <a:rPr lang="ru-RU" sz="3399" dirty="0" err="1">
                <a:solidFill>
                  <a:srgbClr val="272727"/>
                </a:solidFill>
                <a:latin typeface="Prompt Light"/>
                <a:ea typeface="Prompt Light"/>
                <a:cs typeface="Prompt Light"/>
                <a:sym typeface="Prompt Light"/>
              </a:rPr>
              <a:t>реттік</a:t>
            </a:r>
            <a:r>
              <a:rPr lang="ru-RU" sz="3399" dirty="0">
                <a:solidFill>
                  <a:srgbClr val="272727"/>
                </a:solidFill>
                <a:latin typeface="Prompt Light"/>
                <a:ea typeface="Prompt Light"/>
                <a:cs typeface="Prompt Light"/>
                <a:sym typeface="Prompt Light"/>
              </a:rPr>
              <a:t> </a:t>
            </a:r>
            <a:r>
              <a:rPr lang="ru-RU" sz="3399" dirty="0" err="1">
                <a:solidFill>
                  <a:srgbClr val="272727"/>
                </a:solidFill>
                <a:latin typeface="Prompt Light"/>
                <a:ea typeface="Prompt Light"/>
                <a:cs typeface="Prompt Light"/>
                <a:sym typeface="Prompt Light"/>
              </a:rPr>
              <a:t>тұтынушыларды</a:t>
            </a:r>
            <a:r>
              <a:rPr lang="ru-RU" sz="3399" dirty="0">
                <a:solidFill>
                  <a:srgbClr val="272727"/>
                </a:solidFill>
                <a:latin typeface="Prompt Light"/>
                <a:ea typeface="Prompt Light"/>
                <a:cs typeface="Prompt Light"/>
                <a:sym typeface="Prompt Light"/>
              </a:rPr>
              <a:t> </a:t>
            </a:r>
            <a:r>
              <a:rPr lang="ru-RU" sz="3399" dirty="0" err="1">
                <a:solidFill>
                  <a:srgbClr val="272727"/>
                </a:solidFill>
                <a:latin typeface="Prompt Light"/>
                <a:ea typeface="Prompt Light"/>
                <a:cs typeface="Prompt Light"/>
                <a:sym typeface="Prompt Light"/>
              </a:rPr>
              <a:t>жейді</a:t>
            </a:r>
            <a:endParaRPr lang="en-US" sz="3399" dirty="0">
              <a:solidFill>
                <a:srgbClr val="272727"/>
              </a:solidFill>
              <a:latin typeface="Prompt Light"/>
              <a:ea typeface="Prompt Light"/>
              <a:cs typeface="Prompt Light"/>
              <a:sym typeface="Prompt Light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8465299" y="8667092"/>
            <a:ext cx="578963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ru-RU" sz="3399" dirty="0" err="1">
                <a:solidFill>
                  <a:srgbClr val="272727"/>
                </a:solidFill>
                <a:latin typeface="Prompt Light"/>
                <a:ea typeface="Prompt Light"/>
                <a:cs typeface="Prompt Light"/>
                <a:sym typeface="Prompt Light"/>
              </a:rPr>
              <a:t>Адамдардан</a:t>
            </a:r>
            <a:r>
              <a:rPr lang="ru-RU" sz="3399" dirty="0">
                <a:solidFill>
                  <a:srgbClr val="272727"/>
                </a:solidFill>
                <a:latin typeface="Prompt Light"/>
                <a:ea typeface="Prompt Light"/>
                <a:cs typeface="Prompt Light"/>
                <a:sym typeface="Prompt Light"/>
              </a:rPr>
              <a:t> </a:t>
            </a:r>
            <a:r>
              <a:rPr lang="ru-RU" sz="3399" dirty="0" err="1">
                <a:solidFill>
                  <a:srgbClr val="272727"/>
                </a:solidFill>
                <a:latin typeface="Prompt Light"/>
                <a:ea typeface="Prompt Light"/>
                <a:cs typeface="Prompt Light"/>
                <a:sym typeface="Prompt Light"/>
              </a:rPr>
              <a:t>басқа</a:t>
            </a:r>
            <a:r>
              <a:rPr lang="ru-RU" sz="3399" dirty="0">
                <a:solidFill>
                  <a:srgbClr val="272727"/>
                </a:solidFill>
                <a:latin typeface="Prompt Light"/>
                <a:ea typeface="Prompt Light"/>
                <a:cs typeface="Prompt Light"/>
                <a:sym typeface="Prompt Light"/>
              </a:rPr>
              <a:t> </a:t>
            </a:r>
            <a:r>
              <a:rPr lang="ru-RU" sz="3399" dirty="0" err="1">
                <a:solidFill>
                  <a:srgbClr val="272727"/>
                </a:solidFill>
                <a:latin typeface="Prompt Light"/>
                <a:ea typeface="Prompt Light"/>
                <a:cs typeface="Prompt Light"/>
                <a:sym typeface="Prompt Light"/>
              </a:rPr>
              <a:t>жыртқыштары</a:t>
            </a:r>
            <a:r>
              <a:rPr lang="ru-RU" sz="3399" dirty="0">
                <a:solidFill>
                  <a:srgbClr val="272727"/>
                </a:solidFill>
                <a:latin typeface="Prompt Light"/>
                <a:ea typeface="Prompt Light"/>
                <a:cs typeface="Prompt Light"/>
                <a:sym typeface="Prompt Light"/>
              </a:rPr>
              <a:t> </a:t>
            </a:r>
            <a:r>
              <a:rPr lang="ru-RU" sz="3399" dirty="0" err="1">
                <a:solidFill>
                  <a:srgbClr val="272727"/>
                </a:solidFill>
                <a:latin typeface="Prompt Light"/>
                <a:ea typeface="Prompt Light"/>
                <a:cs typeface="Prompt Light"/>
                <a:sym typeface="Prompt Light"/>
              </a:rPr>
              <a:t>жоқ</a:t>
            </a:r>
            <a:endParaRPr lang="en-US" sz="3399" dirty="0">
              <a:solidFill>
                <a:srgbClr val="272727"/>
              </a:solidFill>
              <a:latin typeface="Prompt Light"/>
              <a:ea typeface="Prompt Light"/>
              <a:cs typeface="Prompt Light"/>
              <a:sym typeface="Prompt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9B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95333" y="2239429"/>
            <a:ext cx="13235423" cy="842894"/>
            <a:chOff x="0" y="0"/>
            <a:chExt cx="2601185" cy="2386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01185" cy="238688"/>
            </a:xfrm>
            <a:custGeom>
              <a:avLst/>
              <a:gdLst/>
              <a:ahLst/>
              <a:cxnLst/>
              <a:rect l="l" t="t" r="r" b="b"/>
              <a:pathLst>
                <a:path w="2601185" h="238688">
                  <a:moveTo>
                    <a:pt x="42984" y="0"/>
                  </a:moveTo>
                  <a:lnTo>
                    <a:pt x="2558201" y="0"/>
                  </a:lnTo>
                  <a:cubicBezTo>
                    <a:pt x="2569601" y="0"/>
                    <a:pt x="2580534" y="4529"/>
                    <a:pt x="2588595" y="12590"/>
                  </a:cubicBezTo>
                  <a:cubicBezTo>
                    <a:pt x="2596656" y="20651"/>
                    <a:pt x="2601185" y="31584"/>
                    <a:pt x="2601185" y="42984"/>
                  </a:cubicBezTo>
                  <a:lnTo>
                    <a:pt x="2601185" y="195704"/>
                  </a:lnTo>
                  <a:cubicBezTo>
                    <a:pt x="2601185" y="219443"/>
                    <a:pt x="2581940" y="238688"/>
                    <a:pt x="2558201" y="238688"/>
                  </a:cubicBezTo>
                  <a:lnTo>
                    <a:pt x="42984" y="238688"/>
                  </a:lnTo>
                  <a:cubicBezTo>
                    <a:pt x="31584" y="238688"/>
                    <a:pt x="20651" y="234159"/>
                    <a:pt x="12590" y="226098"/>
                  </a:cubicBezTo>
                  <a:cubicBezTo>
                    <a:pt x="4529" y="218037"/>
                    <a:pt x="0" y="207104"/>
                    <a:pt x="0" y="195704"/>
                  </a:cubicBezTo>
                  <a:lnTo>
                    <a:pt x="0" y="42984"/>
                  </a:lnTo>
                  <a:cubicBezTo>
                    <a:pt x="0" y="31584"/>
                    <a:pt x="4529" y="20651"/>
                    <a:pt x="12590" y="12590"/>
                  </a:cubicBezTo>
                  <a:cubicBezTo>
                    <a:pt x="20651" y="4529"/>
                    <a:pt x="31584" y="0"/>
                    <a:pt x="42984" y="0"/>
                  </a:cubicBezTo>
                  <a:close/>
                </a:path>
              </a:pathLst>
            </a:custGeom>
            <a:solidFill>
              <a:srgbClr val="457D5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601185" cy="2767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13616423" y="-28575"/>
            <a:ext cx="4719202" cy="4719202"/>
          </a:xfrm>
          <a:custGeom>
            <a:avLst/>
            <a:gdLst/>
            <a:ahLst/>
            <a:cxnLst/>
            <a:rect l="l" t="t" r="r" b="b"/>
            <a:pathLst>
              <a:path w="4719202" h="4719202">
                <a:moveTo>
                  <a:pt x="0" y="0"/>
                </a:moveTo>
                <a:lnTo>
                  <a:pt x="4719202" y="0"/>
                </a:lnTo>
                <a:lnTo>
                  <a:pt x="4719202" y="4719202"/>
                </a:lnTo>
                <a:lnTo>
                  <a:pt x="0" y="4719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275942" y="428262"/>
            <a:ext cx="13640959" cy="1571612"/>
            <a:chOff x="0" y="0"/>
            <a:chExt cx="3862799" cy="44504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62799" cy="445044"/>
            </a:xfrm>
            <a:custGeom>
              <a:avLst/>
              <a:gdLst/>
              <a:ahLst/>
              <a:cxnLst/>
              <a:rect l="l" t="t" r="r" b="b"/>
              <a:pathLst>
                <a:path w="3862799" h="445044">
                  <a:moveTo>
                    <a:pt x="28945" y="0"/>
                  </a:moveTo>
                  <a:lnTo>
                    <a:pt x="3833854" y="0"/>
                  </a:lnTo>
                  <a:cubicBezTo>
                    <a:pt x="3841531" y="0"/>
                    <a:pt x="3848893" y="3050"/>
                    <a:pt x="3854322" y="8478"/>
                  </a:cubicBezTo>
                  <a:cubicBezTo>
                    <a:pt x="3859750" y="13906"/>
                    <a:pt x="3862799" y="21268"/>
                    <a:pt x="3862799" y="28945"/>
                  </a:cubicBezTo>
                  <a:lnTo>
                    <a:pt x="3862799" y="416099"/>
                  </a:lnTo>
                  <a:cubicBezTo>
                    <a:pt x="3862799" y="432085"/>
                    <a:pt x="3849840" y="445044"/>
                    <a:pt x="3833854" y="445044"/>
                  </a:cubicBezTo>
                  <a:lnTo>
                    <a:pt x="28945" y="445044"/>
                  </a:lnTo>
                  <a:cubicBezTo>
                    <a:pt x="12959" y="445044"/>
                    <a:pt x="0" y="432085"/>
                    <a:pt x="0" y="416099"/>
                  </a:cubicBezTo>
                  <a:lnTo>
                    <a:pt x="0" y="28945"/>
                  </a:lnTo>
                  <a:cubicBezTo>
                    <a:pt x="0" y="12959"/>
                    <a:pt x="12959" y="0"/>
                    <a:pt x="28945" y="0"/>
                  </a:cubicBezTo>
                  <a:close/>
                </a:path>
              </a:pathLst>
            </a:custGeom>
            <a:solidFill>
              <a:srgbClr val="27272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862799" cy="4831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275942" y="211363"/>
            <a:ext cx="13356801" cy="1641866"/>
            <a:chOff x="0" y="0"/>
            <a:chExt cx="3782333" cy="46493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782333" cy="464938"/>
            </a:xfrm>
            <a:custGeom>
              <a:avLst/>
              <a:gdLst/>
              <a:ahLst/>
              <a:cxnLst/>
              <a:rect l="l" t="t" r="r" b="b"/>
              <a:pathLst>
                <a:path w="3782333" h="464938">
                  <a:moveTo>
                    <a:pt x="29561" y="0"/>
                  </a:moveTo>
                  <a:lnTo>
                    <a:pt x="3752772" y="0"/>
                  </a:lnTo>
                  <a:cubicBezTo>
                    <a:pt x="3760612" y="0"/>
                    <a:pt x="3768131" y="3114"/>
                    <a:pt x="3773675" y="8658"/>
                  </a:cubicBezTo>
                  <a:cubicBezTo>
                    <a:pt x="3779218" y="14202"/>
                    <a:pt x="3782333" y="21721"/>
                    <a:pt x="3782333" y="29561"/>
                  </a:cubicBezTo>
                  <a:lnTo>
                    <a:pt x="3782333" y="435377"/>
                  </a:lnTo>
                  <a:cubicBezTo>
                    <a:pt x="3782333" y="451703"/>
                    <a:pt x="3769098" y="464938"/>
                    <a:pt x="3752772" y="464938"/>
                  </a:cubicBezTo>
                  <a:lnTo>
                    <a:pt x="29561" y="464938"/>
                  </a:lnTo>
                  <a:cubicBezTo>
                    <a:pt x="13235" y="464938"/>
                    <a:pt x="0" y="451703"/>
                    <a:pt x="0" y="435377"/>
                  </a:cubicBezTo>
                  <a:lnTo>
                    <a:pt x="0" y="29561"/>
                  </a:lnTo>
                  <a:cubicBezTo>
                    <a:pt x="0" y="13235"/>
                    <a:pt x="13235" y="0"/>
                    <a:pt x="29561" y="0"/>
                  </a:cubicBezTo>
                  <a:close/>
                </a:path>
              </a:pathLst>
            </a:custGeom>
            <a:solidFill>
              <a:srgbClr val="F6F6E9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782333" cy="5030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090664" y="9184122"/>
            <a:ext cx="10106672" cy="842894"/>
            <a:chOff x="0" y="0"/>
            <a:chExt cx="2861972" cy="23868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861972" cy="238688"/>
            </a:xfrm>
            <a:custGeom>
              <a:avLst/>
              <a:gdLst/>
              <a:ahLst/>
              <a:cxnLst/>
              <a:rect l="l" t="t" r="r" b="b"/>
              <a:pathLst>
                <a:path w="2861972" h="238688">
                  <a:moveTo>
                    <a:pt x="39067" y="0"/>
                  </a:moveTo>
                  <a:lnTo>
                    <a:pt x="2822905" y="0"/>
                  </a:lnTo>
                  <a:cubicBezTo>
                    <a:pt x="2844481" y="0"/>
                    <a:pt x="2861972" y="17491"/>
                    <a:pt x="2861972" y="39067"/>
                  </a:cubicBezTo>
                  <a:lnTo>
                    <a:pt x="2861972" y="199621"/>
                  </a:lnTo>
                  <a:cubicBezTo>
                    <a:pt x="2861972" y="221197"/>
                    <a:pt x="2844481" y="238688"/>
                    <a:pt x="2822905" y="238688"/>
                  </a:cubicBezTo>
                  <a:lnTo>
                    <a:pt x="39067" y="238688"/>
                  </a:lnTo>
                  <a:cubicBezTo>
                    <a:pt x="17491" y="238688"/>
                    <a:pt x="0" y="221197"/>
                    <a:pt x="0" y="199621"/>
                  </a:cubicBezTo>
                  <a:lnTo>
                    <a:pt x="0" y="39067"/>
                  </a:lnTo>
                  <a:cubicBezTo>
                    <a:pt x="0" y="17491"/>
                    <a:pt x="17491" y="0"/>
                    <a:pt x="39067" y="0"/>
                  </a:cubicBezTo>
                  <a:close/>
                </a:path>
              </a:pathLst>
            </a:custGeom>
            <a:solidFill>
              <a:srgbClr val="457D58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861972" cy="2767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-5400000">
            <a:off x="-83659" y="5624370"/>
            <a:ext cx="4719202" cy="4719202"/>
          </a:xfrm>
          <a:custGeom>
            <a:avLst/>
            <a:gdLst/>
            <a:ahLst/>
            <a:cxnLst/>
            <a:rect l="l" t="t" r="r" b="b"/>
            <a:pathLst>
              <a:path w="4719202" h="4719202">
                <a:moveTo>
                  <a:pt x="0" y="0"/>
                </a:moveTo>
                <a:lnTo>
                  <a:pt x="4719202" y="0"/>
                </a:lnTo>
                <a:lnTo>
                  <a:pt x="4719202" y="4719203"/>
                </a:lnTo>
                <a:lnTo>
                  <a:pt x="0" y="47192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942339" y="74360"/>
            <a:ext cx="14107015" cy="18210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193"/>
              </a:lnSpc>
            </a:pPr>
            <a:r>
              <a:rPr lang="ru-RU" sz="10138" dirty="0" err="1">
                <a:solidFill>
                  <a:srgbClr val="272727"/>
                </a:solidFill>
                <a:latin typeface="Anton"/>
                <a:ea typeface="Anton"/>
                <a:cs typeface="Anton"/>
                <a:sym typeface="Anton"/>
              </a:rPr>
              <a:t>Азық</a:t>
            </a:r>
            <a:r>
              <a:rPr lang="ru-RU" sz="10138" dirty="0">
                <a:solidFill>
                  <a:srgbClr val="272727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ru-RU" sz="10138" dirty="0" err="1">
                <a:solidFill>
                  <a:srgbClr val="272727"/>
                </a:solidFill>
                <a:latin typeface="Anton"/>
                <a:ea typeface="Anton"/>
                <a:cs typeface="Anton"/>
                <a:sym typeface="Anton"/>
              </a:rPr>
              <a:t>тізбектерін</a:t>
            </a:r>
            <a:r>
              <a:rPr lang="ru-RU" sz="10138" dirty="0">
                <a:solidFill>
                  <a:srgbClr val="272727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ru-RU" sz="10138" dirty="0" err="1">
                <a:solidFill>
                  <a:srgbClr val="272727"/>
                </a:solidFill>
                <a:latin typeface="Anton"/>
                <a:ea typeface="Anton"/>
                <a:cs typeface="Anton"/>
                <a:sym typeface="Anton"/>
              </a:rPr>
              <a:t>құру</a:t>
            </a:r>
            <a:endParaRPr lang="en-US" sz="10138" dirty="0">
              <a:solidFill>
                <a:srgbClr val="272727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604799" y="2216773"/>
            <a:ext cx="1141649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ru-RU" sz="4000" b="1" dirty="0" err="1">
                <a:solidFill>
                  <a:srgbClr val="F6F6E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Жоғарғы</a:t>
            </a:r>
            <a:r>
              <a:rPr lang="ru-RU" sz="4000" b="1" dirty="0">
                <a:solidFill>
                  <a:srgbClr val="F6F6E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ru-RU" sz="4000" b="1" dirty="0" err="1">
                <a:solidFill>
                  <a:srgbClr val="F6F6E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деңгейлі</a:t>
            </a:r>
            <a:r>
              <a:rPr lang="ru-RU" sz="4000" b="1" dirty="0">
                <a:solidFill>
                  <a:srgbClr val="F6F6E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ru-RU" sz="4000" b="1" dirty="0" err="1">
                <a:solidFill>
                  <a:srgbClr val="F6F6E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тұтынушылар</a:t>
            </a:r>
            <a:r>
              <a:rPr lang="ru-RU" sz="4000" b="1" dirty="0">
                <a:solidFill>
                  <a:srgbClr val="F6F6E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ru-RU" sz="4000" b="1" dirty="0" err="1">
                <a:solidFill>
                  <a:srgbClr val="F6F6E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жоғарғы</a:t>
            </a:r>
            <a:r>
              <a:rPr lang="ru-RU" sz="4000" b="1" dirty="0">
                <a:solidFill>
                  <a:srgbClr val="F6F6E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ru-RU" sz="4000" b="1" dirty="0" err="1">
                <a:solidFill>
                  <a:srgbClr val="F6F6E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бөлікте</a:t>
            </a:r>
            <a:endParaRPr lang="en-US" sz="4000" b="1" dirty="0">
              <a:solidFill>
                <a:srgbClr val="F6F6E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260676" y="9218219"/>
            <a:ext cx="9766648" cy="688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ru-RU" sz="4000" b="1" dirty="0" err="1">
                <a:solidFill>
                  <a:srgbClr val="F6F6E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Өндірушілерден</a:t>
            </a:r>
            <a:r>
              <a:rPr lang="ru-RU" sz="4000" b="1" dirty="0">
                <a:solidFill>
                  <a:srgbClr val="F6F6E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ru-RU" sz="4000" b="1" dirty="0" err="1">
                <a:solidFill>
                  <a:srgbClr val="F6F6E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төменнен</a:t>
            </a:r>
            <a:r>
              <a:rPr lang="ru-RU" sz="4000" b="1" dirty="0">
                <a:solidFill>
                  <a:srgbClr val="F6F6E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ru-RU" sz="4000" b="1" dirty="0" err="1">
                <a:solidFill>
                  <a:srgbClr val="F6F6E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бастаңыз</a:t>
            </a:r>
            <a:endParaRPr lang="en-US" sz="4000" b="1" dirty="0">
              <a:solidFill>
                <a:srgbClr val="F6F6E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688272" y="7294997"/>
            <a:ext cx="2992323" cy="688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kk-KZ" sz="4000" b="1" dirty="0" smtClean="0">
                <a:solidFill>
                  <a:srgbClr val="27272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Өндіруші</a:t>
            </a:r>
            <a:r>
              <a:rPr lang="en-US" sz="4000" b="1" dirty="0" smtClean="0">
                <a:solidFill>
                  <a:srgbClr val="27272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000" b="1" dirty="0">
                <a:solidFill>
                  <a:srgbClr val="27272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04683" y="7294997"/>
            <a:ext cx="3001268" cy="688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kk-KZ" sz="4000" b="1" dirty="0">
                <a:solidFill>
                  <a:srgbClr val="27272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Өндіруші</a:t>
            </a:r>
            <a:r>
              <a:rPr lang="en-US" sz="4000" b="1" dirty="0" smtClean="0">
                <a:solidFill>
                  <a:srgbClr val="27272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000" b="1" dirty="0">
                <a:solidFill>
                  <a:srgbClr val="27272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963251" y="7290235"/>
            <a:ext cx="3058038" cy="688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kk-KZ" sz="4000" b="1" dirty="0">
                <a:solidFill>
                  <a:srgbClr val="27272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Өндіруші</a:t>
            </a:r>
            <a:r>
              <a:rPr lang="en-US" sz="4000" b="1" dirty="0" smtClean="0">
                <a:solidFill>
                  <a:srgbClr val="27272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000" b="1" dirty="0">
                <a:solidFill>
                  <a:srgbClr val="27272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612851" y="5482073"/>
            <a:ext cx="3194073" cy="688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ru-RU" sz="4000" b="1" dirty="0" err="1">
                <a:solidFill>
                  <a:srgbClr val="27272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Тұтынушы</a:t>
            </a:r>
            <a:r>
              <a:rPr lang="ru-RU" sz="4000" b="1" dirty="0">
                <a:solidFill>
                  <a:srgbClr val="27272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000" b="1" dirty="0">
                <a:solidFill>
                  <a:srgbClr val="27272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</a:t>
            </a:r>
            <a:endParaRPr lang="en-US" sz="4000" b="1" dirty="0">
              <a:solidFill>
                <a:srgbClr val="272727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9510808" y="5482073"/>
            <a:ext cx="3202366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kk-KZ" sz="4000" b="1" dirty="0" smtClean="0">
                <a:solidFill>
                  <a:srgbClr val="27272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Тұтынушы</a:t>
            </a:r>
            <a:r>
              <a:rPr lang="en-US" sz="4000" b="1" dirty="0" smtClean="0">
                <a:solidFill>
                  <a:srgbClr val="27272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000" b="1" dirty="0">
                <a:solidFill>
                  <a:srgbClr val="27272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582049" y="3865789"/>
            <a:ext cx="3257929" cy="688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ru-RU" sz="4000" b="1" dirty="0" err="1">
                <a:solidFill>
                  <a:srgbClr val="27272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Тұтынушы</a:t>
            </a:r>
            <a:r>
              <a:rPr lang="ru-RU" sz="4000" b="1" dirty="0">
                <a:solidFill>
                  <a:srgbClr val="27272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000" b="1" dirty="0">
                <a:solidFill>
                  <a:srgbClr val="27272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</a:t>
            </a:r>
            <a:endParaRPr lang="en-US" sz="4000" b="1" dirty="0">
              <a:solidFill>
                <a:srgbClr val="272727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25" name="Freeform 25"/>
          <p:cNvSpPr/>
          <p:nvPr/>
        </p:nvSpPr>
        <p:spPr>
          <a:xfrm rot="-2476978">
            <a:off x="7076282" y="4950864"/>
            <a:ext cx="1256802" cy="573416"/>
          </a:xfrm>
          <a:custGeom>
            <a:avLst/>
            <a:gdLst/>
            <a:ahLst/>
            <a:cxnLst/>
            <a:rect l="l" t="t" r="r" b="b"/>
            <a:pathLst>
              <a:path w="1256802" h="573416">
                <a:moveTo>
                  <a:pt x="0" y="0"/>
                </a:moveTo>
                <a:lnTo>
                  <a:pt x="1256802" y="0"/>
                </a:lnTo>
                <a:lnTo>
                  <a:pt x="1256802" y="573416"/>
                </a:lnTo>
                <a:lnTo>
                  <a:pt x="0" y="5734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-8232459">
            <a:off x="9827684" y="4856792"/>
            <a:ext cx="1256802" cy="573416"/>
          </a:xfrm>
          <a:custGeom>
            <a:avLst/>
            <a:gdLst/>
            <a:ahLst/>
            <a:cxnLst/>
            <a:rect l="l" t="t" r="r" b="b"/>
            <a:pathLst>
              <a:path w="1256802" h="573416">
                <a:moveTo>
                  <a:pt x="0" y="0"/>
                </a:moveTo>
                <a:lnTo>
                  <a:pt x="1256802" y="0"/>
                </a:lnTo>
                <a:lnTo>
                  <a:pt x="1256802" y="573416"/>
                </a:lnTo>
                <a:lnTo>
                  <a:pt x="0" y="5734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8232459">
            <a:off x="12084774" y="6521632"/>
            <a:ext cx="1256802" cy="573416"/>
          </a:xfrm>
          <a:custGeom>
            <a:avLst/>
            <a:gdLst/>
            <a:ahLst/>
            <a:cxnLst/>
            <a:rect l="l" t="t" r="r" b="b"/>
            <a:pathLst>
              <a:path w="1256802" h="573416">
                <a:moveTo>
                  <a:pt x="0" y="0"/>
                </a:moveTo>
                <a:lnTo>
                  <a:pt x="1256802" y="0"/>
                </a:lnTo>
                <a:lnTo>
                  <a:pt x="1256802" y="573416"/>
                </a:lnTo>
                <a:lnTo>
                  <a:pt x="0" y="5734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-2476964">
            <a:off x="8987324" y="6582734"/>
            <a:ext cx="1256802" cy="573416"/>
          </a:xfrm>
          <a:custGeom>
            <a:avLst/>
            <a:gdLst/>
            <a:ahLst/>
            <a:cxnLst/>
            <a:rect l="l" t="t" r="r" b="b"/>
            <a:pathLst>
              <a:path w="1256802" h="573416">
                <a:moveTo>
                  <a:pt x="0" y="0"/>
                </a:moveTo>
                <a:lnTo>
                  <a:pt x="1256802" y="0"/>
                </a:lnTo>
                <a:lnTo>
                  <a:pt x="1256802" y="573416"/>
                </a:lnTo>
                <a:lnTo>
                  <a:pt x="0" y="5734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-2476964">
            <a:off x="5159975" y="6582734"/>
            <a:ext cx="1256802" cy="573416"/>
          </a:xfrm>
          <a:custGeom>
            <a:avLst/>
            <a:gdLst/>
            <a:ahLst/>
            <a:cxnLst/>
            <a:rect l="l" t="t" r="r" b="b"/>
            <a:pathLst>
              <a:path w="1256802" h="573416">
                <a:moveTo>
                  <a:pt x="0" y="0"/>
                </a:moveTo>
                <a:lnTo>
                  <a:pt x="1256802" y="0"/>
                </a:lnTo>
                <a:lnTo>
                  <a:pt x="1256802" y="573416"/>
                </a:lnTo>
                <a:lnTo>
                  <a:pt x="0" y="5734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D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2954" y="422259"/>
            <a:ext cx="9837317" cy="1494973"/>
            <a:chOff x="0" y="0"/>
            <a:chExt cx="2928506" cy="4450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28506" cy="445044"/>
            </a:xfrm>
            <a:custGeom>
              <a:avLst/>
              <a:gdLst/>
              <a:ahLst/>
              <a:cxnLst/>
              <a:rect l="l" t="t" r="r" b="b"/>
              <a:pathLst>
                <a:path w="2928506" h="445044">
                  <a:moveTo>
                    <a:pt x="40137" y="0"/>
                  </a:moveTo>
                  <a:lnTo>
                    <a:pt x="2888369" y="0"/>
                  </a:lnTo>
                  <a:cubicBezTo>
                    <a:pt x="2899014" y="0"/>
                    <a:pt x="2909223" y="4229"/>
                    <a:pt x="2916750" y="11756"/>
                  </a:cubicBezTo>
                  <a:cubicBezTo>
                    <a:pt x="2924278" y="19283"/>
                    <a:pt x="2928506" y="29492"/>
                    <a:pt x="2928506" y="40137"/>
                  </a:cubicBezTo>
                  <a:lnTo>
                    <a:pt x="2928506" y="404907"/>
                  </a:lnTo>
                  <a:cubicBezTo>
                    <a:pt x="2928506" y="415552"/>
                    <a:pt x="2924278" y="425761"/>
                    <a:pt x="2916750" y="433288"/>
                  </a:cubicBezTo>
                  <a:cubicBezTo>
                    <a:pt x="2909223" y="440815"/>
                    <a:pt x="2899014" y="445044"/>
                    <a:pt x="2888369" y="445044"/>
                  </a:cubicBezTo>
                  <a:lnTo>
                    <a:pt x="40137" y="445044"/>
                  </a:lnTo>
                  <a:cubicBezTo>
                    <a:pt x="29492" y="445044"/>
                    <a:pt x="19283" y="440815"/>
                    <a:pt x="11756" y="433288"/>
                  </a:cubicBezTo>
                  <a:cubicBezTo>
                    <a:pt x="4229" y="425761"/>
                    <a:pt x="0" y="415552"/>
                    <a:pt x="0" y="404907"/>
                  </a:cubicBezTo>
                  <a:lnTo>
                    <a:pt x="0" y="40137"/>
                  </a:lnTo>
                  <a:cubicBezTo>
                    <a:pt x="0" y="29492"/>
                    <a:pt x="4229" y="19283"/>
                    <a:pt x="11756" y="11756"/>
                  </a:cubicBezTo>
                  <a:cubicBezTo>
                    <a:pt x="19283" y="4229"/>
                    <a:pt x="29492" y="0"/>
                    <a:pt x="40137" y="0"/>
                  </a:cubicBezTo>
                  <a:close/>
                </a:path>
              </a:pathLst>
            </a:custGeom>
            <a:solidFill>
              <a:srgbClr val="27272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928506" cy="4831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2954" y="215937"/>
            <a:ext cx="9665353" cy="1561800"/>
            <a:chOff x="0" y="0"/>
            <a:chExt cx="2877314" cy="46493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77314" cy="464938"/>
            </a:xfrm>
            <a:custGeom>
              <a:avLst/>
              <a:gdLst/>
              <a:ahLst/>
              <a:cxnLst/>
              <a:rect l="l" t="t" r="r" b="b"/>
              <a:pathLst>
                <a:path w="2877314" h="464938">
                  <a:moveTo>
                    <a:pt x="40851" y="0"/>
                  </a:moveTo>
                  <a:lnTo>
                    <a:pt x="2836463" y="0"/>
                  </a:lnTo>
                  <a:cubicBezTo>
                    <a:pt x="2859024" y="0"/>
                    <a:pt x="2877314" y="18290"/>
                    <a:pt x="2877314" y="40851"/>
                  </a:cubicBezTo>
                  <a:lnTo>
                    <a:pt x="2877314" y="424087"/>
                  </a:lnTo>
                  <a:cubicBezTo>
                    <a:pt x="2877314" y="446648"/>
                    <a:pt x="2859024" y="464938"/>
                    <a:pt x="2836463" y="464938"/>
                  </a:cubicBezTo>
                  <a:lnTo>
                    <a:pt x="40851" y="464938"/>
                  </a:lnTo>
                  <a:cubicBezTo>
                    <a:pt x="18290" y="464938"/>
                    <a:pt x="0" y="446648"/>
                    <a:pt x="0" y="424087"/>
                  </a:cubicBezTo>
                  <a:lnTo>
                    <a:pt x="0" y="40851"/>
                  </a:lnTo>
                  <a:cubicBezTo>
                    <a:pt x="0" y="18290"/>
                    <a:pt x="18290" y="0"/>
                    <a:pt x="40851" y="0"/>
                  </a:cubicBezTo>
                  <a:close/>
                </a:path>
              </a:pathLst>
            </a:custGeom>
            <a:solidFill>
              <a:srgbClr val="7D9B7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877314" cy="5030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4203083" y="7148295"/>
            <a:ext cx="1850665" cy="1414475"/>
          </a:xfrm>
          <a:custGeom>
            <a:avLst/>
            <a:gdLst/>
            <a:ahLst/>
            <a:cxnLst/>
            <a:rect l="l" t="t" r="r" b="b"/>
            <a:pathLst>
              <a:path w="1850665" h="1414475">
                <a:moveTo>
                  <a:pt x="0" y="0"/>
                </a:moveTo>
                <a:lnTo>
                  <a:pt x="1850665" y="0"/>
                </a:lnTo>
                <a:lnTo>
                  <a:pt x="1850665" y="1414475"/>
                </a:lnTo>
                <a:lnTo>
                  <a:pt x="0" y="141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82954" y="8022922"/>
            <a:ext cx="2515947" cy="1870950"/>
          </a:xfrm>
          <a:custGeom>
            <a:avLst/>
            <a:gdLst/>
            <a:ahLst/>
            <a:cxnLst/>
            <a:rect l="l" t="t" r="r" b="b"/>
            <a:pathLst>
              <a:path w="2515947" h="1870950">
                <a:moveTo>
                  <a:pt x="0" y="0"/>
                </a:moveTo>
                <a:lnTo>
                  <a:pt x="2515947" y="0"/>
                </a:lnTo>
                <a:lnTo>
                  <a:pt x="2515947" y="1870950"/>
                </a:lnTo>
                <a:lnTo>
                  <a:pt x="0" y="1870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282662" y="6611248"/>
            <a:ext cx="2987187" cy="3282624"/>
          </a:xfrm>
          <a:custGeom>
            <a:avLst/>
            <a:gdLst/>
            <a:ahLst/>
            <a:cxnLst/>
            <a:rect l="l" t="t" r="r" b="b"/>
            <a:pathLst>
              <a:path w="2987187" h="3282624">
                <a:moveTo>
                  <a:pt x="0" y="0"/>
                </a:moveTo>
                <a:lnTo>
                  <a:pt x="2987187" y="0"/>
                </a:lnTo>
                <a:lnTo>
                  <a:pt x="2987187" y="3282624"/>
                </a:lnTo>
                <a:lnTo>
                  <a:pt x="0" y="32826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573755" y="2571510"/>
            <a:ext cx="3316637" cy="1977545"/>
          </a:xfrm>
          <a:custGeom>
            <a:avLst/>
            <a:gdLst/>
            <a:ahLst/>
            <a:cxnLst/>
            <a:rect l="l" t="t" r="r" b="b"/>
            <a:pathLst>
              <a:path w="3316637" h="1977545">
                <a:moveTo>
                  <a:pt x="0" y="0"/>
                </a:moveTo>
                <a:lnTo>
                  <a:pt x="3316637" y="0"/>
                </a:lnTo>
                <a:lnTo>
                  <a:pt x="3316637" y="1977544"/>
                </a:lnTo>
                <a:lnTo>
                  <a:pt x="0" y="19775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217596" y="7837379"/>
            <a:ext cx="1532680" cy="1116013"/>
          </a:xfrm>
          <a:custGeom>
            <a:avLst/>
            <a:gdLst/>
            <a:ahLst/>
            <a:cxnLst/>
            <a:rect l="l" t="t" r="r" b="b"/>
            <a:pathLst>
              <a:path w="1532680" h="1116013">
                <a:moveTo>
                  <a:pt x="0" y="0"/>
                </a:moveTo>
                <a:lnTo>
                  <a:pt x="1532680" y="0"/>
                </a:lnTo>
                <a:lnTo>
                  <a:pt x="1532680" y="1116013"/>
                </a:lnTo>
                <a:lnTo>
                  <a:pt x="0" y="11160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503488" y="4140230"/>
            <a:ext cx="1076007" cy="2006540"/>
          </a:xfrm>
          <a:custGeom>
            <a:avLst/>
            <a:gdLst/>
            <a:ahLst/>
            <a:cxnLst/>
            <a:rect l="l" t="t" r="r" b="b"/>
            <a:pathLst>
              <a:path w="1076007" h="2006540">
                <a:moveTo>
                  <a:pt x="0" y="0"/>
                </a:moveTo>
                <a:lnTo>
                  <a:pt x="1076007" y="0"/>
                </a:lnTo>
                <a:lnTo>
                  <a:pt x="1076007" y="2006540"/>
                </a:lnTo>
                <a:lnTo>
                  <a:pt x="0" y="200654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4" name="AutoShape 14"/>
          <p:cNvSpPr/>
          <p:nvPr/>
        </p:nvSpPr>
        <p:spPr>
          <a:xfrm flipV="1">
            <a:off x="3176687" y="8252560"/>
            <a:ext cx="1026396" cy="675442"/>
          </a:xfrm>
          <a:prstGeom prst="line">
            <a:avLst/>
          </a:prstGeom>
          <a:ln w="66675" cap="flat">
            <a:solidFill>
              <a:srgbClr val="272727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5" name="AutoShape 15"/>
          <p:cNvSpPr/>
          <p:nvPr/>
        </p:nvSpPr>
        <p:spPr>
          <a:xfrm flipV="1">
            <a:off x="3251145" y="8590281"/>
            <a:ext cx="3319633" cy="899346"/>
          </a:xfrm>
          <a:prstGeom prst="line">
            <a:avLst/>
          </a:prstGeom>
          <a:ln w="66675" cap="flat">
            <a:solidFill>
              <a:srgbClr val="272727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6" name="AutoShape 16"/>
          <p:cNvSpPr/>
          <p:nvPr/>
        </p:nvSpPr>
        <p:spPr>
          <a:xfrm flipH="1" flipV="1">
            <a:off x="8750276" y="8395386"/>
            <a:ext cx="2524844" cy="428588"/>
          </a:xfrm>
          <a:prstGeom prst="line">
            <a:avLst/>
          </a:prstGeom>
          <a:ln w="66675" cap="flat">
            <a:solidFill>
              <a:srgbClr val="272727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7" name="AutoShape 17"/>
          <p:cNvSpPr/>
          <p:nvPr/>
        </p:nvSpPr>
        <p:spPr>
          <a:xfrm flipH="1" flipV="1">
            <a:off x="7114200" y="5701884"/>
            <a:ext cx="4168462" cy="2007914"/>
          </a:xfrm>
          <a:prstGeom prst="line">
            <a:avLst/>
          </a:prstGeom>
          <a:ln w="66675" cap="flat">
            <a:solidFill>
              <a:srgbClr val="272727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8" name="AutoShape 18"/>
          <p:cNvSpPr/>
          <p:nvPr/>
        </p:nvSpPr>
        <p:spPr>
          <a:xfrm flipH="1" flipV="1">
            <a:off x="6654645" y="6578308"/>
            <a:ext cx="919111" cy="1160077"/>
          </a:xfrm>
          <a:prstGeom prst="line">
            <a:avLst/>
          </a:prstGeom>
          <a:ln w="66675" cap="flat">
            <a:solidFill>
              <a:srgbClr val="272727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9" name="AutoShape 19"/>
          <p:cNvSpPr/>
          <p:nvPr/>
        </p:nvSpPr>
        <p:spPr>
          <a:xfrm flipV="1">
            <a:off x="5019006" y="5870384"/>
            <a:ext cx="484481" cy="1059079"/>
          </a:xfrm>
          <a:prstGeom prst="line">
            <a:avLst/>
          </a:prstGeom>
          <a:ln w="66675" cap="flat">
            <a:solidFill>
              <a:srgbClr val="272727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0" name="AutoShape 20"/>
          <p:cNvSpPr/>
          <p:nvPr/>
        </p:nvSpPr>
        <p:spPr>
          <a:xfrm flipV="1">
            <a:off x="6075021" y="5143500"/>
            <a:ext cx="2669676" cy="2690323"/>
          </a:xfrm>
          <a:prstGeom prst="line">
            <a:avLst/>
          </a:prstGeom>
          <a:ln w="66675" cap="flat">
            <a:solidFill>
              <a:srgbClr val="272727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1" name="AutoShape 21"/>
          <p:cNvSpPr/>
          <p:nvPr/>
        </p:nvSpPr>
        <p:spPr>
          <a:xfrm flipH="1" flipV="1">
            <a:off x="2661398" y="5897730"/>
            <a:ext cx="1472004" cy="1026366"/>
          </a:xfrm>
          <a:prstGeom prst="line">
            <a:avLst/>
          </a:prstGeom>
          <a:ln w="66675" cap="flat">
            <a:solidFill>
              <a:srgbClr val="272727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2" name="AutoShape 22"/>
          <p:cNvSpPr/>
          <p:nvPr/>
        </p:nvSpPr>
        <p:spPr>
          <a:xfrm flipH="1" flipV="1">
            <a:off x="3159449" y="4515735"/>
            <a:ext cx="2000861" cy="356697"/>
          </a:xfrm>
          <a:prstGeom prst="line">
            <a:avLst/>
          </a:prstGeom>
          <a:ln w="66675" cap="flat">
            <a:solidFill>
              <a:srgbClr val="272727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3" name="AutoShape 23"/>
          <p:cNvSpPr/>
          <p:nvPr/>
        </p:nvSpPr>
        <p:spPr>
          <a:xfrm flipV="1">
            <a:off x="6902868" y="4319084"/>
            <a:ext cx="1341776" cy="522280"/>
          </a:xfrm>
          <a:prstGeom prst="line">
            <a:avLst/>
          </a:prstGeom>
          <a:ln w="66675" cap="flat">
            <a:solidFill>
              <a:srgbClr val="272727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24" name="Group 24"/>
          <p:cNvGrpSpPr/>
          <p:nvPr/>
        </p:nvGrpSpPr>
        <p:grpSpPr>
          <a:xfrm>
            <a:off x="11486485" y="294275"/>
            <a:ext cx="6367445" cy="5293138"/>
            <a:chOff x="-28821" y="-108173"/>
            <a:chExt cx="1677022" cy="1394078"/>
          </a:xfrm>
        </p:grpSpPr>
        <p:sp>
          <p:nvSpPr>
            <p:cNvPr id="25" name="Freeform 25"/>
            <p:cNvSpPr/>
            <p:nvPr/>
          </p:nvSpPr>
          <p:spPr>
            <a:xfrm>
              <a:off x="-28821" y="-27412"/>
              <a:ext cx="1572155" cy="1313317"/>
            </a:xfrm>
            <a:custGeom>
              <a:avLst/>
              <a:gdLst/>
              <a:ahLst/>
              <a:cxnLst/>
              <a:rect l="l" t="t" r="r" b="b"/>
              <a:pathLst>
                <a:path w="1572155" h="1313317">
                  <a:moveTo>
                    <a:pt x="66145" y="0"/>
                  </a:moveTo>
                  <a:lnTo>
                    <a:pt x="1506010" y="0"/>
                  </a:lnTo>
                  <a:cubicBezTo>
                    <a:pt x="1523553" y="0"/>
                    <a:pt x="1540377" y="6969"/>
                    <a:pt x="1552782" y="19373"/>
                  </a:cubicBezTo>
                  <a:cubicBezTo>
                    <a:pt x="1565187" y="31778"/>
                    <a:pt x="1572155" y="48602"/>
                    <a:pt x="1572155" y="66145"/>
                  </a:cubicBezTo>
                  <a:lnTo>
                    <a:pt x="1572155" y="1247172"/>
                  </a:lnTo>
                  <a:cubicBezTo>
                    <a:pt x="1572155" y="1283702"/>
                    <a:pt x="1542541" y="1313317"/>
                    <a:pt x="1506010" y="1313317"/>
                  </a:cubicBezTo>
                  <a:lnTo>
                    <a:pt x="66145" y="1313317"/>
                  </a:lnTo>
                  <a:cubicBezTo>
                    <a:pt x="48602" y="1313317"/>
                    <a:pt x="31778" y="1306348"/>
                    <a:pt x="19373" y="1293943"/>
                  </a:cubicBezTo>
                  <a:cubicBezTo>
                    <a:pt x="6969" y="1281539"/>
                    <a:pt x="0" y="1264714"/>
                    <a:pt x="0" y="1247172"/>
                  </a:cubicBezTo>
                  <a:lnTo>
                    <a:pt x="0" y="66145"/>
                  </a:lnTo>
                  <a:cubicBezTo>
                    <a:pt x="0" y="29614"/>
                    <a:pt x="29614" y="0"/>
                    <a:pt x="66145" y="0"/>
                  </a:cubicBezTo>
                  <a:close/>
                </a:path>
              </a:pathLst>
            </a:custGeom>
            <a:solidFill>
              <a:srgbClr val="F6F6E9"/>
            </a:solidFill>
            <a:ln w="114300" cap="rnd">
              <a:solidFill>
                <a:srgbClr val="252425"/>
              </a:solidFill>
              <a:prstDash val="solid"/>
              <a:round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76046" y="-108173"/>
              <a:ext cx="1572155" cy="1389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endPara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Сұрақтар</a:t>
              </a:r>
              <a:endPara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ru-RU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Өндірушіні</a:t>
              </a:r>
              <a:r>
                <a:rPr lang="ru-RU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атаңыз</a:t>
              </a:r>
              <a:endParaRPr lang="ru-RU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ru-RU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Шөпқоректіні</a:t>
              </a:r>
              <a:r>
                <a:rPr lang="ru-RU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атаңыз</a:t>
              </a:r>
              <a:endParaRPr lang="ru-RU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ru-RU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Екінші</a:t>
              </a:r>
              <a:r>
                <a:rPr lang="ru-RU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реттік</a:t>
              </a:r>
              <a:r>
                <a: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тұтынушылар</a:t>
              </a:r>
              <a:r>
                <a: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қанша</a:t>
              </a:r>
              <a:r>
                <a:rPr lang="ru-RU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ru-RU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lang="ru-RU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Үшінші</a:t>
              </a:r>
              <a:r>
                <a:rPr lang="ru-RU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реттік</a:t>
              </a:r>
              <a:r>
                <a: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тұтынушылар</a:t>
              </a:r>
              <a:r>
                <a: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бар </a:t>
              </a:r>
              <a:r>
                <a:rPr lang="ru-RU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</a:t>
              </a:r>
              <a:r>
                <a: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7" name="Freeform 27"/>
          <p:cNvSpPr/>
          <p:nvPr/>
        </p:nvSpPr>
        <p:spPr>
          <a:xfrm>
            <a:off x="893982" y="3278660"/>
            <a:ext cx="2357163" cy="2619070"/>
          </a:xfrm>
          <a:custGeom>
            <a:avLst/>
            <a:gdLst/>
            <a:ahLst/>
            <a:cxnLst/>
            <a:rect l="l" t="t" r="r" b="b"/>
            <a:pathLst>
              <a:path w="2357163" h="2619070">
                <a:moveTo>
                  <a:pt x="0" y="0"/>
                </a:moveTo>
                <a:lnTo>
                  <a:pt x="2357163" y="0"/>
                </a:lnTo>
                <a:lnTo>
                  <a:pt x="2357163" y="2619070"/>
                </a:lnTo>
                <a:lnTo>
                  <a:pt x="0" y="261907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1821133" y="122863"/>
            <a:ext cx="6179655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501"/>
              </a:lnSpc>
            </a:pPr>
            <a:r>
              <a:rPr lang="kk-KZ" sz="9643" dirty="0" smtClean="0">
                <a:solidFill>
                  <a:srgbClr val="272727"/>
                </a:solidFill>
                <a:latin typeface="Anton"/>
                <a:ea typeface="Anton"/>
                <a:cs typeface="Anton"/>
                <a:sym typeface="Anton"/>
              </a:rPr>
              <a:t>Мысалы</a:t>
            </a:r>
            <a:endParaRPr lang="en-US" sz="9643" dirty="0">
              <a:solidFill>
                <a:srgbClr val="272727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75942" y="428262"/>
            <a:ext cx="15440802" cy="1571612"/>
            <a:chOff x="0" y="0"/>
            <a:chExt cx="3833900" cy="4450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33900" cy="445044"/>
            </a:xfrm>
            <a:custGeom>
              <a:avLst/>
              <a:gdLst/>
              <a:ahLst/>
              <a:cxnLst/>
              <a:rect l="l" t="t" r="r" b="b"/>
              <a:pathLst>
                <a:path w="3833900" h="445044">
                  <a:moveTo>
                    <a:pt x="29163" y="0"/>
                  </a:moveTo>
                  <a:lnTo>
                    <a:pt x="3804737" y="0"/>
                  </a:lnTo>
                  <a:cubicBezTo>
                    <a:pt x="3820844" y="0"/>
                    <a:pt x="3833900" y="13057"/>
                    <a:pt x="3833900" y="29163"/>
                  </a:cubicBezTo>
                  <a:lnTo>
                    <a:pt x="3833900" y="415881"/>
                  </a:lnTo>
                  <a:cubicBezTo>
                    <a:pt x="3833900" y="423615"/>
                    <a:pt x="3830828" y="431033"/>
                    <a:pt x="3825359" y="436502"/>
                  </a:cubicBezTo>
                  <a:cubicBezTo>
                    <a:pt x="3819890" y="441971"/>
                    <a:pt x="3812472" y="445044"/>
                    <a:pt x="3804737" y="445044"/>
                  </a:cubicBezTo>
                  <a:lnTo>
                    <a:pt x="29163" y="445044"/>
                  </a:lnTo>
                  <a:cubicBezTo>
                    <a:pt x="13057" y="445044"/>
                    <a:pt x="0" y="431987"/>
                    <a:pt x="0" y="415881"/>
                  </a:cubicBezTo>
                  <a:lnTo>
                    <a:pt x="0" y="29163"/>
                  </a:lnTo>
                  <a:cubicBezTo>
                    <a:pt x="0" y="13057"/>
                    <a:pt x="13057" y="0"/>
                    <a:pt x="29163" y="0"/>
                  </a:cubicBezTo>
                  <a:close/>
                </a:path>
              </a:pathLst>
            </a:custGeom>
            <a:solidFill>
              <a:srgbClr val="D390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33900" cy="4831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71507" y="268839"/>
            <a:ext cx="17102093" cy="1641866"/>
            <a:chOff x="0" y="0"/>
            <a:chExt cx="3782333" cy="46493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82333" cy="464938"/>
            </a:xfrm>
            <a:custGeom>
              <a:avLst/>
              <a:gdLst/>
              <a:ahLst/>
              <a:cxnLst/>
              <a:rect l="l" t="t" r="r" b="b"/>
              <a:pathLst>
                <a:path w="3782333" h="464938">
                  <a:moveTo>
                    <a:pt x="29561" y="0"/>
                  </a:moveTo>
                  <a:lnTo>
                    <a:pt x="3752772" y="0"/>
                  </a:lnTo>
                  <a:cubicBezTo>
                    <a:pt x="3760612" y="0"/>
                    <a:pt x="3768131" y="3114"/>
                    <a:pt x="3773675" y="8658"/>
                  </a:cubicBezTo>
                  <a:cubicBezTo>
                    <a:pt x="3779218" y="14202"/>
                    <a:pt x="3782333" y="21721"/>
                    <a:pt x="3782333" y="29561"/>
                  </a:cubicBezTo>
                  <a:lnTo>
                    <a:pt x="3782333" y="435377"/>
                  </a:lnTo>
                  <a:cubicBezTo>
                    <a:pt x="3782333" y="451703"/>
                    <a:pt x="3769098" y="464938"/>
                    <a:pt x="3752772" y="464938"/>
                  </a:cubicBezTo>
                  <a:lnTo>
                    <a:pt x="29561" y="464938"/>
                  </a:lnTo>
                  <a:cubicBezTo>
                    <a:pt x="13235" y="464938"/>
                    <a:pt x="0" y="451703"/>
                    <a:pt x="0" y="435377"/>
                  </a:cubicBezTo>
                  <a:lnTo>
                    <a:pt x="0" y="29561"/>
                  </a:lnTo>
                  <a:cubicBezTo>
                    <a:pt x="0" y="13235"/>
                    <a:pt x="13235" y="0"/>
                    <a:pt x="29561" y="0"/>
                  </a:cubicBezTo>
                  <a:close/>
                </a:path>
              </a:pathLst>
            </a:custGeom>
            <a:solidFill>
              <a:srgbClr val="F6F6E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782333" cy="5030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735834" y="2424690"/>
            <a:ext cx="12268209" cy="7476296"/>
            <a:chOff x="0" y="0"/>
            <a:chExt cx="3231133" cy="196906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31133" cy="1969066"/>
            </a:xfrm>
            <a:custGeom>
              <a:avLst/>
              <a:gdLst/>
              <a:ahLst/>
              <a:cxnLst/>
              <a:rect l="l" t="t" r="r" b="b"/>
              <a:pathLst>
                <a:path w="3231133" h="1969066">
                  <a:moveTo>
                    <a:pt x="32184" y="0"/>
                  </a:moveTo>
                  <a:lnTo>
                    <a:pt x="3198950" y="0"/>
                  </a:lnTo>
                  <a:cubicBezTo>
                    <a:pt x="3216724" y="0"/>
                    <a:pt x="3231133" y="14409"/>
                    <a:pt x="3231133" y="32184"/>
                  </a:cubicBezTo>
                  <a:lnTo>
                    <a:pt x="3231133" y="1936882"/>
                  </a:lnTo>
                  <a:cubicBezTo>
                    <a:pt x="3231133" y="1945417"/>
                    <a:pt x="3227743" y="1953604"/>
                    <a:pt x="3221707" y="1959639"/>
                  </a:cubicBezTo>
                  <a:cubicBezTo>
                    <a:pt x="3215671" y="1965675"/>
                    <a:pt x="3207485" y="1969066"/>
                    <a:pt x="3198950" y="1969066"/>
                  </a:cubicBezTo>
                  <a:lnTo>
                    <a:pt x="32184" y="1969066"/>
                  </a:lnTo>
                  <a:cubicBezTo>
                    <a:pt x="23648" y="1969066"/>
                    <a:pt x="15462" y="1965675"/>
                    <a:pt x="9426" y="1959639"/>
                  </a:cubicBezTo>
                  <a:cubicBezTo>
                    <a:pt x="3391" y="1953604"/>
                    <a:pt x="0" y="1945417"/>
                    <a:pt x="0" y="1936882"/>
                  </a:cubicBezTo>
                  <a:lnTo>
                    <a:pt x="0" y="32184"/>
                  </a:lnTo>
                  <a:cubicBezTo>
                    <a:pt x="0" y="23648"/>
                    <a:pt x="3391" y="15462"/>
                    <a:pt x="9426" y="9426"/>
                  </a:cubicBezTo>
                  <a:cubicBezTo>
                    <a:pt x="15462" y="3391"/>
                    <a:pt x="23648" y="0"/>
                    <a:pt x="32184" y="0"/>
                  </a:cubicBezTo>
                  <a:close/>
                </a:path>
              </a:pathLst>
            </a:custGeom>
            <a:solidFill>
              <a:srgbClr val="EBD8C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231133" cy="2007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59999">
            <a:off x="335482" y="2475272"/>
            <a:ext cx="5012036" cy="7375132"/>
          </a:xfrm>
          <a:custGeom>
            <a:avLst/>
            <a:gdLst/>
            <a:ahLst/>
            <a:cxnLst/>
            <a:rect l="l" t="t" r="r" b="b"/>
            <a:pathLst>
              <a:path w="5012036" h="7375132">
                <a:moveTo>
                  <a:pt x="0" y="85265"/>
                </a:moveTo>
                <a:lnTo>
                  <a:pt x="4884792" y="0"/>
                </a:lnTo>
                <a:lnTo>
                  <a:pt x="5012037" y="7289868"/>
                </a:lnTo>
                <a:lnTo>
                  <a:pt x="127246" y="7375133"/>
                </a:lnTo>
                <a:lnTo>
                  <a:pt x="0" y="85265"/>
                </a:lnTo>
                <a:close/>
              </a:path>
            </a:pathLst>
          </a:custGeom>
          <a:blipFill>
            <a:blip r:embed="rId2"/>
            <a:stretch>
              <a:fillRect l="-76487" t="-951" r="-75402" b="-13311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6023376" y="3238500"/>
            <a:ext cx="11693612" cy="4985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Жануарлардың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дерлік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түрлерге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тәуелді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жануарлардың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мекендеу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бұзуда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аймақтағы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жануарларға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тікелей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етпеуі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азық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тізбегіндегі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түрлерге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ауқымды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түрдің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күрт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азайса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тәуелді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түрлерге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0" y="111993"/>
            <a:ext cx="17629612" cy="18210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193"/>
              </a:lnSpc>
            </a:pPr>
            <a:r>
              <a:rPr lang="ru-RU" sz="10138" dirty="0" err="1">
                <a:solidFill>
                  <a:srgbClr val="272727"/>
                </a:solidFill>
                <a:latin typeface="Anton"/>
                <a:ea typeface="Anton"/>
                <a:cs typeface="Anton"/>
                <a:sym typeface="Anton"/>
              </a:rPr>
              <a:t>Азық</a:t>
            </a:r>
            <a:r>
              <a:rPr lang="ru-RU" sz="10138" dirty="0">
                <a:solidFill>
                  <a:srgbClr val="272727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ru-RU" sz="10138" dirty="0" err="1">
                <a:solidFill>
                  <a:srgbClr val="272727"/>
                </a:solidFill>
                <a:latin typeface="Anton"/>
                <a:ea typeface="Anton"/>
                <a:cs typeface="Anton"/>
                <a:sym typeface="Anton"/>
              </a:rPr>
              <a:t>тізбегіндегі</a:t>
            </a:r>
            <a:r>
              <a:rPr lang="ru-RU" sz="10138" dirty="0">
                <a:solidFill>
                  <a:srgbClr val="272727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ru-RU" sz="10138" dirty="0" err="1">
                <a:solidFill>
                  <a:srgbClr val="272727"/>
                </a:solidFill>
                <a:latin typeface="Anton"/>
                <a:ea typeface="Anton"/>
                <a:cs typeface="Anton"/>
                <a:sym typeface="Anton"/>
              </a:rPr>
              <a:t>өзгерістер</a:t>
            </a:r>
            <a:endParaRPr lang="en-US" sz="10138" dirty="0">
              <a:solidFill>
                <a:srgbClr val="272727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9642" y="537655"/>
            <a:ext cx="15859658" cy="1571612"/>
            <a:chOff x="0" y="0"/>
            <a:chExt cx="3822566" cy="4450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22566" cy="445044"/>
            </a:xfrm>
            <a:custGeom>
              <a:avLst/>
              <a:gdLst/>
              <a:ahLst/>
              <a:cxnLst/>
              <a:rect l="l" t="t" r="r" b="b"/>
              <a:pathLst>
                <a:path w="3822566" h="445044">
                  <a:moveTo>
                    <a:pt x="29250" y="0"/>
                  </a:moveTo>
                  <a:lnTo>
                    <a:pt x="3793316" y="0"/>
                  </a:lnTo>
                  <a:cubicBezTo>
                    <a:pt x="3809471" y="0"/>
                    <a:pt x="3822566" y="13096"/>
                    <a:pt x="3822566" y="29250"/>
                  </a:cubicBezTo>
                  <a:lnTo>
                    <a:pt x="3822566" y="415794"/>
                  </a:lnTo>
                  <a:cubicBezTo>
                    <a:pt x="3822566" y="431948"/>
                    <a:pt x="3809471" y="445044"/>
                    <a:pt x="3793316" y="445044"/>
                  </a:cubicBezTo>
                  <a:lnTo>
                    <a:pt x="29250" y="445044"/>
                  </a:lnTo>
                  <a:cubicBezTo>
                    <a:pt x="13096" y="445044"/>
                    <a:pt x="0" y="431948"/>
                    <a:pt x="0" y="415794"/>
                  </a:cubicBezTo>
                  <a:lnTo>
                    <a:pt x="0" y="29250"/>
                  </a:lnTo>
                  <a:cubicBezTo>
                    <a:pt x="0" y="13096"/>
                    <a:pt x="13096" y="0"/>
                    <a:pt x="29250" y="0"/>
                  </a:cubicBezTo>
                  <a:close/>
                </a:path>
              </a:pathLst>
            </a:custGeom>
            <a:solidFill>
              <a:srgbClr val="D390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22566" cy="4831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33400" y="286959"/>
            <a:ext cx="16242343" cy="1641866"/>
            <a:chOff x="0" y="0"/>
            <a:chExt cx="3782333" cy="46493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82333" cy="464938"/>
            </a:xfrm>
            <a:custGeom>
              <a:avLst/>
              <a:gdLst/>
              <a:ahLst/>
              <a:cxnLst/>
              <a:rect l="l" t="t" r="r" b="b"/>
              <a:pathLst>
                <a:path w="3782333" h="464938">
                  <a:moveTo>
                    <a:pt x="29561" y="0"/>
                  </a:moveTo>
                  <a:lnTo>
                    <a:pt x="3752772" y="0"/>
                  </a:lnTo>
                  <a:cubicBezTo>
                    <a:pt x="3760612" y="0"/>
                    <a:pt x="3768131" y="3114"/>
                    <a:pt x="3773675" y="8658"/>
                  </a:cubicBezTo>
                  <a:cubicBezTo>
                    <a:pt x="3779218" y="14202"/>
                    <a:pt x="3782333" y="21721"/>
                    <a:pt x="3782333" y="29561"/>
                  </a:cubicBezTo>
                  <a:lnTo>
                    <a:pt x="3782333" y="435377"/>
                  </a:lnTo>
                  <a:cubicBezTo>
                    <a:pt x="3782333" y="451703"/>
                    <a:pt x="3769098" y="464938"/>
                    <a:pt x="3752772" y="464938"/>
                  </a:cubicBezTo>
                  <a:lnTo>
                    <a:pt x="29561" y="464938"/>
                  </a:lnTo>
                  <a:cubicBezTo>
                    <a:pt x="13235" y="464938"/>
                    <a:pt x="0" y="451703"/>
                    <a:pt x="0" y="435377"/>
                  </a:cubicBezTo>
                  <a:lnTo>
                    <a:pt x="0" y="29561"/>
                  </a:lnTo>
                  <a:cubicBezTo>
                    <a:pt x="0" y="13235"/>
                    <a:pt x="13235" y="0"/>
                    <a:pt x="29561" y="0"/>
                  </a:cubicBezTo>
                  <a:close/>
                </a:path>
              </a:pathLst>
            </a:custGeom>
            <a:solidFill>
              <a:srgbClr val="F6F6E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782333" cy="5030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93183" y="2140977"/>
            <a:ext cx="8261159" cy="7717141"/>
            <a:chOff x="0" y="0"/>
            <a:chExt cx="902254" cy="84283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02254" cy="842838"/>
            </a:xfrm>
            <a:custGeom>
              <a:avLst/>
              <a:gdLst/>
              <a:ahLst/>
              <a:cxnLst/>
              <a:rect l="l" t="t" r="r" b="b"/>
              <a:pathLst>
                <a:path w="902254" h="842838">
                  <a:moveTo>
                    <a:pt x="451127" y="0"/>
                  </a:moveTo>
                  <a:cubicBezTo>
                    <a:pt x="201976" y="0"/>
                    <a:pt x="0" y="188676"/>
                    <a:pt x="0" y="421419"/>
                  </a:cubicBezTo>
                  <a:cubicBezTo>
                    <a:pt x="0" y="654163"/>
                    <a:pt x="201976" y="842838"/>
                    <a:pt x="451127" y="842838"/>
                  </a:cubicBezTo>
                  <a:cubicBezTo>
                    <a:pt x="700278" y="842838"/>
                    <a:pt x="902254" y="654163"/>
                    <a:pt x="902254" y="421419"/>
                  </a:cubicBezTo>
                  <a:cubicBezTo>
                    <a:pt x="902254" y="188676"/>
                    <a:pt x="700278" y="0"/>
                    <a:pt x="451127" y="0"/>
                  </a:cubicBezTo>
                  <a:close/>
                </a:path>
              </a:pathLst>
            </a:custGeom>
            <a:solidFill>
              <a:srgbClr val="EBD8C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84586" y="40916"/>
              <a:ext cx="733081" cy="7229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781285" y="2603785"/>
            <a:ext cx="6478015" cy="6478015"/>
          </a:xfrm>
          <a:custGeom>
            <a:avLst/>
            <a:gdLst/>
            <a:ahLst/>
            <a:cxnLst/>
            <a:rect l="l" t="t" r="r" b="b"/>
            <a:pathLst>
              <a:path w="6478015" h="6478015">
                <a:moveTo>
                  <a:pt x="0" y="0"/>
                </a:moveTo>
                <a:lnTo>
                  <a:pt x="6478015" y="0"/>
                </a:lnTo>
                <a:lnTo>
                  <a:pt x="6478015" y="6478015"/>
                </a:lnTo>
                <a:lnTo>
                  <a:pt x="0" y="64780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69" r="-47843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990436" y="3599851"/>
            <a:ext cx="5666643" cy="4799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6"/>
              </a:lnSpc>
            </a:pPr>
            <a:r>
              <a:rPr lang="ru-RU" sz="3333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Азық</a:t>
            </a:r>
            <a:r>
              <a:rPr lang="ru-RU" sz="3333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ru-RU" sz="3333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тізбегіндегі</a:t>
            </a:r>
            <a:r>
              <a:rPr lang="ru-RU" sz="3333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ru-RU" sz="3333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организмдер</a:t>
            </a:r>
            <a:r>
              <a:rPr lang="ru-RU" sz="3333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ru-RU" sz="3333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бір-біріне</a:t>
            </a:r>
            <a:r>
              <a:rPr lang="ru-RU" sz="3333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ru-RU" sz="3333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қатты</a:t>
            </a:r>
            <a:r>
              <a:rPr lang="ru-RU" sz="3333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ru-RU" sz="3333" dirty="0" err="1" smtClean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тәуелді</a:t>
            </a:r>
            <a:r>
              <a:rPr lang="ru-RU" sz="3333" dirty="0" smtClean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.</a:t>
            </a:r>
          </a:p>
          <a:p>
            <a:pPr algn="ctr">
              <a:lnSpc>
                <a:spcPts val="4666"/>
              </a:lnSpc>
            </a:pPr>
            <a:r>
              <a:rPr lang="ru-RU" sz="3333" dirty="0" err="1" smtClean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Өндірушілер</a:t>
            </a:r>
            <a:r>
              <a:rPr lang="ru-RU" sz="3333" dirty="0" smtClean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ru-RU" sz="3333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немесе</a:t>
            </a:r>
            <a:r>
              <a:rPr lang="ru-RU" sz="3333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ru-RU" sz="3333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тұтынушылар</a:t>
            </a:r>
            <a:r>
              <a:rPr lang="ru-RU" sz="3333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ru-RU" sz="3333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санының</a:t>
            </a:r>
            <a:r>
              <a:rPr lang="ru-RU" sz="3333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аз </a:t>
            </a:r>
            <a:r>
              <a:rPr lang="ru-RU" sz="3333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ғана</a:t>
            </a:r>
            <a:r>
              <a:rPr lang="ru-RU" sz="3333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ru-RU" sz="3333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өзгерісі</a:t>
            </a:r>
            <a:r>
              <a:rPr lang="ru-RU" sz="3333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де </a:t>
            </a:r>
            <a:r>
              <a:rPr lang="ru-RU" sz="3333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азық</a:t>
            </a:r>
            <a:r>
              <a:rPr lang="ru-RU" sz="3333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ru-RU" sz="3333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тізбегінің</a:t>
            </a:r>
            <a:r>
              <a:rPr lang="ru-RU" sz="3333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ru-RU" sz="3333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қалған</a:t>
            </a:r>
            <a:r>
              <a:rPr lang="ru-RU" sz="3333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ru-RU" sz="3333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бөлігіне</a:t>
            </a:r>
            <a:r>
              <a:rPr lang="ru-RU" sz="3333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ru-RU" sz="3333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үлкен</a:t>
            </a:r>
            <a:r>
              <a:rPr lang="ru-RU" sz="3333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ru-RU" sz="3333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әсер</a:t>
            </a:r>
            <a:r>
              <a:rPr lang="ru-RU" sz="3333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ru-RU" sz="3333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етуі</a:t>
            </a:r>
            <a:r>
              <a:rPr lang="ru-RU" sz="3333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ru-RU" sz="3333" dirty="0" err="1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мүмкін</a:t>
            </a:r>
            <a:r>
              <a:rPr lang="ru-RU" sz="3333" dirty="0">
                <a:solidFill>
                  <a:srgbClr val="272727"/>
                </a:solidFill>
                <a:latin typeface="Prompt"/>
                <a:ea typeface="Prompt"/>
                <a:cs typeface="Prompt"/>
                <a:sym typeface="Prompt"/>
              </a:rPr>
              <a:t>."</a:t>
            </a:r>
            <a:endParaRPr lang="en-US" sz="3333" dirty="0">
              <a:solidFill>
                <a:srgbClr val="272727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734" y="120704"/>
            <a:ext cx="17285673" cy="16992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193"/>
              </a:lnSpc>
            </a:pPr>
            <a:r>
              <a:rPr lang="ru-RU" sz="9600" dirty="0" err="1">
                <a:solidFill>
                  <a:srgbClr val="272727"/>
                </a:solidFill>
                <a:latin typeface="Anton"/>
                <a:ea typeface="Anton"/>
                <a:cs typeface="Anton"/>
                <a:sym typeface="Anton"/>
              </a:rPr>
              <a:t>Азық</a:t>
            </a:r>
            <a:r>
              <a:rPr lang="ru-RU" sz="9600" dirty="0">
                <a:solidFill>
                  <a:srgbClr val="272727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ru-RU" sz="9600" dirty="0" err="1">
                <a:solidFill>
                  <a:srgbClr val="272727"/>
                </a:solidFill>
                <a:latin typeface="Anton"/>
                <a:ea typeface="Anton"/>
                <a:cs typeface="Anton"/>
                <a:sym typeface="Anton"/>
              </a:rPr>
              <a:t>тізбегіндегі</a:t>
            </a:r>
            <a:r>
              <a:rPr lang="ru-RU" sz="9600" dirty="0">
                <a:solidFill>
                  <a:srgbClr val="272727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ru-RU" sz="9600" dirty="0" err="1">
                <a:solidFill>
                  <a:srgbClr val="272727"/>
                </a:solidFill>
                <a:latin typeface="Anton"/>
                <a:ea typeface="Anton"/>
                <a:cs typeface="Anton"/>
                <a:sym typeface="Anton"/>
              </a:rPr>
              <a:t>өзгерістер</a:t>
            </a:r>
            <a:endParaRPr lang="en-US" sz="9600" dirty="0">
              <a:solidFill>
                <a:srgbClr val="272727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75942" y="448673"/>
            <a:ext cx="15554858" cy="1571612"/>
            <a:chOff x="0" y="0"/>
            <a:chExt cx="3822566" cy="4450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22566" cy="445044"/>
            </a:xfrm>
            <a:custGeom>
              <a:avLst/>
              <a:gdLst/>
              <a:ahLst/>
              <a:cxnLst/>
              <a:rect l="l" t="t" r="r" b="b"/>
              <a:pathLst>
                <a:path w="3822566" h="445044">
                  <a:moveTo>
                    <a:pt x="29250" y="0"/>
                  </a:moveTo>
                  <a:lnTo>
                    <a:pt x="3793316" y="0"/>
                  </a:lnTo>
                  <a:cubicBezTo>
                    <a:pt x="3809471" y="0"/>
                    <a:pt x="3822566" y="13096"/>
                    <a:pt x="3822566" y="29250"/>
                  </a:cubicBezTo>
                  <a:lnTo>
                    <a:pt x="3822566" y="415794"/>
                  </a:lnTo>
                  <a:cubicBezTo>
                    <a:pt x="3822566" y="431948"/>
                    <a:pt x="3809471" y="445044"/>
                    <a:pt x="3793316" y="445044"/>
                  </a:cubicBezTo>
                  <a:lnTo>
                    <a:pt x="29250" y="445044"/>
                  </a:lnTo>
                  <a:cubicBezTo>
                    <a:pt x="13096" y="445044"/>
                    <a:pt x="0" y="431948"/>
                    <a:pt x="0" y="415794"/>
                  </a:cubicBezTo>
                  <a:lnTo>
                    <a:pt x="0" y="29250"/>
                  </a:lnTo>
                  <a:cubicBezTo>
                    <a:pt x="0" y="13096"/>
                    <a:pt x="13096" y="0"/>
                    <a:pt x="29250" y="0"/>
                  </a:cubicBezTo>
                  <a:close/>
                </a:path>
              </a:pathLst>
            </a:custGeom>
            <a:solidFill>
              <a:srgbClr val="D390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22566" cy="4831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02128" y="310279"/>
            <a:ext cx="16878301" cy="1641866"/>
            <a:chOff x="0" y="0"/>
            <a:chExt cx="3782333" cy="46493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82333" cy="464938"/>
            </a:xfrm>
            <a:custGeom>
              <a:avLst/>
              <a:gdLst/>
              <a:ahLst/>
              <a:cxnLst/>
              <a:rect l="l" t="t" r="r" b="b"/>
              <a:pathLst>
                <a:path w="3782333" h="464938">
                  <a:moveTo>
                    <a:pt x="29561" y="0"/>
                  </a:moveTo>
                  <a:lnTo>
                    <a:pt x="3752772" y="0"/>
                  </a:lnTo>
                  <a:cubicBezTo>
                    <a:pt x="3760612" y="0"/>
                    <a:pt x="3768131" y="3114"/>
                    <a:pt x="3773675" y="8658"/>
                  </a:cubicBezTo>
                  <a:cubicBezTo>
                    <a:pt x="3779218" y="14202"/>
                    <a:pt x="3782333" y="21721"/>
                    <a:pt x="3782333" y="29561"/>
                  </a:cubicBezTo>
                  <a:lnTo>
                    <a:pt x="3782333" y="435377"/>
                  </a:lnTo>
                  <a:cubicBezTo>
                    <a:pt x="3782333" y="451703"/>
                    <a:pt x="3769098" y="464938"/>
                    <a:pt x="3752772" y="464938"/>
                  </a:cubicBezTo>
                  <a:lnTo>
                    <a:pt x="29561" y="464938"/>
                  </a:lnTo>
                  <a:cubicBezTo>
                    <a:pt x="13235" y="464938"/>
                    <a:pt x="0" y="451703"/>
                    <a:pt x="0" y="435377"/>
                  </a:cubicBezTo>
                  <a:lnTo>
                    <a:pt x="0" y="29561"/>
                  </a:lnTo>
                  <a:cubicBezTo>
                    <a:pt x="0" y="13235"/>
                    <a:pt x="13235" y="0"/>
                    <a:pt x="29561" y="0"/>
                  </a:cubicBezTo>
                  <a:close/>
                </a:path>
              </a:pathLst>
            </a:custGeom>
            <a:solidFill>
              <a:srgbClr val="F6F6E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782333" cy="5030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921850" y="2398309"/>
            <a:ext cx="3147332" cy="2698296"/>
            <a:chOff x="0" y="0"/>
            <a:chExt cx="828927" cy="71066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28927" cy="710662"/>
            </a:xfrm>
            <a:custGeom>
              <a:avLst/>
              <a:gdLst/>
              <a:ahLst/>
              <a:cxnLst/>
              <a:rect l="l" t="t" r="r" b="b"/>
              <a:pathLst>
                <a:path w="828927" h="710662">
                  <a:moveTo>
                    <a:pt x="828927" y="0"/>
                  </a:moveTo>
                  <a:lnTo>
                    <a:pt x="0" y="0"/>
                  </a:lnTo>
                  <a:lnTo>
                    <a:pt x="0" y="522702"/>
                  </a:lnTo>
                  <a:lnTo>
                    <a:pt x="157480" y="522702"/>
                  </a:lnTo>
                  <a:lnTo>
                    <a:pt x="157480" y="710662"/>
                  </a:lnTo>
                  <a:lnTo>
                    <a:pt x="463550" y="522702"/>
                  </a:lnTo>
                  <a:lnTo>
                    <a:pt x="828927" y="522702"/>
                  </a:lnTo>
                  <a:lnTo>
                    <a:pt x="828927" y="0"/>
                  </a:lnTo>
                  <a:close/>
                </a:path>
              </a:pathLst>
            </a:custGeom>
            <a:solidFill>
              <a:srgbClr val="E8CB7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28927" cy="5582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ru-RU" sz="2800" dirty="0" err="1"/>
                <a:t>Егер</a:t>
              </a:r>
              <a:r>
                <a:rPr lang="ru-RU" sz="2800" dirty="0"/>
                <a:t> </a:t>
              </a:r>
              <a:r>
                <a:rPr lang="ru-RU" sz="2800" dirty="0" err="1"/>
                <a:t>өндірушілер</a:t>
              </a:r>
              <a:r>
                <a:rPr lang="ru-RU" sz="2800" dirty="0"/>
                <a:t> </a:t>
              </a:r>
              <a:r>
                <a:rPr lang="ru-RU" sz="2800" dirty="0" err="1"/>
                <a:t>болмаса</a:t>
              </a:r>
              <a:r>
                <a:rPr lang="ru-RU" sz="2800" dirty="0"/>
                <a:t>, не </a:t>
              </a:r>
              <a:r>
                <a:rPr lang="ru-RU" sz="2800" dirty="0" err="1"/>
                <a:t>болуы</a:t>
              </a:r>
              <a:r>
                <a:rPr lang="ru-RU" sz="2800" dirty="0"/>
                <a:t> </a:t>
              </a:r>
              <a:r>
                <a:rPr lang="ru-RU" sz="2800" dirty="0" err="1"/>
                <a:t>мүмкін</a:t>
              </a:r>
              <a:r>
                <a:rPr lang="ru-RU" sz="2800" dirty="0"/>
                <a:t>?</a:t>
              </a:r>
              <a:endParaRPr lang="en-US" sz="2499" dirty="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-1113000" y="4200209"/>
            <a:ext cx="5513587" cy="6086791"/>
          </a:xfrm>
          <a:custGeom>
            <a:avLst/>
            <a:gdLst/>
            <a:ahLst/>
            <a:cxnLst/>
            <a:rect l="l" t="t" r="r" b="b"/>
            <a:pathLst>
              <a:path w="5513587" h="6086791">
                <a:moveTo>
                  <a:pt x="0" y="0"/>
                </a:moveTo>
                <a:lnTo>
                  <a:pt x="5513587" y="0"/>
                </a:lnTo>
                <a:lnTo>
                  <a:pt x="5513587" y="6086791"/>
                </a:lnTo>
                <a:lnTo>
                  <a:pt x="0" y="60867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9206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687294" y="7283282"/>
            <a:ext cx="1744004" cy="1332954"/>
          </a:xfrm>
          <a:custGeom>
            <a:avLst/>
            <a:gdLst/>
            <a:ahLst/>
            <a:cxnLst/>
            <a:rect l="l" t="t" r="r" b="b"/>
            <a:pathLst>
              <a:path w="1744004" h="1332954">
                <a:moveTo>
                  <a:pt x="0" y="0"/>
                </a:moveTo>
                <a:lnTo>
                  <a:pt x="1744004" y="0"/>
                </a:lnTo>
                <a:lnTo>
                  <a:pt x="1744004" y="1332954"/>
                </a:lnTo>
                <a:lnTo>
                  <a:pt x="0" y="13329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087333" y="8107501"/>
            <a:ext cx="2370944" cy="1763120"/>
          </a:xfrm>
          <a:custGeom>
            <a:avLst/>
            <a:gdLst/>
            <a:ahLst/>
            <a:cxnLst/>
            <a:rect l="l" t="t" r="r" b="b"/>
            <a:pathLst>
              <a:path w="2370944" h="1763120">
                <a:moveTo>
                  <a:pt x="0" y="0"/>
                </a:moveTo>
                <a:lnTo>
                  <a:pt x="2370944" y="0"/>
                </a:lnTo>
                <a:lnTo>
                  <a:pt x="2370944" y="1763120"/>
                </a:lnTo>
                <a:lnTo>
                  <a:pt x="0" y="17631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358851" y="6777187"/>
            <a:ext cx="2815025" cy="3093434"/>
          </a:xfrm>
          <a:custGeom>
            <a:avLst/>
            <a:gdLst/>
            <a:ahLst/>
            <a:cxnLst/>
            <a:rect l="l" t="t" r="r" b="b"/>
            <a:pathLst>
              <a:path w="2815025" h="3093434">
                <a:moveTo>
                  <a:pt x="0" y="0"/>
                </a:moveTo>
                <a:lnTo>
                  <a:pt x="2815025" y="0"/>
                </a:lnTo>
                <a:lnTo>
                  <a:pt x="2815025" y="3093434"/>
                </a:lnTo>
                <a:lnTo>
                  <a:pt x="0" y="30934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863702" y="2970274"/>
            <a:ext cx="3125487" cy="1863572"/>
          </a:xfrm>
          <a:custGeom>
            <a:avLst/>
            <a:gdLst/>
            <a:ahLst/>
            <a:cxnLst/>
            <a:rect l="l" t="t" r="r" b="b"/>
            <a:pathLst>
              <a:path w="3125487" h="1863572">
                <a:moveTo>
                  <a:pt x="0" y="0"/>
                </a:moveTo>
                <a:lnTo>
                  <a:pt x="3125487" y="0"/>
                </a:lnTo>
                <a:lnTo>
                  <a:pt x="3125487" y="1863571"/>
                </a:lnTo>
                <a:lnTo>
                  <a:pt x="0" y="18635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528070" y="7932652"/>
            <a:ext cx="1444346" cy="1051694"/>
          </a:xfrm>
          <a:custGeom>
            <a:avLst/>
            <a:gdLst/>
            <a:ahLst/>
            <a:cxnLst/>
            <a:rect l="l" t="t" r="r" b="b"/>
            <a:pathLst>
              <a:path w="1444346" h="1051694">
                <a:moveTo>
                  <a:pt x="0" y="0"/>
                </a:moveTo>
                <a:lnTo>
                  <a:pt x="1444346" y="0"/>
                </a:lnTo>
                <a:lnTo>
                  <a:pt x="1444346" y="1051693"/>
                </a:lnTo>
                <a:lnTo>
                  <a:pt x="0" y="105169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912751" y="4448583"/>
            <a:ext cx="1013993" cy="1890896"/>
          </a:xfrm>
          <a:custGeom>
            <a:avLst/>
            <a:gdLst/>
            <a:ahLst/>
            <a:cxnLst/>
            <a:rect l="l" t="t" r="r" b="b"/>
            <a:pathLst>
              <a:path w="1013993" h="1890896">
                <a:moveTo>
                  <a:pt x="0" y="0"/>
                </a:moveTo>
                <a:lnTo>
                  <a:pt x="1013993" y="0"/>
                </a:lnTo>
                <a:lnTo>
                  <a:pt x="1013993" y="1890896"/>
                </a:lnTo>
                <a:lnTo>
                  <a:pt x="0" y="189089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8" name="AutoShape 18"/>
          <p:cNvSpPr/>
          <p:nvPr/>
        </p:nvSpPr>
        <p:spPr>
          <a:xfrm flipV="1">
            <a:off x="6720053" y="8323904"/>
            <a:ext cx="967241" cy="636514"/>
          </a:xfrm>
          <a:prstGeom prst="line">
            <a:avLst/>
          </a:prstGeom>
          <a:ln w="66675" cap="flat">
            <a:solidFill>
              <a:srgbClr val="F6F6E9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9" name="AutoShape 19"/>
          <p:cNvSpPr/>
          <p:nvPr/>
        </p:nvSpPr>
        <p:spPr>
          <a:xfrm flipV="1">
            <a:off x="6790219" y="8642161"/>
            <a:ext cx="3128310" cy="847514"/>
          </a:xfrm>
          <a:prstGeom prst="line">
            <a:avLst/>
          </a:prstGeom>
          <a:ln w="66675" cap="flat">
            <a:solidFill>
              <a:srgbClr val="F6F6E9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0" name="AutoShape 20"/>
          <p:cNvSpPr/>
          <p:nvPr/>
        </p:nvSpPr>
        <p:spPr>
          <a:xfrm flipH="1" flipV="1">
            <a:off x="11972416" y="8458499"/>
            <a:ext cx="2379328" cy="403886"/>
          </a:xfrm>
          <a:prstGeom prst="line">
            <a:avLst/>
          </a:prstGeom>
          <a:ln w="66675" cap="flat">
            <a:solidFill>
              <a:srgbClr val="F6F6E9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1" name="AutoShape 21"/>
          <p:cNvSpPr/>
          <p:nvPr/>
        </p:nvSpPr>
        <p:spPr>
          <a:xfrm flipH="1" flipV="1">
            <a:off x="10430633" y="5920233"/>
            <a:ext cx="3928218" cy="1892191"/>
          </a:xfrm>
          <a:prstGeom prst="line">
            <a:avLst/>
          </a:prstGeom>
          <a:ln w="66675" cap="flat">
            <a:solidFill>
              <a:srgbClr val="F6F6E9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2" name="AutoShape 22"/>
          <p:cNvSpPr/>
          <p:nvPr/>
        </p:nvSpPr>
        <p:spPr>
          <a:xfrm flipH="1" flipV="1">
            <a:off x="9997563" y="6746146"/>
            <a:ext cx="866139" cy="1093217"/>
          </a:xfrm>
          <a:prstGeom prst="line">
            <a:avLst/>
          </a:prstGeom>
          <a:ln w="66675" cap="flat">
            <a:solidFill>
              <a:srgbClr val="F6F6E9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3" name="AutoShape 23"/>
          <p:cNvSpPr/>
          <p:nvPr/>
        </p:nvSpPr>
        <p:spPr>
          <a:xfrm flipV="1">
            <a:off x="8456193" y="6079022"/>
            <a:ext cx="456559" cy="998040"/>
          </a:xfrm>
          <a:prstGeom prst="line">
            <a:avLst/>
          </a:prstGeom>
          <a:ln w="66675" cap="flat">
            <a:solidFill>
              <a:srgbClr val="F6F6E9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4" name="AutoShape 24"/>
          <p:cNvSpPr/>
          <p:nvPr/>
        </p:nvSpPr>
        <p:spPr>
          <a:xfrm flipV="1">
            <a:off x="9451346" y="5394031"/>
            <a:ext cx="2515813" cy="2535270"/>
          </a:xfrm>
          <a:prstGeom prst="line">
            <a:avLst/>
          </a:prstGeom>
          <a:ln w="66675" cap="flat">
            <a:solidFill>
              <a:srgbClr val="F6F6E9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5" name="AutoShape 25"/>
          <p:cNvSpPr/>
          <p:nvPr/>
        </p:nvSpPr>
        <p:spPr>
          <a:xfrm flipH="1" flipV="1">
            <a:off x="6234462" y="6104792"/>
            <a:ext cx="1387167" cy="967212"/>
          </a:xfrm>
          <a:prstGeom prst="line">
            <a:avLst/>
          </a:prstGeom>
          <a:ln w="66675" cap="flat">
            <a:solidFill>
              <a:srgbClr val="F6F6E9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6" name="AutoShape 26"/>
          <p:cNvSpPr/>
          <p:nvPr/>
        </p:nvSpPr>
        <p:spPr>
          <a:xfrm flipH="1" flipV="1">
            <a:off x="6703808" y="4802446"/>
            <a:ext cx="1885544" cy="336139"/>
          </a:xfrm>
          <a:prstGeom prst="line">
            <a:avLst/>
          </a:prstGeom>
          <a:ln w="66675" cap="flat">
            <a:solidFill>
              <a:srgbClr val="F6F6E9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7" name="AutoShape 27"/>
          <p:cNvSpPr/>
          <p:nvPr/>
        </p:nvSpPr>
        <p:spPr>
          <a:xfrm flipV="1">
            <a:off x="10231480" y="4617129"/>
            <a:ext cx="1264444" cy="492179"/>
          </a:xfrm>
          <a:prstGeom prst="line">
            <a:avLst/>
          </a:prstGeom>
          <a:ln w="66675" cap="flat">
            <a:solidFill>
              <a:srgbClr val="F6F6E9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8" name="AutoShape 28"/>
          <p:cNvSpPr/>
          <p:nvPr/>
        </p:nvSpPr>
        <p:spPr>
          <a:xfrm flipV="1">
            <a:off x="4087333" y="8296056"/>
            <a:ext cx="2128061" cy="1574565"/>
          </a:xfrm>
          <a:prstGeom prst="line">
            <a:avLst/>
          </a:prstGeom>
          <a:ln w="104775" cap="flat">
            <a:solidFill>
              <a:srgbClr val="BC182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 flipV="1">
            <a:off x="13989189" y="7243605"/>
            <a:ext cx="3184687" cy="2278248"/>
          </a:xfrm>
          <a:prstGeom prst="line">
            <a:avLst/>
          </a:prstGeom>
          <a:ln w="104775" cap="flat">
            <a:solidFill>
              <a:srgbClr val="BC182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 flipH="1" flipV="1">
            <a:off x="14373318" y="7090930"/>
            <a:ext cx="2885982" cy="2779691"/>
          </a:xfrm>
          <a:prstGeom prst="line">
            <a:avLst/>
          </a:prstGeom>
          <a:ln w="104775" cap="flat">
            <a:solidFill>
              <a:srgbClr val="BC182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AutoShape 31"/>
          <p:cNvSpPr/>
          <p:nvPr/>
        </p:nvSpPr>
        <p:spPr>
          <a:xfrm flipH="1" flipV="1">
            <a:off x="4087333" y="8253943"/>
            <a:ext cx="2196337" cy="1856235"/>
          </a:xfrm>
          <a:prstGeom prst="line">
            <a:avLst/>
          </a:prstGeom>
          <a:ln w="104775" cap="flat">
            <a:solidFill>
              <a:srgbClr val="BC182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Freeform 32"/>
          <p:cNvSpPr/>
          <p:nvPr/>
        </p:nvSpPr>
        <p:spPr>
          <a:xfrm>
            <a:off x="5024159" y="3939752"/>
            <a:ext cx="1925343" cy="2139270"/>
          </a:xfrm>
          <a:custGeom>
            <a:avLst/>
            <a:gdLst/>
            <a:ahLst/>
            <a:cxnLst/>
            <a:rect l="l" t="t" r="r" b="b"/>
            <a:pathLst>
              <a:path w="1925343" h="2139270">
                <a:moveTo>
                  <a:pt x="0" y="0"/>
                </a:moveTo>
                <a:lnTo>
                  <a:pt x="1925343" y="0"/>
                </a:lnTo>
                <a:lnTo>
                  <a:pt x="1925343" y="2139270"/>
                </a:lnTo>
                <a:lnTo>
                  <a:pt x="0" y="21392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330944" y="121786"/>
            <a:ext cx="17580429" cy="18210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193"/>
              </a:lnSpc>
            </a:pPr>
            <a:r>
              <a:rPr lang="ru-RU" sz="10138" dirty="0" err="1">
                <a:solidFill>
                  <a:srgbClr val="272727"/>
                </a:solidFill>
                <a:latin typeface="Anton"/>
                <a:ea typeface="Anton"/>
                <a:cs typeface="Anton"/>
                <a:sym typeface="Anton"/>
              </a:rPr>
              <a:t>Азық</a:t>
            </a:r>
            <a:r>
              <a:rPr lang="ru-RU" sz="10138" dirty="0">
                <a:solidFill>
                  <a:srgbClr val="272727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ru-RU" sz="10138" dirty="0" err="1">
                <a:solidFill>
                  <a:srgbClr val="272727"/>
                </a:solidFill>
                <a:latin typeface="Anton"/>
                <a:ea typeface="Anton"/>
                <a:cs typeface="Anton"/>
                <a:sym typeface="Anton"/>
              </a:rPr>
              <a:t>тізбегіндегі</a:t>
            </a:r>
            <a:r>
              <a:rPr lang="ru-RU" sz="10138" dirty="0">
                <a:solidFill>
                  <a:srgbClr val="272727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ru-RU" sz="10138" dirty="0" err="1">
                <a:solidFill>
                  <a:srgbClr val="272727"/>
                </a:solidFill>
                <a:latin typeface="Anton"/>
                <a:ea typeface="Anton"/>
                <a:cs typeface="Anton"/>
                <a:sym typeface="Anton"/>
              </a:rPr>
              <a:t>өзгерістер</a:t>
            </a:r>
            <a:endParaRPr lang="en-US" sz="10138" dirty="0">
              <a:solidFill>
                <a:srgbClr val="272727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273</Words>
  <Application>Microsoft Office PowerPoint</Application>
  <PresentationFormat>Произвольный</PresentationFormat>
  <Paragraphs>62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Prompt</vt:lpstr>
      <vt:lpstr>Prompt Italics</vt:lpstr>
      <vt:lpstr>Prompt Bold</vt:lpstr>
      <vt:lpstr>TC October</vt:lpstr>
      <vt:lpstr>Prompt Light</vt:lpstr>
      <vt:lpstr>Calibri</vt:lpstr>
      <vt:lpstr>Times New Roman</vt:lpstr>
      <vt:lpstr>Anton</vt:lpstr>
      <vt:lpstr>Canva Sans Bold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Webs Educational Presentation in Green Lively Style</dc:title>
  <cp:lastModifiedBy>Данагул</cp:lastModifiedBy>
  <cp:revision>6</cp:revision>
  <dcterms:created xsi:type="dcterms:W3CDTF">2006-08-16T00:00:00Z</dcterms:created>
  <dcterms:modified xsi:type="dcterms:W3CDTF">2025-02-02T17:51:17Z</dcterms:modified>
  <dc:identifier>DAGd-eGZlHo</dc:identifier>
</cp:coreProperties>
</file>