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Roboto Italics" panose="020B0604020202020204" charset="0"/>
      <p:regular r:id="rId25"/>
    </p:embeddedFont>
    <p:embeddedFont>
      <p:font typeface="Roboto" panose="020B0604020202020204" charset="0"/>
      <p:regular r:id="rId26"/>
    </p:embeddedFont>
    <p:embeddedFont>
      <p:font typeface="Poppins Medium" panose="020B0604020202020204" charset="0"/>
      <p:regular r:id="rId27"/>
    </p:embeddedFont>
    <p:embeddedFont>
      <p:font typeface="Roboto Bol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Condensed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6.sv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svg"/><Relationship Id="rId5" Type="http://schemas.openxmlformats.org/officeDocument/2006/relationships/image" Target="../media/image44.sv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8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18.png"/><Relationship Id="rId26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59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32.svg"/><Relationship Id="rId25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24" Type="http://schemas.openxmlformats.org/officeDocument/2006/relationships/image" Target="../media/image14.pn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23" Type="http://schemas.openxmlformats.org/officeDocument/2006/relationships/image" Target="../media/image38.svg"/><Relationship Id="rId10" Type="http://schemas.openxmlformats.org/officeDocument/2006/relationships/image" Target="../media/image8.png"/><Relationship Id="rId19" Type="http://schemas.openxmlformats.org/officeDocument/2006/relationships/image" Target="../media/image34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20.png"/><Relationship Id="rId27" Type="http://schemas.openxmlformats.org/officeDocument/2006/relationships/image" Target="../media/image2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1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15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svg"/><Relationship Id="rId4" Type="http://schemas.openxmlformats.org/officeDocument/2006/relationships/image" Target="../media/image13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-1009308"/>
            <a:ext cx="3077315" cy="2847916"/>
          </a:xfrm>
          <a:custGeom>
            <a:avLst/>
            <a:gdLst/>
            <a:ahLst/>
            <a:cxnLst/>
            <a:rect l="l" t="t" r="r" b="b"/>
            <a:pathLst>
              <a:path w="3077315" h="2847916">
                <a:moveTo>
                  <a:pt x="0" y="0"/>
                </a:moveTo>
                <a:lnTo>
                  <a:pt x="3077315" y="0"/>
                </a:lnTo>
                <a:lnTo>
                  <a:pt x="3077315" y="2847916"/>
                </a:lnTo>
                <a:lnTo>
                  <a:pt x="0" y="284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9154312" y="4161456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-1295172" y="-35627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5923960" y="1712215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-3811323" y="-269073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254144" y="1390570"/>
            <a:ext cx="11059377" cy="7505861"/>
            <a:chOff x="0" y="0"/>
            <a:chExt cx="2723040" cy="1976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23040" cy="1976852"/>
            </a:xfrm>
            <a:custGeom>
              <a:avLst/>
              <a:gdLst/>
              <a:ahLst/>
              <a:cxnLst/>
              <a:rect l="l" t="t" r="r" b="b"/>
              <a:pathLst>
                <a:path w="2723040" h="1976852">
                  <a:moveTo>
                    <a:pt x="28455" y="0"/>
                  </a:moveTo>
                  <a:lnTo>
                    <a:pt x="2694585" y="0"/>
                  </a:lnTo>
                  <a:cubicBezTo>
                    <a:pt x="2710300" y="0"/>
                    <a:pt x="2723040" y="12740"/>
                    <a:pt x="2723040" y="28455"/>
                  </a:cubicBezTo>
                  <a:lnTo>
                    <a:pt x="2723040" y="1948398"/>
                  </a:lnTo>
                  <a:cubicBezTo>
                    <a:pt x="2723040" y="1964113"/>
                    <a:pt x="2710300" y="1976852"/>
                    <a:pt x="2694585" y="1976852"/>
                  </a:cubicBezTo>
                  <a:lnTo>
                    <a:pt x="28455" y="1976852"/>
                  </a:lnTo>
                  <a:cubicBezTo>
                    <a:pt x="12740" y="1976852"/>
                    <a:pt x="0" y="1964113"/>
                    <a:pt x="0" y="1948398"/>
                  </a:cubicBezTo>
                  <a:lnTo>
                    <a:pt x="0" y="28455"/>
                  </a:lnTo>
                  <a:cubicBezTo>
                    <a:pt x="0" y="12740"/>
                    <a:pt x="12740" y="0"/>
                    <a:pt x="28455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723040" cy="1986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254144" y="6652951"/>
            <a:ext cx="11059377" cy="2243479"/>
            <a:chOff x="0" y="0"/>
            <a:chExt cx="2723040" cy="5908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23040" cy="590875"/>
            </a:xfrm>
            <a:custGeom>
              <a:avLst/>
              <a:gdLst/>
              <a:ahLst/>
              <a:cxnLst/>
              <a:rect l="l" t="t" r="r" b="b"/>
              <a:pathLst>
                <a:path w="2723040" h="590875">
                  <a:moveTo>
                    <a:pt x="0" y="0"/>
                  </a:moveTo>
                  <a:lnTo>
                    <a:pt x="2723040" y="0"/>
                  </a:lnTo>
                  <a:lnTo>
                    <a:pt x="2723040" y="590875"/>
                  </a:lnTo>
                  <a:lnTo>
                    <a:pt x="0" y="590875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723040" cy="60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158846">
            <a:off x="279478" y="2800704"/>
            <a:ext cx="3163794" cy="11083354"/>
          </a:xfrm>
          <a:custGeom>
            <a:avLst/>
            <a:gdLst/>
            <a:ahLst/>
            <a:cxnLst/>
            <a:rect l="l" t="t" r="r" b="b"/>
            <a:pathLst>
              <a:path w="3163794" h="11083354">
                <a:moveTo>
                  <a:pt x="0" y="0"/>
                </a:moveTo>
                <a:lnTo>
                  <a:pt x="3163794" y="0"/>
                </a:lnTo>
                <a:lnTo>
                  <a:pt x="3163794" y="11083354"/>
                </a:lnTo>
                <a:lnTo>
                  <a:pt x="0" y="11083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491756" flipH="1">
            <a:off x="14281919" y="-2964382"/>
            <a:ext cx="3163794" cy="11083354"/>
          </a:xfrm>
          <a:custGeom>
            <a:avLst/>
            <a:gdLst/>
            <a:ahLst/>
            <a:cxnLst/>
            <a:rect l="l" t="t" r="r" b="b"/>
            <a:pathLst>
              <a:path w="3163794" h="11083354">
                <a:moveTo>
                  <a:pt x="3163794" y="0"/>
                </a:moveTo>
                <a:lnTo>
                  <a:pt x="0" y="0"/>
                </a:lnTo>
                <a:lnTo>
                  <a:pt x="0" y="11083354"/>
                </a:lnTo>
                <a:lnTo>
                  <a:pt x="3163794" y="11083354"/>
                </a:lnTo>
                <a:lnTo>
                  <a:pt x="31637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78533" y="2577295"/>
            <a:ext cx="2475611" cy="2147030"/>
          </a:xfrm>
          <a:custGeom>
            <a:avLst/>
            <a:gdLst/>
            <a:ahLst/>
            <a:cxnLst/>
            <a:rect l="l" t="t" r="r" b="b"/>
            <a:pathLst>
              <a:path w="2475611" h="2147030">
                <a:moveTo>
                  <a:pt x="0" y="0"/>
                </a:moveTo>
                <a:lnTo>
                  <a:pt x="2475611" y="0"/>
                </a:lnTo>
                <a:lnTo>
                  <a:pt x="2475611" y="2147030"/>
                </a:lnTo>
                <a:lnTo>
                  <a:pt x="0" y="2147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034248" y="6652951"/>
            <a:ext cx="3418798" cy="2846926"/>
          </a:xfrm>
          <a:custGeom>
            <a:avLst/>
            <a:gdLst/>
            <a:ahLst/>
            <a:cxnLst/>
            <a:rect l="l" t="t" r="r" b="b"/>
            <a:pathLst>
              <a:path w="3418798" h="2846926">
                <a:moveTo>
                  <a:pt x="0" y="0"/>
                </a:moveTo>
                <a:lnTo>
                  <a:pt x="3418797" y="0"/>
                </a:lnTo>
                <a:lnTo>
                  <a:pt x="3418797" y="2846926"/>
                </a:lnTo>
                <a:lnTo>
                  <a:pt x="0" y="284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216284" y="2491640"/>
            <a:ext cx="11210822" cy="3642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45"/>
              </a:lnSpc>
            </a:pPr>
            <a:r>
              <a:rPr lang="ru-RU" sz="14994" b="1" dirty="0" err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Генетикалық</a:t>
            </a:r>
            <a:r>
              <a:rPr lang="ru-RU" sz="14994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ru-RU" sz="14994" b="1" dirty="0" err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әртүрлілік</a:t>
            </a:r>
            <a:endParaRPr lang="en-US" sz="14994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28580" y="7168901"/>
            <a:ext cx="9651463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ru-RU" sz="3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3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мутация </a:t>
            </a:r>
            <a:r>
              <a:rPr lang="ru-RU" sz="3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және</a:t>
            </a:r>
            <a:r>
              <a:rPr lang="ru-RU" sz="3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3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табиғи</a:t>
            </a:r>
            <a:r>
              <a:rPr lang="ru-RU" sz="3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3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сұрыпталу</a:t>
            </a:r>
            <a:r>
              <a:rPr lang="ru-RU" sz="3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3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қалай</a:t>
            </a:r>
            <a:r>
              <a:rPr lang="ru-RU" sz="3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3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жүзеге</a:t>
            </a:r>
            <a:r>
              <a:rPr lang="ru-RU" sz="3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3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асады</a:t>
            </a:r>
            <a:r>
              <a:rPr lang="ru-RU" sz="3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lang="en-US" sz="3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6304" y="-305469"/>
            <a:ext cx="12436656" cy="11070089"/>
            <a:chOff x="0" y="0"/>
            <a:chExt cx="3189145" cy="283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9145" cy="2838715"/>
            </a:xfrm>
            <a:custGeom>
              <a:avLst/>
              <a:gdLst/>
              <a:ahLst/>
              <a:cxnLst/>
              <a:rect l="l" t="t" r="r" b="b"/>
              <a:pathLst>
                <a:path w="3189145" h="2838715">
                  <a:moveTo>
                    <a:pt x="18675" y="0"/>
                  </a:moveTo>
                  <a:lnTo>
                    <a:pt x="3170470" y="0"/>
                  </a:lnTo>
                  <a:cubicBezTo>
                    <a:pt x="3175423" y="0"/>
                    <a:pt x="3180173" y="1968"/>
                    <a:pt x="3183675" y="5470"/>
                  </a:cubicBezTo>
                  <a:cubicBezTo>
                    <a:pt x="3187177" y="8972"/>
                    <a:pt x="3189145" y="13722"/>
                    <a:pt x="3189145" y="18675"/>
                  </a:cubicBezTo>
                  <a:lnTo>
                    <a:pt x="3189145" y="2820039"/>
                  </a:lnTo>
                  <a:cubicBezTo>
                    <a:pt x="3189145" y="2824992"/>
                    <a:pt x="3187177" y="2829743"/>
                    <a:pt x="3183675" y="2833245"/>
                  </a:cubicBezTo>
                  <a:cubicBezTo>
                    <a:pt x="3180173" y="2836747"/>
                    <a:pt x="3175423" y="2838715"/>
                    <a:pt x="3170470" y="2838715"/>
                  </a:cubicBezTo>
                  <a:lnTo>
                    <a:pt x="18675" y="2838715"/>
                  </a:lnTo>
                  <a:cubicBezTo>
                    <a:pt x="13722" y="2838715"/>
                    <a:pt x="8972" y="2836747"/>
                    <a:pt x="5470" y="2833245"/>
                  </a:cubicBezTo>
                  <a:cubicBezTo>
                    <a:pt x="1968" y="2829743"/>
                    <a:pt x="0" y="2824992"/>
                    <a:pt x="0" y="2820039"/>
                  </a:cubicBezTo>
                  <a:lnTo>
                    <a:pt x="0" y="18675"/>
                  </a:lnTo>
                  <a:cubicBezTo>
                    <a:pt x="0" y="13722"/>
                    <a:pt x="1968" y="8972"/>
                    <a:pt x="5470" y="5470"/>
                  </a:cubicBezTo>
                  <a:cubicBezTo>
                    <a:pt x="8972" y="1968"/>
                    <a:pt x="13722" y="0"/>
                    <a:pt x="18675" y="0"/>
                  </a:cubicBezTo>
                  <a:close/>
                </a:path>
              </a:pathLst>
            </a:custGeom>
            <a:solidFill>
              <a:srgbClr val="F8F6F4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189145" cy="2848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455574"/>
            <a:ext cx="4620595" cy="108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8399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TRY THIS!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39774"/>
            <a:ext cx="4620595" cy="127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Categorise the following characteristics on the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Venn diagram.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632231" y="2783678"/>
            <a:ext cx="6149781" cy="614978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D376">
                <a:alpha val="6862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09519" y="2798510"/>
            <a:ext cx="6149781" cy="61497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7C">
                <a:alpha val="6862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4202314"/>
            <a:ext cx="2208715" cy="659485"/>
            <a:chOff x="0" y="0"/>
            <a:chExt cx="566383" cy="1691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Hair Colour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440580" y="4202314"/>
            <a:ext cx="2208715" cy="659485"/>
            <a:chOff x="0" y="0"/>
            <a:chExt cx="566383" cy="1691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Blood Group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5264005"/>
            <a:ext cx="2208715" cy="659485"/>
            <a:chOff x="0" y="0"/>
            <a:chExt cx="566383" cy="1691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Height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40580" y="5264005"/>
            <a:ext cx="2208715" cy="659485"/>
            <a:chOff x="0" y="0"/>
            <a:chExt cx="566383" cy="16911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Gender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6322517"/>
            <a:ext cx="2208715" cy="659485"/>
            <a:chOff x="0" y="0"/>
            <a:chExt cx="566383" cy="1691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Haircut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440580" y="6322517"/>
            <a:ext cx="2208715" cy="659485"/>
            <a:chOff x="0" y="0"/>
            <a:chExt cx="566383" cy="16911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Accent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8700" y="7381029"/>
            <a:ext cx="2208715" cy="659485"/>
            <a:chOff x="0" y="0"/>
            <a:chExt cx="566383" cy="16911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Weight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440580" y="7381029"/>
            <a:ext cx="2208715" cy="659485"/>
            <a:chOff x="0" y="0"/>
            <a:chExt cx="566383" cy="16911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Body Piercings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28700" y="8439541"/>
            <a:ext cx="4620595" cy="659485"/>
            <a:chOff x="0" y="0"/>
            <a:chExt cx="1184864" cy="16911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84864" cy="169113"/>
            </a:xfrm>
            <a:custGeom>
              <a:avLst/>
              <a:gdLst/>
              <a:ahLst/>
              <a:cxnLst/>
              <a:rect l="l" t="t" r="r" b="b"/>
              <a:pathLst>
                <a:path w="1184864" h="169113">
                  <a:moveTo>
                    <a:pt x="0" y="0"/>
                  </a:moveTo>
                  <a:lnTo>
                    <a:pt x="1184864" y="0"/>
                  </a:lnTo>
                  <a:lnTo>
                    <a:pt x="1184864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F8F6F4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1184864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Inherited Disorders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8490918" y="1416494"/>
            <a:ext cx="3874331" cy="55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</a:pPr>
            <a:r>
              <a:rPr lang="en-US" sz="34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GENETIC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365250" y="1416494"/>
            <a:ext cx="3874331" cy="55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</a:pPr>
            <a:r>
              <a:rPr lang="en-US" sz="34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ENVIRONMENTAL</a:t>
            </a:r>
          </a:p>
        </p:txBody>
      </p:sp>
      <p:sp>
        <p:nvSpPr>
          <p:cNvPr id="42" name="AutoShape 42"/>
          <p:cNvSpPr/>
          <p:nvPr/>
        </p:nvSpPr>
        <p:spPr>
          <a:xfrm flipV="1">
            <a:off x="6744879" y="-1915811"/>
            <a:ext cx="0" cy="1859368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6304" y="-305469"/>
            <a:ext cx="12436656" cy="11070089"/>
            <a:chOff x="0" y="0"/>
            <a:chExt cx="3189145" cy="283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9145" cy="2838715"/>
            </a:xfrm>
            <a:custGeom>
              <a:avLst/>
              <a:gdLst/>
              <a:ahLst/>
              <a:cxnLst/>
              <a:rect l="l" t="t" r="r" b="b"/>
              <a:pathLst>
                <a:path w="3189145" h="2838715">
                  <a:moveTo>
                    <a:pt x="18675" y="0"/>
                  </a:moveTo>
                  <a:lnTo>
                    <a:pt x="3170470" y="0"/>
                  </a:lnTo>
                  <a:cubicBezTo>
                    <a:pt x="3175423" y="0"/>
                    <a:pt x="3180173" y="1968"/>
                    <a:pt x="3183675" y="5470"/>
                  </a:cubicBezTo>
                  <a:cubicBezTo>
                    <a:pt x="3187177" y="8972"/>
                    <a:pt x="3189145" y="13722"/>
                    <a:pt x="3189145" y="18675"/>
                  </a:cubicBezTo>
                  <a:lnTo>
                    <a:pt x="3189145" y="2820039"/>
                  </a:lnTo>
                  <a:cubicBezTo>
                    <a:pt x="3189145" y="2824992"/>
                    <a:pt x="3187177" y="2829743"/>
                    <a:pt x="3183675" y="2833245"/>
                  </a:cubicBezTo>
                  <a:cubicBezTo>
                    <a:pt x="3180173" y="2836747"/>
                    <a:pt x="3175423" y="2838715"/>
                    <a:pt x="3170470" y="2838715"/>
                  </a:cubicBezTo>
                  <a:lnTo>
                    <a:pt x="18675" y="2838715"/>
                  </a:lnTo>
                  <a:cubicBezTo>
                    <a:pt x="13722" y="2838715"/>
                    <a:pt x="8972" y="2836747"/>
                    <a:pt x="5470" y="2833245"/>
                  </a:cubicBezTo>
                  <a:cubicBezTo>
                    <a:pt x="1968" y="2829743"/>
                    <a:pt x="0" y="2824992"/>
                    <a:pt x="0" y="2820039"/>
                  </a:cubicBezTo>
                  <a:lnTo>
                    <a:pt x="0" y="18675"/>
                  </a:lnTo>
                  <a:cubicBezTo>
                    <a:pt x="0" y="13722"/>
                    <a:pt x="1968" y="8972"/>
                    <a:pt x="5470" y="5470"/>
                  </a:cubicBezTo>
                  <a:cubicBezTo>
                    <a:pt x="8972" y="1968"/>
                    <a:pt x="13722" y="0"/>
                    <a:pt x="18675" y="0"/>
                  </a:cubicBezTo>
                  <a:close/>
                </a:path>
              </a:pathLst>
            </a:custGeom>
            <a:solidFill>
              <a:srgbClr val="F8F6F4"/>
            </a:solidFill>
            <a:ln cap="rnd">
              <a:noFill/>
              <a:prstDash val="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189145" cy="2848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5753838"/>
            <a:ext cx="4620595" cy="13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Categorise the following characteristics on the</a:t>
            </a:r>
          </a:p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Venn diagram.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632231" y="2783678"/>
            <a:ext cx="6149781" cy="61497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>
                <a:alpha val="6862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109519" y="2798510"/>
            <a:ext cx="6149781" cy="614978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7C">
                <a:alpha val="6862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00804" y="3859695"/>
            <a:ext cx="2208715" cy="659485"/>
            <a:chOff x="0" y="0"/>
            <a:chExt cx="566383" cy="169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Hair Colour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648142" y="6263926"/>
            <a:ext cx="2208715" cy="659485"/>
            <a:chOff x="0" y="0"/>
            <a:chExt cx="566383" cy="1691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Blood Group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69750" y="4813757"/>
            <a:ext cx="1673739" cy="659485"/>
            <a:chOff x="0" y="0"/>
            <a:chExt cx="429199" cy="1691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9199" cy="169113"/>
            </a:xfrm>
            <a:custGeom>
              <a:avLst/>
              <a:gdLst/>
              <a:ahLst/>
              <a:cxnLst/>
              <a:rect l="l" t="t" r="r" b="b"/>
              <a:pathLst>
                <a:path w="429199" h="169113">
                  <a:moveTo>
                    <a:pt x="0" y="0"/>
                  </a:moveTo>
                  <a:lnTo>
                    <a:pt x="429199" y="0"/>
                  </a:lnTo>
                  <a:lnTo>
                    <a:pt x="429199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429199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Height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15109" y="7313936"/>
            <a:ext cx="2208715" cy="659485"/>
            <a:chOff x="0" y="0"/>
            <a:chExt cx="566383" cy="1691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Gender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456465" y="5392841"/>
            <a:ext cx="2208715" cy="659485"/>
            <a:chOff x="0" y="0"/>
            <a:chExt cx="566383" cy="16911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Haircut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030866" y="4189438"/>
            <a:ext cx="2208715" cy="659485"/>
            <a:chOff x="0" y="0"/>
            <a:chExt cx="566383" cy="16911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Accent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669750" y="5934183"/>
            <a:ext cx="1673739" cy="659485"/>
            <a:chOff x="0" y="0"/>
            <a:chExt cx="429199" cy="16911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9199" cy="169113"/>
            </a:xfrm>
            <a:custGeom>
              <a:avLst/>
              <a:gdLst/>
              <a:ahLst/>
              <a:cxnLst/>
              <a:rect l="l" t="t" r="r" b="b"/>
              <a:pathLst>
                <a:path w="429199" h="169113">
                  <a:moveTo>
                    <a:pt x="0" y="0"/>
                  </a:moveTo>
                  <a:lnTo>
                    <a:pt x="429199" y="0"/>
                  </a:lnTo>
                  <a:lnTo>
                    <a:pt x="429199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429199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Weight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030866" y="6595251"/>
            <a:ext cx="2208715" cy="659485"/>
            <a:chOff x="0" y="0"/>
            <a:chExt cx="566383" cy="16911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6383" cy="169113"/>
            </a:xfrm>
            <a:custGeom>
              <a:avLst/>
              <a:gdLst/>
              <a:ahLst/>
              <a:cxnLst/>
              <a:rect l="l" t="t" r="r" b="b"/>
              <a:pathLst>
                <a:path w="566383" h="169113">
                  <a:moveTo>
                    <a:pt x="0" y="0"/>
                  </a:moveTo>
                  <a:lnTo>
                    <a:pt x="566383" y="0"/>
                  </a:lnTo>
                  <a:lnTo>
                    <a:pt x="566383" y="169113"/>
                  </a:lnTo>
                  <a:lnTo>
                    <a:pt x="0" y="1691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566383" cy="169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Body Piercings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225056" y="4912282"/>
            <a:ext cx="1780106" cy="961119"/>
            <a:chOff x="0" y="0"/>
            <a:chExt cx="456474" cy="24646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56474" cy="246461"/>
            </a:xfrm>
            <a:custGeom>
              <a:avLst/>
              <a:gdLst/>
              <a:ahLst/>
              <a:cxnLst/>
              <a:rect l="l" t="t" r="r" b="b"/>
              <a:pathLst>
                <a:path w="456474" h="246461">
                  <a:moveTo>
                    <a:pt x="0" y="0"/>
                  </a:moveTo>
                  <a:lnTo>
                    <a:pt x="456474" y="0"/>
                  </a:lnTo>
                  <a:lnTo>
                    <a:pt x="456474" y="246461"/>
                  </a:lnTo>
                  <a:lnTo>
                    <a:pt x="0" y="2464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456474" cy="246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Inherited Disorders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234640" y="3209236"/>
            <a:ext cx="2208715" cy="686618"/>
            <a:chOff x="0" y="0"/>
            <a:chExt cx="566383" cy="17607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66383" cy="176070"/>
            </a:xfrm>
            <a:custGeom>
              <a:avLst/>
              <a:gdLst/>
              <a:ahLst/>
              <a:cxnLst/>
              <a:rect l="l" t="t" r="r" b="b"/>
              <a:pathLst>
                <a:path w="566383" h="176070">
                  <a:moveTo>
                    <a:pt x="0" y="0"/>
                  </a:moveTo>
                  <a:lnTo>
                    <a:pt x="566383" y="0"/>
                  </a:lnTo>
                  <a:lnTo>
                    <a:pt x="566383" y="176070"/>
                  </a:lnTo>
                  <a:lnTo>
                    <a:pt x="0" y="176070"/>
                  </a:lnTo>
                  <a:close/>
                </a:path>
              </a:pathLst>
            </a:custGeom>
            <a:solidFill>
              <a:srgbClr val="FFE27C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9525"/>
              <a:ext cx="566383" cy="185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ANSWER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490918" y="1416494"/>
            <a:ext cx="3874331" cy="55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</a:pPr>
            <a:r>
              <a:rPr lang="en-US" sz="34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GENETIC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365250" y="1416494"/>
            <a:ext cx="3874331" cy="55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</a:pPr>
            <a:r>
              <a:rPr lang="en-US" sz="34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ENVIRONMENTAL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4480899"/>
            <a:ext cx="4620595" cy="108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8399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TRY THIS!</a:t>
            </a:r>
          </a:p>
        </p:txBody>
      </p:sp>
      <p:sp>
        <p:nvSpPr>
          <p:cNvPr id="45" name="AutoShape 45"/>
          <p:cNvSpPr/>
          <p:nvPr/>
        </p:nvSpPr>
        <p:spPr>
          <a:xfrm flipV="1">
            <a:off x="6744879" y="-1915811"/>
            <a:ext cx="0" cy="1859368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382825"/>
            <a:ext cx="18593680" cy="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7382825"/>
            <a:ext cx="18288000" cy="3113725"/>
            <a:chOff x="0" y="0"/>
            <a:chExt cx="4816593" cy="8200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20076"/>
            </a:xfrm>
            <a:custGeom>
              <a:avLst/>
              <a:gdLst/>
              <a:ahLst/>
              <a:cxnLst/>
              <a:rect l="l" t="t" r="r" b="b"/>
              <a:pathLst>
                <a:path w="4816592" h="820076">
                  <a:moveTo>
                    <a:pt x="0" y="0"/>
                  </a:moveTo>
                  <a:lnTo>
                    <a:pt x="4816592" y="0"/>
                  </a:lnTo>
                  <a:lnTo>
                    <a:pt x="4816592" y="820076"/>
                  </a:lnTo>
                  <a:lnTo>
                    <a:pt x="0" y="820076"/>
                  </a:lnTo>
                  <a:close/>
                </a:path>
              </a:pathLst>
            </a:custGeom>
            <a:solidFill>
              <a:srgbClr val="8CCFD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816593" cy="82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611586"/>
            <a:ext cx="10936717" cy="120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en-US" sz="93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GENETIC MUTATION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11883"/>
            <a:ext cx="10384405" cy="263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One way that genetic variation can occur is via genetic mutation. This is when a genetic code on a gene can either become damaged or the faulty gene is inherited.</a:t>
            </a:r>
          </a:p>
          <a:p>
            <a:pPr algn="l">
              <a:lnSpc>
                <a:spcPts val="3510"/>
              </a:lnSpc>
            </a:pPr>
            <a:endParaRPr lang="en-US" sz="270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New phenotypes can rarely occur from genetic mutations, but when this happens, it can cause continuous changes in the species.</a:t>
            </a:r>
          </a:p>
        </p:txBody>
      </p:sp>
      <p:sp>
        <p:nvSpPr>
          <p:cNvPr id="8" name="Freeform 8"/>
          <p:cNvSpPr/>
          <p:nvPr/>
        </p:nvSpPr>
        <p:spPr>
          <a:xfrm rot="-2878660" flipH="1">
            <a:off x="13390116" y="-1714811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1" y="0"/>
                </a:moveTo>
                <a:lnTo>
                  <a:pt x="0" y="0"/>
                </a:lnTo>
                <a:lnTo>
                  <a:pt x="0" y="9651419"/>
                </a:lnTo>
                <a:lnTo>
                  <a:pt x="2755041" y="9651419"/>
                </a:lnTo>
                <a:lnTo>
                  <a:pt x="27550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8295005"/>
            <a:ext cx="14488800" cy="105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Recall that phenotype refers to the physical characteristic of an organism</a:t>
            </a:r>
          </a:p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as influenced by the genome and environmental factors.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197110" y="38048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80" y="0"/>
                </a:lnTo>
                <a:lnTo>
                  <a:pt x="1831980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65417" y="4434523"/>
            <a:ext cx="2777169" cy="2312624"/>
          </a:xfrm>
          <a:custGeom>
            <a:avLst/>
            <a:gdLst/>
            <a:ahLst/>
            <a:cxnLst/>
            <a:rect l="l" t="t" r="r" b="b"/>
            <a:pathLst>
              <a:path w="2777169" h="2312624">
                <a:moveTo>
                  <a:pt x="0" y="0"/>
                </a:moveTo>
                <a:lnTo>
                  <a:pt x="2777169" y="0"/>
                </a:lnTo>
                <a:lnTo>
                  <a:pt x="2777169" y="2312625"/>
                </a:lnTo>
                <a:lnTo>
                  <a:pt x="0" y="231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817155" y="1044797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0188" y="16097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-2990687" y="-2331570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277414" y="1733944"/>
            <a:ext cx="7035405" cy="6819113"/>
            <a:chOff x="0" y="0"/>
            <a:chExt cx="1804096" cy="17486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4096" cy="1748632"/>
            </a:xfrm>
            <a:custGeom>
              <a:avLst/>
              <a:gdLst/>
              <a:ahLst/>
              <a:cxnLst/>
              <a:rect l="l" t="t" r="r" b="b"/>
              <a:pathLst>
                <a:path w="1804096" h="1748632">
                  <a:moveTo>
                    <a:pt x="33013" y="0"/>
                  </a:moveTo>
                  <a:lnTo>
                    <a:pt x="1771084" y="0"/>
                  </a:lnTo>
                  <a:cubicBezTo>
                    <a:pt x="1779839" y="0"/>
                    <a:pt x="1788236" y="3478"/>
                    <a:pt x="1794427" y="9669"/>
                  </a:cubicBezTo>
                  <a:cubicBezTo>
                    <a:pt x="1800618" y="15860"/>
                    <a:pt x="1804096" y="24257"/>
                    <a:pt x="1804096" y="33013"/>
                  </a:cubicBezTo>
                  <a:lnTo>
                    <a:pt x="1804096" y="1715620"/>
                  </a:lnTo>
                  <a:cubicBezTo>
                    <a:pt x="1804096" y="1733852"/>
                    <a:pt x="1789316" y="1748632"/>
                    <a:pt x="1771084" y="1748632"/>
                  </a:cubicBezTo>
                  <a:lnTo>
                    <a:pt x="33013" y="1748632"/>
                  </a:lnTo>
                  <a:cubicBezTo>
                    <a:pt x="24257" y="1748632"/>
                    <a:pt x="15860" y="1745154"/>
                    <a:pt x="9669" y="1738963"/>
                  </a:cubicBezTo>
                  <a:cubicBezTo>
                    <a:pt x="3478" y="1732772"/>
                    <a:pt x="0" y="1724375"/>
                    <a:pt x="0" y="1715620"/>
                  </a:cubicBezTo>
                  <a:lnTo>
                    <a:pt x="0" y="33013"/>
                  </a:lnTo>
                  <a:cubicBezTo>
                    <a:pt x="0" y="24257"/>
                    <a:pt x="3478" y="15860"/>
                    <a:pt x="9669" y="9669"/>
                  </a:cubicBezTo>
                  <a:cubicBezTo>
                    <a:pt x="15860" y="3478"/>
                    <a:pt x="24257" y="0"/>
                    <a:pt x="33013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804096" cy="1758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8209" y="2846001"/>
            <a:ext cx="6193813" cy="5126022"/>
            <a:chOff x="0" y="0"/>
            <a:chExt cx="8258418" cy="6834696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450"/>
              <a:ext cx="8258418" cy="2559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25"/>
                </a:lnSpc>
              </a:pPr>
              <a:r>
                <a:rPr lang="en-US" sz="75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GENETIC MUTATION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176884"/>
              <a:ext cx="8258418" cy="3657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An example of genetic mutation</a:t>
              </a:r>
            </a:p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is the pigmentation on cows.</a:t>
              </a:r>
            </a:p>
            <a:p>
              <a:pPr algn="ctr">
                <a:lnSpc>
                  <a:spcPts val="3640"/>
                </a:lnSpc>
              </a:pPr>
              <a:endParaRPr lang="en-US" sz="28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The spots on the cow helps</a:t>
              </a:r>
            </a:p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them deter flies. </a:t>
              </a:r>
            </a:p>
            <a:p>
              <a:pPr algn="ctr">
                <a:lnSpc>
                  <a:spcPts val="3640"/>
                </a:lnSpc>
              </a:pPr>
              <a:endParaRPr lang="en-US" sz="28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9485180" y="1179120"/>
            <a:ext cx="6316085" cy="4800225"/>
          </a:xfrm>
          <a:custGeom>
            <a:avLst/>
            <a:gdLst/>
            <a:ahLst/>
            <a:cxnLst/>
            <a:rect l="l" t="t" r="r" b="b"/>
            <a:pathLst>
              <a:path w="6316085" h="4800225">
                <a:moveTo>
                  <a:pt x="0" y="0"/>
                </a:moveTo>
                <a:lnTo>
                  <a:pt x="6316085" y="0"/>
                </a:lnTo>
                <a:lnTo>
                  <a:pt x="6316085" y="4800225"/>
                </a:lnTo>
                <a:lnTo>
                  <a:pt x="0" y="4800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8743294" y="2596507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1197571" y="4717514"/>
            <a:ext cx="6061729" cy="4540786"/>
          </a:xfrm>
          <a:custGeom>
            <a:avLst/>
            <a:gdLst/>
            <a:ahLst/>
            <a:cxnLst/>
            <a:rect l="l" t="t" r="r" b="b"/>
            <a:pathLst>
              <a:path w="6061729" h="4540786">
                <a:moveTo>
                  <a:pt x="0" y="0"/>
                </a:moveTo>
                <a:lnTo>
                  <a:pt x="6061729" y="0"/>
                </a:lnTo>
                <a:lnTo>
                  <a:pt x="6061729" y="4540786"/>
                </a:lnTo>
                <a:lnTo>
                  <a:pt x="0" y="4540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282035" y="1299143"/>
            <a:ext cx="2738099" cy="2280090"/>
          </a:xfrm>
          <a:custGeom>
            <a:avLst/>
            <a:gdLst/>
            <a:ahLst/>
            <a:cxnLst/>
            <a:rect l="l" t="t" r="r" b="b"/>
            <a:pathLst>
              <a:path w="2738099" h="2280090">
                <a:moveTo>
                  <a:pt x="0" y="0"/>
                </a:moveTo>
                <a:lnTo>
                  <a:pt x="2738099" y="0"/>
                </a:lnTo>
                <a:lnTo>
                  <a:pt x="2738099" y="2280089"/>
                </a:lnTo>
                <a:lnTo>
                  <a:pt x="0" y="22800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343386" y="6987907"/>
            <a:ext cx="2558683" cy="2367945"/>
          </a:xfrm>
          <a:custGeom>
            <a:avLst/>
            <a:gdLst/>
            <a:ahLst/>
            <a:cxnLst/>
            <a:rect l="l" t="t" r="r" b="b"/>
            <a:pathLst>
              <a:path w="2558683" h="2367945">
                <a:moveTo>
                  <a:pt x="0" y="0"/>
                </a:moveTo>
                <a:lnTo>
                  <a:pt x="2558683" y="0"/>
                </a:lnTo>
                <a:lnTo>
                  <a:pt x="2558683" y="2367945"/>
                </a:lnTo>
                <a:lnTo>
                  <a:pt x="0" y="23679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98737" y="69475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79" y="0"/>
                </a:lnTo>
                <a:lnTo>
                  <a:pt x="1831979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7414" y="9355852"/>
            <a:ext cx="2738099" cy="2280090"/>
          </a:xfrm>
          <a:custGeom>
            <a:avLst/>
            <a:gdLst/>
            <a:ahLst/>
            <a:cxnLst/>
            <a:rect l="l" t="t" r="r" b="b"/>
            <a:pathLst>
              <a:path w="2738099" h="2280090">
                <a:moveTo>
                  <a:pt x="0" y="0"/>
                </a:moveTo>
                <a:lnTo>
                  <a:pt x="2738099" y="0"/>
                </a:lnTo>
                <a:lnTo>
                  <a:pt x="2738099" y="2280089"/>
                </a:lnTo>
                <a:lnTo>
                  <a:pt x="0" y="22800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2990687" y="-2331570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-698194"/>
            <a:ext cx="22241194" cy="11295164"/>
            <a:chOff x="0" y="0"/>
            <a:chExt cx="29654926" cy="15060219"/>
          </a:xfrm>
        </p:grpSpPr>
        <p:sp>
          <p:nvSpPr>
            <p:cNvPr id="4" name="AutoShape 4"/>
            <p:cNvSpPr/>
            <p:nvPr/>
          </p:nvSpPr>
          <p:spPr>
            <a:xfrm flipV="1">
              <a:off x="5089539" y="1393062"/>
              <a:ext cx="20762141" cy="13141538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V="1">
              <a:off x="13585" y="21462"/>
              <a:ext cx="20762141" cy="13141538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V="1">
              <a:off x="11657725" y="3462009"/>
              <a:ext cx="17983452" cy="11576852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7704282" cy="8229600"/>
            <a:chOff x="0" y="0"/>
            <a:chExt cx="1975617" cy="21103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617" cy="2110325"/>
            </a:xfrm>
            <a:custGeom>
              <a:avLst/>
              <a:gdLst/>
              <a:ahLst/>
              <a:cxnLst/>
              <a:rect l="l" t="t" r="r" b="b"/>
              <a:pathLst>
                <a:path w="1975617" h="2110325">
                  <a:moveTo>
                    <a:pt x="30147" y="0"/>
                  </a:moveTo>
                  <a:lnTo>
                    <a:pt x="1945471" y="0"/>
                  </a:lnTo>
                  <a:cubicBezTo>
                    <a:pt x="1953466" y="0"/>
                    <a:pt x="1961134" y="3176"/>
                    <a:pt x="1966788" y="8830"/>
                  </a:cubicBezTo>
                  <a:cubicBezTo>
                    <a:pt x="1972441" y="14483"/>
                    <a:pt x="1975617" y="22151"/>
                    <a:pt x="1975617" y="30147"/>
                  </a:cubicBezTo>
                  <a:lnTo>
                    <a:pt x="1975617" y="2080178"/>
                  </a:lnTo>
                  <a:cubicBezTo>
                    <a:pt x="1975617" y="2096828"/>
                    <a:pt x="1962120" y="2110325"/>
                    <a:pt x="1945471" y="2110325"/>
                  </a:cubicBezTo>
                  <a:lnTo>
                    <a:pt x="30147" y="2110325"/>
                  </a:lnTo>
                  <a:cubicBezTo>
                    <a:pt x="13497" y="2110325"/>
                    <a:pt x="0" y="2096828"/>
                    <a:pt x="0" y="2080178"/>
                  </a:cubicBezTo>
                  <a:lnTo>
                    <a:pt x="0" y="30147"/>
                  </a:lnTo>
                  <a:cubicBezTo>
                    <a:pt x="0" y="13497"/>
                    <a:pt x="13497" y="0"/>
                    <a:pt x="3014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975617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136168" y="1179120"/>
            <a:ext cx="6316085" cy="4800225"/>
          </a:xfrm>
          <a:custGeom>
            <a:avLst/>
            <a:gdLst/>
            <a:ahLst/>
            <a:cxnLst/>
            <a:rect l="l" t="t" r="r" b="b"/>
            <a:pathLst>
              <a:path w="6316085" h="4800225">
                <a:moveTo>
                  <a:pt x="0" y="0"/>
                </a:moveTo>
                <a:lnTo>
                  <a:pt x="6316086" y="0"/>
                </a:lnTo>
                <a:lnTo>
                  <a:pt x="6316086" y="4800225"/>
                </a:lnTo>
                <a:lnTo>
                  <a:pt x="0" y="4800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06223" y="4920270"/>
            <a:ext cx="5176751" cy="1230049"/>
          </a:xfrm>
          <a:custGeom>
            <a:avLst/>
            <a:gdLst/>
            <a:ahLst/>
            <a:cxnLst/>
            <a:rect l="l" t="t" r="r" b="b"/>
            <a:pathLst>
              <a:path w="5176751" h="1230049">
                <a:moveTo>
                  <a:pt x="0" y="0"/>
                </a:moveTo>
                <a:lnTo>
                  <a:pt x="5176751" y="0"/>
                </a:lnTo>
                <a:lnTo>
                  <a:pt x="5176751" y="1230049"/>
                </a:lnTo>
                <a:lnTo>
                  <a:pt x="0" y="1230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999968" y="4567094"/>
            <a:ext cx="6061729" cy="4540786"/>
          </a:xfrm>
          <a:custGeom>
            <a:avLst/>
            <a:gdLst/>
            <a:ahLst/>
            <a:cxnLst/>
            <a:rect l="l" t="t" r="r" b="b"/>
            <a:pathLst>
              <a:path w="6061729" h="4540786">
                <a:moveTo>
                  <a:pt x="0" y="0"/>
                </a:moveTo>
                <a:lnTo>
                  <a:pt x="6061728" y="0"/>
                </a:lnTo>
                <a:lnTo>
                  <a:pt x="6061728" y="4540786"/>
                </a:lnTo>
                <a:lnTo>
                  <a:pt x="0" y="45407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380027" y="7772371"/>
            <a:ext cx="619940" cy="61994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85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032274" y="9977030"/>
            <a:ext cx="619940" cy="61994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949330" y="3579232"/>
            <a:ext cx="619940" cy="61994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7C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40632" y="-163397"/>
            <a:ext cx="619940" cy="61994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904253" y="8032838"/>
            <a:ext cx="5157444" cy="1225462"/>
          </a:xfrm>
          <a:custGeom>
            <a:avLst/>
            <a:gdLst/>
            <a:ahLst/>
            <a:cxnLst/>
            <a:rect l="l" t="t" r="r" b="b"/>
            <a:pathLst>
              <a:path w="5157444" h="1225462">
                <a:moveTo>
                  <a:pt x="0" y="0"/>
                </a:moveTo>
                <a:lnTo>
                  <a:pt x="5157443" y="0"/>
                </a:lnTo>
                <a:lnTo>
                  <a:pt x="5157443" y="1225462"/>
                </a:lnTo>
                <a:lnTo>
                  <a:pt x="0" y="1225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783934" y="1894912"/>
            <a:ext cx="6193813" cy="6497176"/>
            <a:chOff x="0" y="0"/>
            <a:chExt cx="8258418" cy="8662901"/>
          </a:xfrm>
        </p:grpSpPr>
        <p:sp>
          <p:nvSpPr>
            <p:cNvPr id="27" name="TextBox 27"/>
            <p:cNvSpPr txBox="1"/>
            <p:nvPr/>
          </p:nvSpPr>
          <p:spPr>
            <a:xfrm>
              <a:off x="0" y="171450"/>
              <a:ext cx="8258418" cy="2559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25"/>
                </a:lnSpc>
              </a:pPr>
              <a:r>
                <a:rPr lang="en-US" sz="75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NATURAL SELECTION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176884"/>
              <a:ext cx="8258418" cy="548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Natural selection is the mechanism</a:t>
              </a:r>
            </a:p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by which organisms that are more suited to their environment survive </a:t>
              </a:r>
            </a:p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and reproduce. </a:t>
              </a:r>
            </a:p>
            <a:p>
              <a:pPr algn="ctr">
                <a:lnSpc>
                  <a:spcPts val="3640"/>
                </a:lnSpc>
              </a:pPr>
              <a:endParaRPr lang="en-US" sz="28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Through natural selection, advantageous traits, such as spots on cows, are passed on to future generations, driving evolution.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084105" y="-309970"/>
            <a:ext cx="619940" cy="61994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7C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309970" y="3579232"/>
            <a:ext cx="619940" cy="61994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295335" y="9977030"/>
            <a:ext cx="619940" cy="61994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60885"/>
            <a:ext cx="5405923" cy="2216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4"/>
              </a:lnSpc>
            </a:pPr>
            <a:r>
              <a:rPr lang="en-US" sz="8899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NATURAL SELECTION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923778"/>
            <a:ext cx="4343047" cy="228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r>
              <a:rPr lang="en-US" sz="35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Another example </a:t>
            </a:r>
          </a:p>
          <a:p>
            <a:pPr algn="l">
              <a:lnSpc>
                <a:spcPts val="4550"/>
              </a:lnSpc>
            </a:pPr>
            <a:r>
              <a:rPr lang="en-US" sz="35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is the white peppered moth turning into </a:t>
            </a:r>
          </a:p>
          <a:p>
            <a:pPr algn="l">
              <a:lnSpc>
                <a:spcPts val="4550"/>
              </a:lnSpc>
            </a:pPr>
            <a:r>
              <a:rPr lang="en-US" sz="35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 black moth.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128002" y="1028700"/>
            <a:ext cx="10131298" cy="3832915"/>
            <a:chOff x="0" y="0"/>
            <a:chExt cx="2597979" cy="9828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7979" cy="982879"/>
            </a:xfrm>
            <a:custGeom>
              <a:avLst/>
              <a:gdLst/>
              <a:ahLst/>
              <a:cxnLst/>
              <a:rect l="l" t="t" r="r" b="b"/>
              <a:pathLst>
                <a:path w="2597979" h="982879">
                  <a:moveTo>
                    <a:pt x="22925" y="0"/>
                  </a:moveTo>
                  <a:lnTo>
                    <a:pt x="2575055" y="0"/>
                  </a:lnTo>
                  <a:cubicBezTo>
                    <a:pt x="2581135" y="0"/>
                    <a:pt x="2586966" y="2415"/>
                    <a:pt x="2591265" y="6715"/>
                  </a:cubicBezTo>
                  <a:cubicBezTo>
                    <a:pt x="2595564" y="11014"/>
                    <a:pt x="2597979" y="16845"/>
                    <a:pt x="2597979" y="22925"/>
                  </a:cubicBezTo>
                  <a:lnTo>
                    <a:pt x="2597979" y="959954"/>
                  </a:lnTo>
                  <a:cubicBezTo>
                    <a:pt x="2597979" y="966034"/>
                    <a:pt x="2595564" y="971865"/>
                    <a:pt x="2591265" y="976164"/>
                  </a:cubicBezTo>
                  <a:cubicBezTo>
                    <a:pt x="2586966" y="980463"/>
                    <a:pt x="2581135" y="982879"/>
                    <a:pt x="2575055" y="982879"/>
                  </a:cubicBezTo>
                  <a:lnTo>
                    <a:pt x="22925" y="982879"/>
                  </a:lnTo>
                  <a:cubicBezTo>
                    <a:pt x="16845" y="982879"/>
                    <a:pt x="11014" y="980463"/>
                    <a:pt x="6715" y="976164"/>
                  </a:cubicBezTo>
                  <a:cubicBezTo>
                    <a:pt x="2415" y="971865"/>
                    <a:pt x="0" y="966034"/>
                    <a:pt x="0" y="959954"/>
                  </a:cubicBezTo>
                  <a:lnTo>
                    <a:pt x="0" y="22925"/>
                  </a:lnTo>
                  <a:cubicBezTo>
                    <a:pt x="0" y="16845"/>
                    <a:pt x="2415" y="11014"/>
                    <a:pt x="6715" y="6715"/>
                  </a:cubicBezTo>
                  <a:cubicBezTo>
                    <a:pt x="11014" y="2415"/>
                    <a:pt x="16845" y="0"/>
                    <a:pt x="22925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2597979" cy="99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28002" y="1028700"/>
            <a:ext cx="3522777" cy="3832915"/>
            <a:chOff x="0" y="0"/>
            <a:chExt cx="903350" cy="9828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03350" cy="982879"/>
            </a:xfrm>
            <a:custGeom>
              <a:avLst/>
              <a:gdLst/>
              <a:ahLst/>
              <a:cxnLst/>
              <a:rect l="l" t="t" r="r" b="b"/>
              <a:pathLst>
                <a:path w="903350" h="982879">
                  <a:moveTo>
                    <a:pt x="0" y="0"/>
                  </a:moveTo>
                  <a:lnTo>
                    <a:pt x="903350" y="0"/>
                  </a:lnTo>
                  <a:lnTo>
                    <a:pt x="903350" y="982879"/>
                  </a:lnTo>
                  <a:lnTo>
                    <a:pt x="0" y="982879"/>
                  </a:ln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903350" cy="1001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318002" y="1413350"/>
            <a:ext cx="3142778" cy="3063615"/>
          </a:xfrm>
          <a:custGeom>
            <a:avLst/>
            <a:gdLst/>
            <a:ahLst/>
            <a:cxnLst/>
            <a:rect l="l" t="t" r="r" b="b"/>
            <a:pathLst>
              <a:path w="3142778" h="3063615">
                <a:moveTo>
                  <a:pt x="0" y="0"/>
                </a:moveTo>
                <a:lnTo>
                  <a:pt x="3142778" y="0"/>
                </a:lnTo>
                <a:lnTo>
                  <a:pt x="3142778" y="3063615"/>
                </a:lnTo>
                <a:lnTo>
                  <a:pt x="0" y="306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173429" y="1826595"/>
            <a:ext cx="5517760" cy="2237125"/>
            <a:chOff x="0" y="0"/>
            <a:chExt cx="7357014" cy="298283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712286"/>
              <a:ext cx="7357014" cy="227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During the Industrial Revolution, factories produced large amounts of soot, which turned the bark of trees black.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7357014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THE INDUSTRIAL REVOLUTION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28002" y="5425385"/>
            <a:ext cx="10131298" cy="3832915"/>
            <a:chOff x="0" y="0"/>
            <a:chExt cx="2597979" cy="9828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97979" cy="982879"/>
            </a:xfrm>
            <a:custGeom>
              <a:avLst/>
              <a:gdLst/>
              <a:ahLst/>
              <a:cxnLst/>
              <a:rect l="l" t="t" r="r" b="b"/>
              <a:pathLst>
                <a:path w="2597979" h="982879">
                  <a:moveTo>
                    <a:pt x="22925" y="0"/>
                  </a:moveTo>
                  <a:lnTo>
                    <a:pt x="2575055" y="0"/>
                  </a:lnTo>
                  <a:cubicBezTo>
                    <a:pt x="2581135" y="0"/>
                    <a:pt x="2586966" y="2415"/>
                    <a:pt x="2591265" y="6715"/>
                  </a:cubicBezTo>
                  <a:cubicBezTo>
                    <a:pt x="2595564" y="11014"/>
                    <a:pt x="2597979" y="16845"/>
                    <a:pt x="2597979" y="22925"/>
                  </a:cubicBezTo>
                  <a:lnTo>
                    <a:pt x="2597979" y="959954"/>
                  </a:lnTo>
                  <a:cubicBezTo>
                    <a:pt x="2597979" y="966034"/>
                    <a:pt x="2595564" y="971865"/>
                    <a:pt x="2591265" y="976164"/>
                  </a:cubicBezTo>
                  <a:cubicBezTo>
                    <a:pt x="2586966" y="980463"/>
                    <a:pt x="2581135" y="982879"/>
                    <a:pt x="2575055" y="982879"/>
                  </a:cubicBezTo>
                  <a:lnTo>
                    <a:pt x="22925" y="982879"/>
                  </a:lnTo>
                  <a:cubicBezTo>
                    <a:pt x="16845" y="982879"/>
                    <a:pt x="11014" y="980463"/>
                    <a:pt x="6715" y="976164"/>
                  </a:cubicBezTo>
                  <a:cubicBezTo>
                    <a:pt x="2415" y="971865"/>
                    <a:pt x="0" y="966034"/>
                    <a:pt x="0" y="959954"/>
                  </a:cubicBezTo>
                  <a:lnTo>
                    <a:pt x="0" y="22925"/>
                  </a:lnTo>
                  <a:cubicBezTo>
                    <a:pt x="0" y="16845"/>
                    <a:pt x="2415" y="11014"/>
                    <a:pt x="6715" y="6715"/>
                  </a:cubicBezTo>
                  <a:cubicBezTo>
                    <a:pt x="11014" y="2415"/>
                    <a:pt x="16845" y="0"/>
                    <a:pt x="22925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2597979" cy="99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28002" y="5425385"/>
            <a:ext cx="3522777" cy="3832915"/>
            <a:chOff x="0" y="0"/>
            <a:chExt cx="903350" cy="9828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03350" cy="982879"/>
            </a:xfrm>
            <a:custGeom>
              <a:avLst/>
              <a:gdLst/>
              <a:ahLst/>
              <a:cxnLst/>
              <a:rect l="l" t="t" r="r" b="b"/>
              <a:pathLst>
                <a:path w="903350" h="982879">
                  <a:moveTo>
                    <a:pt x="0" y="0"/>
                  </a:moveTo>
                  <a:lnTo>
                    <a:pt x="903350" y="0"/>
                  </a:lnTo>
                  <a:lnTo>
                    <a:pt x="903350" y="982879"/>
                  </a:lnTo>
                  <a:lnTo>
                    <a:pt x="0" y="982879"/>
                  </a:lnTo>
                  <a:close/>
                </a:path>
              </a:pathLst>
            </a:custGeom>
            <a:solidFill>
              <a:srgbClr val="8CCFDB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03350" cy="1001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173429" y="6008967"/>
            <a:ext cx="5517760" cy="2665750"/>
            <a:chOff x="0" y="0"/>
            <a:chExt cx="7357014" cy="355433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712286"/>
              <a:ext cx="7357014" cy="284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The peppered moths at that time were usually white with black speckles, but due to the change in their environment, they no longer had natural camouflage.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7357014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WHITE PEPPERED MOTH</a:t>
              </a:r>
            </a:p>
          </p:txBody>
        </p:sp>
      </p:grpSp>
      <p:sp>
        <p:nvSpPr>
          <p:cNvPr id="23" name="Freeform 23"/>
          <p:cNvSpPr/>
          <p:nvPr/>
        </p:nvSpPr>
        <p:spPr>
          <a:xfrm rot="-668874">
            <a:off x="7111764" y="6566285"/>
            <a:ext cx="3555253" cy="1551115"/>
          </a:xfrm>
          <a:custGeom>
            <a:avLst/>
            <a:gdLst/>
            <a:ahLst/>
            <a:cxnLst/>
            <a:rect l="l" t="t" r="r" b="b"/>
            <a:pathLst>
              <a:path w="3555253" h="1551115">
                <a:moveTo>
                  <a:pt x="0" y="0"/>
                </a:moveTo>
                <a:lnTo>
                  <a:pt x="3555254" y="0"/>
                </a:lnTo>
                <a:lnTo>
                  <a:pt x="3555254" y="1551115"/>
                </a:lnTo>
                <a:lnTo>
                  <a:pt x="0" y="1551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-1852536" y="4775743"/>
            <a:ext cx="7900049" cy="649642"/>
            <a:chOff x="0" y="0"/>
            <a:chExt cx="10533399" cy="866189"/>
          </a:xfrm>
        </p:grpSpPr>
        <p:sp>
          <p:nvSpPr>
            <p:cNvPr id="25" name="AutoShape 25"/>
            <p:cNvSpPr/>
            <p:nvPr/>
          </p:nvSpPr>
          <p:spPr>
            <a:xfrm>
              <a:off x="0" y="433094"/>
              <a:ext cx="10100305" cy="0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 rot="1859663">
              <a:off x="9784678" y="117467"/>
              <a:ext cx="631254" cy="631254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96544"/>
            <a:ext cx="16230600" cy="4661756"/>
            <a:chOff x="0" y="0"/>
            <a:chExt cx="4162030" cy="11954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62030" cy="1195419"/>
            </a:xfrm>
            <a:custGeom>
              <a:avLst/>
              <a:gdLst/>
              <a:ahLst/>
              <a:cxnLst/>
              <a:rect l="l" t="t" r="r" b="b"/>
              <a:pathLst>
                <a:path w="4162030" h="1195419">
                  <a:moveTo>
                    <a:pt x="14310" y="0"/>
                  </a:moveTo>
                  <a:lnTo>
                    <a:pt x="4147720" y="0"/>
                  </a:lnTo>
                  <a:cubicBezTo>
                    <a:pt x="4151516" y="0"/>
                    <a:pt x="4155155" y="1508"/>
                    <a:pt x="4157839" y="4191"/>
                  </a:cubicBezTo>
                  <a:cubicBezTo>
                    <a:pt x="4160522" y="6875"/>
                    <a:pt x="4162030" y="10515"/>
                    <a:pt x="4162030" y="14310"/>
                  </a:cubicBezTo>
                  <a:lnTo>
                    <a:pt x="4162030" y="1181109"/>
                  </a:lnTo>
                  <a:cubicBezTo>
                    <a:pt x="4162030" y="1184904"/>
                    <a:pt x="4160522" y="1188544"/>
                    <a:pt x="4157839" y="1191228"/>
                  </a:cubicBezTo>
                  <a:cubicBezTo>
                    <a:pt x="4155155" y="1193911"/>
                    <a:pt x="4151516" y="1195419"/>
                    <a:pt x="4147720" y="1195419"/>
                  </a:cubicBezTo>
                  <a:lnTo>
                    <a:pt x="14310" y="1195419"/>
                  </a:lnTo>
                  <a:cubicBezTo>
                    <a:pt x="10515" y="1195419"/>
                    <a:pt x="6875" y="1193911"/>
                    <a:pt x="4191" y="1191228"/>
                  </a:cubicBezTo>
                  <a:cubicBezTo>
                    <a:pt x="1508" y="1188544"/>
                    <a:pt x="0" y="1184904"/>
                    <a:pt x="0" y="1181109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162030" cy="1204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278486"/>
            <a:ext cx="7550053" cy="285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0"/>
              </a:lnSpc>
            </a:pPr>
            <a:r>
              <a:rPr lang="en-US" sz="11485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NATURAL SELECTION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9764" y="5413046"/>
            <a:ext cx="14468472" cy="298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At that time, peppered moths also had a naturally-occurring genetic mutation, </a:t>
            </a: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causing some of them to have black wings. </a:t>
            </a:r>
          </a:p>
          <a:p>
            <a:pPr algn="l">
              <a:lnSpc>
                <a:spcPts val="3900"/>
              </a:lnSpc>
            </a:pPr>
            <a:endParaRPr lang="en-US" sz="300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Their colour helped them better camouflage in blackened urban tree trunks, allowing them to survive and reproduce. Natural selection favoured the dark moths, leading to a rapid increase in their proportion within the population.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8979478" y="-2075087"/>
            <a:ext cx="6545781" cy="391819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9621776" y="-445014"/>
            <a:ext cx="6297019" cy="391819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13224617" y="-798033"/>
            <a:ext cx="6545781" cy="391819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9382888" y="3207706"/>
            <a:ext cx="477777" cy="496651"/>
            <a:chOff x="0" y="0"/>
            <a:chExt cx="781911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8CCFDB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53291" tIns="53291" rIns="53291" bIns="53291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31153" y="1594781"/>
            <a:ext cx="496651" cy="49665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85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3291" tIns="53291" rIns="53291" bIns="53291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76291" y="2817706"/>
            <a:ext cx="496651" cy="49665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3291" tIns="53291" rIns="53291" bIns="53291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1196063">
            <a:off x="14701591" y="1494333"/>
            <a:ext cx="4482981" cy="1929796"/>
          </a:xfrm>
          <a:custGeom>
            <a:avLst/>
            <a:gdLst/>
            <a:ahLst/>
            <a:cxnLst/>
            <a:rect l="l" t="t" r="r" b="b"/>
            <a:pathLst>
              <a:path w="4482981" h="1929796">
                <a:moveTo>
                  <a:pt x="0" y="0"/>
                </a:moveTo>
                <a:lnTo>
                  <a:pt x="4482981" y="0"/>
                </a:lnTo>
                <a:lnTo>
                  <a:pt x="4482981" y="1929796"/>
                </a:lnTo>
                <a:lnTo>
                  <a:pt x="0" y="192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698928">
            <a:off x="9906922" y="-356414"/>
            <a:ext cx="4452353" cy="1916611"/>
          </a:xfrm>
          <a:custGeom>
            <a:avLst/>
            <a:gdLst/>
            <a:ahLst/>
            <a:cxnLst/>
            <a:rect l="l" t="t" r="r" b="b"/>
            <a:pathLst>
              <a:path w="4452353" h="1916611">
                <a:moveTo>
                  <a:pt x="0" y="0"/>
                </a:moveTo>
                <a:lnTo>
                  <a:pt x="4452352" y="0"/>
                </a:lnTo>
                <a:lnTo>
                  <a:pt x="4452352" y="1916611"/>
                </a:lnTo>
                <a:lnTo>
                  <a:pt x="0" y="1916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593979" y="7826779"/>
            <a:ext cx="11097796" cy="4930831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601714" y="5749561"/>
            <a:ext cx="11097796" cy="4930831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-609449" y="3732242"/>
            <a:ext cx="11097796" cy="4930831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8115300" cy="8229600"/>
            <a:chOff x="0" y="0"/>
            <a:chExt cx="2081015" cy="21103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1015" cy="2110325"/>
            </a:xfrm>
            <a:custGeom>
              <a:avLst/>
              <a:gdLst/>
              <a:ahLst/>
              <a:cxnLst/>
              <a:rect l="l" t="t" r="r" b="b"/>
              <a:pathLst>
                <a:path w="2081015" h="2110325">
                  <a:moveTo>
                    <a:pt x="28620" y="0"/>
                  </a:moveTo>
                  <a:lnTo>
                    <a:pt x="2052395" y="0"/>
                  </a:lnTo>
                  <a:cubicBezTo>
                    <a:pt x="2068201" y="0"/>
                    <a:pt x="2081015" y="12813"/>
                    <a:pt x="2081015" y="28620"/>
                  </a:cubicBezTo>
                  <a:lnTo>
                    <a:pt x="2081015" y="2081705"/>
                  </a:lnTo>
                  <a:cubicBezTo>
                    <a:pt x="2081015" y="2097512"/>
                    <a:pt x="2068201" y="2110325"/>
                    <a:pt x="2052395" y="2110325"/>
                  </a:cubicBezTo>
                  <a:lnTo>
                    <a:pt x="28620" y="2110325"/>
                  </a:lnTo>
                  <a:cubicBezTo>
                    <a:pt x="12813" y="2110325"/>
                    <a:pt x="0" y="2097512"/>
                    <a:pt x="0" y="2081705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E27C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081015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075525"/>
            <a:ext cx="8115300" cy="4182775"/>
            <a:chOff x="0" y="0"/>
            <a:chExt cx="2081015" cy="1072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81015" cy="1072594"/>
            </a:xfrm>
            <a:custGeom>
              <a:avLst/>
              <a:gdLst/>
              <a:ahLst/>
              <a:cxnLst/>
              <a:rect l="l" t="t" r="r" b="b"/>
              <a:pathLst>
                <a:path w="2081015" h="1072594">
                  <a:moveTo>
                    <a:pt x="0" y="0"/>
                  </a:moveTo>
                  <a:lnTo>
                    <a:pt x="2081015" y="0"/>
                  </a:lnTo>
                  <a:lnTo>
                    <a:pt x="2081015" y="1072594"/>
                  </a:lnTo>
                  <a:lnTo>
                    <a:pt x="0" y="1072594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081015" cy="1082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69895" y="5718477"/>
            <a:ext cx="6259686" cy="285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How does not completing 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 prescribed course of antibiotics demonstrate the principles of natural selection and mutation in the development of antibiotic resistance in bacteria?</a:t>
            </a:r>
          </a:p>
        </p:txBody>
      </p:sp>
      <p:sp>
        <p:nvSpPr>
          <p:cNvPr id="12" name="AutoShape 12"/>
          <p:cNvSpPr/>
          <p:nvPr/>
        </p:nvSpPr>
        <p:spPr>
          <a:xfrm flipH="1" flipV="1">
            <a:off x="17030919" y="9011070"/>
            <a:ext cx="2514162" cy="1827605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0151918" y="1028700"/>
            <a:ext cx="7107382" cy="8229600"/>
          </a:xfrm>
          <a:custGeom>
            <a:avLst/>
            <a:gdLst/>
            <a:ahLst/>
            <a:cxnLst/>
            <a:rect l="l" t="t" r="r" b="b"/>
            <a:pathLst>
              <a:path w="7107382" h="8229600">
                <a:moveTo>
                  <a:pt x="0" y="0"/>
                </a:moveTo>
                <a:lnTo>
                  <a:pt x="7107382" y="0"/>
                </a:lnTo>
                <a:lnTo>
                  <a:pt x="71073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 flipH="1" flipV="1">
            <a:off x="17270914" y="3028889"/>
            <a:ext cx="2514162" cy="1827605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 flipV="1">
            <a:off x="17259713" y="5075525"/>
            <a:ext cx="2514162" cy="1827605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 flipV="1">
            <a:off x="17248512" y="7034706"/>
            <a:ext cx="2514162" cy="1827605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969895" y="2073496"/>
            <a:ext cx="6097162" cy="261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10463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THINK</a:t>
            </a:r>
          </a:p>
          <a:p>
            <a:pPr algn="l">
              <a:lnSpc>
                <a:spcPts val="9940"/>
              </a:lnSpc>
            </a:pPr>
            <a:r>
              <a:rPr lang="en-US" sz="10463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ABOUT IT!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410950" y="4228316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3038534" y="-28941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4180598" y="1028700"/>
            <a:ext cx="14720396" cy="9433014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-5554685" y="-262387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162030" cy="21103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2030" cy="2110325"/>
            </a:xfrm>
            <a:custGeom>
              <a:avLst/>
              <a:gdLst/>
              <a:ahLst/>
              <a:cxnLst/>
              <a:rect l="l" t="t" r="r" b="b"/>
              <a:pathLst>
                <a:path w="4162030" h="2110325">
                  <a:moveTo>
                    <a:pt x="14310" y="0"/>
                  </a:moveTo>
                  <a:lnTo>
                    <a:pt x="4147720" y="0"/>
                  </a:lnTo>
                  <a:cubicBezTo>
                    <a:pt x="4151516" y="0"/>
                    <a:pt x="4155155" y="1508"/>
                    <a:pt x="4157839" y="4191"/>
                  </a:cubicBezTo>
                  <a:cubicBezTo>
                    <a:pt x="4160522" y="6875"/>
                    <a:pt x="4162030" y="10515"/>
                    <a:pt x="4162030" y="14310"/>
                  </a:cubicBezTo>
                  <a:lnTo>
                    <a:pt x="4162030" y="2096015"/>
                  </a:lnTo>
                  <a:cubicBezTo>
                    <a:pt x="4162030" y="2099810"/>
                    <a:pt x="4160522" y="2103450"/>
                    <a:pt x="4157839" y="2106134"/>
                  </a:cubicBezTo>
                  <a:cubicBezTo>
                    <a:pt x="4155155" y="2108817"/>
                    <a:pt x="4151516" y="2110325"/>
                    <a:pt x="4147720" y="2110325"/>
                  </a:cubicBezTo>
                  <a:lnTo>
                    <a:pt x="14310" y="2110325"/>
                  </a:lnTo>
                  <a:cubicBezTo>
                    <a:pt x="10515" y="2110325"/>
                    <a:pt x="6875" y="2108817"/>
                    <a:pt x="4191" y="2106134"/>
                  </a:cubicBezTo>
                  <a:cubicBezTo>
                    <a:pt x="1508" y="2103450"/>
                    <a:pt x="0" y="2099810"/>
                    <a:pt x="0" y="2096015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162030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8308842" cy="8229600"/>
            <a:chOff x="0" y="0"/>
            <a:chExt cx="2130645" cy="2110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0645" cy="2110325"/>
            </a:xfrm>
            <a:custGeom>
              <a:avLst/>
              <a:gdLst/>
              <a:ahLst/>
              <a:cxnLst/>
              <a:rect l="l" t="t" r="r" b="b"/>
              <a:pathLst>
                <a:path w="2130645" h="2110325">
                  <a:moveTo>
                    <a:pt x="0" y="0"/>
                  </a:moveTo>
                  <a:lnTo>
                    <a:pt x="2130645" y="0"/>
                  </a:lnTo>
                  <a:lnTo>
                    <a:pt x="2130645" y="2110325"/>
                  </a:lnTo>
                  <a:lnTo>
                    <a:pt x="0" y="2110325"/>
                  </a:lnTo>
                  <a:close/>
                </a:path>
              </a:pathLst>
            </a:custGeom>
            <a:solidFill>
              <a:srgbClr val="FFE27C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130645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969895" y="6058871"/>
            <a:ext cx="6505941" cy="229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8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How does not completing a prescribed course of antibiotics demonstrate the principles of natural selection and mutation in the development of antibiotic resistance in bacteria?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4506" y="3222265"/>
            <a:ext cx="6232578" cy="476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Antibiotic resistance can arise when patients do not complete their prescribed course of antibiotics.</a:t>
            </a:r>
          </a:p>
          <a:p>
            <a:pPr algn="ctr">
              <a:lnSpc>
                <a:spcPts val="3770"/>
              </a:lnSpc>
            </a:pPr>
            <a:endParaRPr lang="en-US" sz="290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77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For instance, if a patient takes antibiotics for only 3 out of 5 prescribed days, some bacteria may survive. These surviving bacteria</a:t>
            </a:r>
          </a:p>
          <a:p>
            <a:pPr algn="ctr">
              <a:lnSpc>
                <a:spcPts val="377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can mutate, developing resistance</a:t>
            </a:r>
          </a:p>
          <a:p>
            <a:pPr algn="ctr">
              <a:lnSpc>
                <a:spcPts val="3770"/>
              </a:lnSpc>
            </a:pPr>
            <a:r>
              <a:rPr lang="en-US" sz="29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to the antibiotic.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302290" y="1028700"/>
            <a:ext cx="7957010" cy="1438349"/>
            <a:chOff x="0" y="0"/>
            <a:chExt cx="2040425" cy="3688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40425" cy="368837"/>
            </a:xfrm>
            <a:custGeom>
              <a:avLst/>
              <a:gdLst/>
              <a:ahLst/>
              <a:cxnLst/>
              <a:rect l="l" t="t" r="r" b="b"/>
              <a:pathLst>
                <a:path w="2040425" h="368837">
                  <a:moveTo>
                    <a:pt x="0" y="0"/>
                  </a:moveTo>
                  <a:lnTo>
                    <a:pt x="2040425" y="0"/>
                  </a:lnTo>
                  <a:lnTo>
                    <a:pt x="2040425" y="368837"/>
                  </a:lnTo>
                  <a:lnTo>
                    <a:pt x="0" y="368837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2040425" cy="378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41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Answer: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818679"/>
            <a:ext cx="7292930" cy="649642"/>
            <a:chOff x="0" y="0"/>
            <a:chExt cx="9723907" cy="866189"/>
          </a:xfrm>
        </p:grpSpPr>
        <p:sp>
          <p:nvSpPr>
            <p:cNvPr id="18" name="AutoShape 18"/>
            <p:cNvSpPr/>
            <p:nvPr/>
          </p:nvSpPr>
          <p:spPr>
            <a:xfrm>
              <a:off x="0" y="433094"/>
              <a:ext cx="9290812" cy="0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9" name="Group 19"/>
            <p:cNvGrpSpPr/>
            <p:nvPr/>
          </p:nvGrpSpPr>
          <p:grpSpPr>
            <a:xfrm rot="1859663">
              <a:off x="8975185" y="117467"/>
              <a:ext cx="631254" cy="63125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CCFDB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969895" y="2073496"/>
            <a:ext cx="6097162" cy="261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10463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THINK</a:t>
            </a:r>
          </a:p>
          <a:p>
            <a:pPr algn="l">
              <a:lnSpc>
                <a:spcPts val="9940"/>
              </a:lnSpc>
            </a:pPr>
            <a:r>
              <a:rPr lang="en-US" sz="10463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ABOUT IT!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18927"/>
            <a:ext cx="7948094" cy="3039373"/>
            <a:chOff x="0" y="0"/>
            <a:chExt cx="2038138" cy="77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6218927"/>
            <a:ext cx="7948094" cy="787899"/>
            <a:chOff x="0" y="0"/>
            <a:chExt cx="2038138" cy="202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038138" cy="221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8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GENETIC MUTATION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13116" y="7478804"/>
            <a:ext cx="6979262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Genetic mutation is when a genetic code on a gene can either become damaged or the faulty gene is inherited.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311206" y="6218927"/>
            <a:ext cx="7948094" cy="3039373"/>
            <a:chOff x="0" y="0"/>
            <a:chExt cx="2038138" cy="779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1206" y="6218927"/>
            <a:ext cx="7948094" cy="787899"/>
            <a:chOff x="0" y="0"/>
            <a:chExt cx="2038138" cy="202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038138" cy="221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8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NATURAL SELECTION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95622" y="7478804"/>
            <a:ext cx="6979262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Natural selection is the mechanism by which organisms that are more suited to their environment survive and reproduce.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2796877"/>
            <a:ext cx="7948094" cy="3039373"/>
            <a:chOff x="0" y="0"/>
            <a:chExt cx="2038138" cy="779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2796877"/>
            <a:ext cx="7948094" cy="787899"/>
            <a:chOff x="0" y="0"/>
            <a:chExt cx="2038138" cy="2020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2038138" cy="221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8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GENOME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13116" y="4271066"/>
            <a:ext cx="6979262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Genome is the complete genetic material</a:t>
            </a:r>
          </a:p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of an organism.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311206" y="2796877"/>
            <a:ext cx="7948094" cy="3039373"/>
            <a:chOff x="0" y="0"/>
            <a:chExt cx="2038138" cy="7793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11206" y="2796877"/>
            <a:ext cx="7948094" cy="787899"/>
            <a:chOff x="0" y="0"/>
            <a:chExt cx="2038138" cy="2020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2038138" cy="221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8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VARIATION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795622" y="4056753"/>
            <a:ext cx="6979262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Variation is the differences in characteristics within a population of a species. Variation can be caused by genetics and the environment.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71440" y="977641"/>
            <a:ext cx="12145121" cy="128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9"/>
              </a:lnSpc>
            </a:pPr>
            <a:r>
              <a:rPr lang="en-US" sz="9799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REVIEW AND SUMMARY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-4546039" y="1189356"/>
            <a:ext cx="7292930" cy="649642"/>
            <a:chOff x="0" y="0"/>
            <a:chExt cx="9723907" cy="866189"/>
          </a:xfrm>
        </p:grpSpPr>
        <p:sp>
          <p:nvSpPr>
            <p:cNvPr id="32" name="AutoShape 32"/>
            <p:cNvSpPr/>
            <p:nvPr/>
          </p:nvSpPr>
          <p:spPr>
            <a:xfrm>
              <a:off x="0" y="433094"/>
              <a:ext cx="9290812" cy="0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33" name="Group 33"/>
            <p:cNvGrpSpPr/>
            <p:nvPr/>
          </p:nvGrpSpPr>
          <p:grpSpPr>
            <a:xfrm rot="1859663">
              <a:off x="8975185" y="117467"/>
              <a:ext cx="631254" cy="631254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 rot="-10800000">
            <a:off x="15541109" y="1189356"/>
            <a:ext cx="7292930" cy="649642"/>
            <a:chOff x="0" y="0"/>
            <a:chExt cx="9723907" cy="866189"/>
          </a:xfrm>
        </p:grpSpPr>
        <p:sp>
          <p:nvSpPr>
            <p:cNvPr id="37" name="AutoShape 37"/>
            <p:cNvSpPr/>
            <p:nvPr/>
          </p:nvSpPr>
          <p:spPr>
            <a:xfrm>
              <a:off x="0" y="433094"/>
              <a:ext cx="9290812" cy="0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38" name="Group 38"/>
            <p:cNvGrpSpPr/>
            <p:nvPr/>
          </p:nvGrpSpPr>
          <p:grpSpPr>
            <a:xfrm rot="1859663">
              <a:off x="8975185" y="117467"/>
              <a:ext cx="631254" cy="631254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834242"/>
            <a:ext cx="5221355" cy="3424058"/>
            <a:chOff x="0" y="0"/>
            <a:chExt cx="1338918" cy="8780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917" cy="878035"/>
            </a:xfrm>
            <a:custGeom>
              <a:avLst/>
              <a:gdLst/>
              <a:ahLst/>
              <a:cxnLst/>
              <a:rect l="l" t="t" r="r" b="b"/>
              <a:pathLst>
                <a:path w="1338917" h="878035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833553"/>
                  </a:lnTo>
                  <a:cubicBezTo>
                    <a:pt x="1338917" y="858119"/>
                    <a:pt x="1319002" y="878035"/>
                    <a:pt x="1294435" y="878035"/>
                  </a:cubicBezTo>
                  <a:lnTo>
                    <a:pt x="44482" y="878035"/>
                  </a:lnTo>
                  <a:cubicBezTo>
                    <a:pt x="19915" y="878035"/>
                    <a:pt x="0" y="858119"/>
                    <a:pt x="0" y="833553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338918" cy="88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066794"/>
            <a:ext cx="5221355" cy="1461172"/>
            <a:chOff x="0" y="0"/>
            <a:chExt cx="1338918" cy="3746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8917" cy="374690"/>
            </a:xfrm>
            <a:custGeom>
              <a:avLst/>
              <a:gdLst/>
              <a:ahLst/>
              <a:cxnLst/>
              <a:rect l="l" t="t" r="r" b="b"/>
              <a:pathLst>
                <a:path w="1338917" h="374690">
                  <a:moveTo>
                    <a:pt x="0" y="0"/>
                  </a:moveTo>
                  <a:lnTo>
                    <a:pt x="1338917" y="0"/>
                  </a:lnTo>
                  <a:lnTo>
                    <a:pt x="1338917" y="374690"/>
                  </a:lnTo>
                  <a:lnTo>
                    <a:pt x="0" y="374690"/>
                  </a:ln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338918" cy="393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ru-RU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ДНҚ</a:t>
              </a:r>
            </a:p>
            <a:p>
              <a:pPr algn="ctr">
                <a:lnSpc>
                  <a:spcPts val="3360"/>
                </a:lnSpc>
              </a:pPr>
              <a:r>
                <a:rPr lang="ru-RU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(</a:t>
              </a:r>
              <a:r>
                <a:rPr lang="ru-RU" sz="2800" b="1" dirty="0" err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дезоксирибонуклеин</a:t>
              </a:r>
              <a:r>
                <a:rPr lang="ru-RU" sz="28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 </a:t>
              </a:r>
              <a:r>
                <a:rPr lang="ru-RU" sz="2800" b="1" dirty="0" err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қышқылы</a:t>
              </a:r>
              <a:r>
                <a:rPr lang="ru-RU" sz="28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)</a:t>
              </a:r>
              <a:endParaRPr lang="en-US" sz="2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3323" y="5834242"/>
            <a:ext cx="5221355" cy="3424058"/>
            <a:chOff x="0" y="0"/>
            <a:chExt cx="1338918" cy="8780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8917" cy="878035"/>
            </a:xfrm>
            <a:custGeom>
              <a:avLst/>
              <a:gdLst/>
              <a:ahLst/>
              <a:cxnLst/>
              <a:rect l="l" t="t" r="r" b="b"/>
              <a:pathLst>
                <a:path w="1338917" h="878035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833553"/>
                  </a:lnTo>
                  <a:cubicBezTo>
                    <a:pt x="1338917" y="858119"/>
                    <a:pt x="1319002" y="878035"/>
                    <a:pt x="1294435" y="878035"/>
                  </a:cubicBezTo>
                  <a:lnTo>
                    <a:pt x="44482" y="878035"/>
                  </a:lnTo>
                  <a:cubicBezTo>
                    <a:pt x="19915" y="878035"/>
                    <a:pt x="0" y="858119"/>
                    <a:pt x="0" y="833553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338918" cy="88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33323" y="4066794"/>
            <a:ext cx="5221355" cy="1461172"/>
            <a:chOff x="0" y="0"/>
            <a:chExt cx="1338918" cy="3746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8917" cy="374690"/>
            </a:xfrm>
            <a:custGeom>
              <a:avLst/>
              <a:gdLst/>
              <a:ahLst/>
              <a:cxnLst/>
              <a:rect l="l" t="t" r="r" b="b"/>
              <a:pathLst>
                <a:path w="1338917" h="374690">
                  <a:moveTo>
                    <a:pt x="0" y="0"/>
                  </a:moveTo>
                  <a:lnTo>
                    <a:pt x="1338917" y="0"/>
                  </a:lnTo>
                  <a:lnTo>
                    <a:pt x="1338917" y="374690"/>
                  </a:lnTo>
                  <a:lnTo>
                    <a:pt x="0" y="374690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338918" cy="393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ru-RU" sz="28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Ген</a:t>
              </a:r>
              <a:endParaRPr lang="en-US" sz="2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37945" y="5834242"/>
            <a:ext cx="5221355" cy="3424058"/>
            <a:chOff x="0" y="0"/>
            <a:chExt cx="1338918" cy="8780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8917" cy="878035"/>
            </a:xfrm>
            <a:custGeom>
              <a:avLst/>
              <a:gdLst/>
              <a:ahLst/>
              <a:cxnLst/>
              <a:rect l="l" t="t" r="r" b="b"/>
              <a:pathLst>
                <a:path w="1338917" h="878035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833553"/>
                  </a:lnTo>
                  <a:cubicBezTo>
                    <a:pt x="1338917" y="858119"/>
                    <a:pt x="1319002" y="878035"/>
                    <a:pt x="1294435" y="878035"/>
                  </a:cubicBezTo>
                  <a:lnTo>
                    <a:pt x="44482" y="878035"/>
                  </a:lnTo>
                  <a:cubicBezTo>
                    <a:pt x="19915" y="878035"/>
                    <a:pt x="0" y="858119"/>
                    <a:pt x="0" y="833553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338918" cy="88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37945" y="4066794"/>
            <a:ext cx="5221355" cy="1461172"/>
            <a:chOff x="0" y="0"/>
            <a:chExt cx="1338918" cy="3746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8917" cy="374690"/>
            </a:xfrm>
            <a:custGeom>
              <a:avLst/>
              <a:gdLst/>
              <a:ahLst/>
              <a:cxnLst/>
              <a:rect l="l" t="t" r="r" b="b"/>
              <a:pathLst>
                <a:path w="1338917" h="374690">
                  <a:moveTo>
                    <a:pt x="0" y="0"/>
                  </a:moveTo>
                  <a:lnTo>
                    <a:pt x="1338917" y="0"/>
                  </a:lnTo>
                  <a:lnTo>
                    <a:pt x="1338917" y="374690"/>
                  </a:lnTo>
                  <a:lnTo>
                    <a:pt x="0" y="374690"/>
                  </a:lnTo>
                  <a:close/>
                </a:path>
              </a:pathLst>
            </a:custGeom>
            <a:solidFill>
              <a:srgbClr val="8CCFDB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338918" cy="393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kk-KZ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Хромосома</a:t>
              </a:r>
              <a:endParaRPr lang="en-US" sz="2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13294827" y="-2356708"/>
            <a:ext cx="6239866" cy="3735078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3285830" y="-855184"/>
            <a:ext cx="6002730" cy="3735078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16149517" y="-1481555"/>
            <a:ext cx="6239866" cy="3735078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3058106" y="2626828"/>
            <a:ext cx="455448" cy="473440"/>
            <a:chOff x="0" y="0"/>
            <a:chExt cx="781911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8CCFDB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699" y="1185863"/>
            <a:ext cx="12072104" cy="2325079"/>
            <a:chOff x="-1" y="209551"/>
            <a:chExt cx="16096140" cy="3100106"/>
          </a:xfrm>
        </p:grpSpPr>
        <p:sp>
          <p:nvSpPr>
            <p:cNvPr id="27" name="TextBox 27"/>
            <p:cNvSpPr txBox="1"/>
            <p:nvPr/>
          </p:nvSpPr>
          <p:spPr>
            <a:xfrm>
              <a:off x="-1" y="209551"/>
              <a:ext cx="13670050" cy="14704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45"/>
                </a:lnSpc>
              </a:pPr>
              <a:r>
                <a:rPr lang="ru-RU" sz="9100" b="1" dirty="0" err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Қ</a:t>
              </a:r>
              <a:r>
                <a:rPr lang="ru-RU" sz="9100" b="1" dirty="0" err="1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айталау</a:t>
              </a:r>
              <a:r>
                <a:rPr lang="ru-RU" sz="91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:</a:t>
              </a:r>
              <a:endParaRPr lang="en-US" sz="91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75958"/>
              <a:ext cx="16096139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Сіз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келесі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ұғымдардың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хромосома, ДНҚ (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дезоксирибонуклеин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қышқылы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)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немесе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генге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қатысты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екенін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анықтай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000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аласыз</a:t>
              </a:r>
              <a:r>
                <a:rPr lang="ru-RU" sz="3000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ба?</a:t>
              </a:r>
              <a:endParaRPr lang="en-US" sz="30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02140" y="6761660"/>
            <a:ext cx="4274474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Бұл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организмдегі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белгілер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мен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функцияларды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белгілейтін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тұқым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қуалаушылық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бірлігі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006763" y="6333035"/>
            <a:ext cx="4274474" cy="213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Ол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организмнің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өсуі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дамуы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үшін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қажетті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ақпаратты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сақтайды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және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бередіжәне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көбею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496800" y="6210300"/>
            <a:ext cx="427447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Бұл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хромосомаға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қатысты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өйткені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ол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жасушаның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бөлінуі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кезінде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материалдың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репликациясы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мен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таралуына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жауап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береді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3058106" y="1141650"/>
            <a:ext cx="473440" cy="47344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912797" y="1965204"/>
            <a:ext cx="473440" cy="47344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804" y="-1842648"/>
            <a:ext cx="12576795" cy="7369274"/>
            <a:chOff x="0" y="0"/>
            <a:chExt cx="16769060" cy="9825699"/>
          </a:xfrm>
        </p:grpSpPr>
        <p:sp>
          <p:nvSpPr>
            <p:cNvPr id="3" name="AutoShape 3"/>
            <p:cNvSpPr/>
            <p:nvPr/>
          </p:nvSpPr>
          <p:spPr>
            <a:xfrm flipV="1">
              <a:off x="424960" y="29343"/>
              <a:ext cx="11201799" cy="6705206"/>
            </a:xfrm>
            <a:prstGeom prst="line">
              <a:avLst/>
            </a:prstGeom>
            <a:ln w="68397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V="1">
              <a:off x="408810" y="2724876"/>
              <a:ext cx="10776092" cy="6705206"/>
            </a:xfrm>
            <a:prstGeom prst="line">
              <a:avLst/>
            </a:prstGeom>
            <a:ln w="68397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V="1">
              <a:off x="5549696" y="1600415"/>
              <a:ext cx="11201799" cy="6705206"/>
            </a:xfrm>
            <a:prstGeom prst="line">
              <a:avLst/>
            </a:prstGeom>
            <a:ln w="68397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>
              <a:off x="0" y="8975779"/>
              <a:ext cx="817620" cy="849920"/>
              <a:chOff x="0" y="0"/>
              <a:chExt cx="781911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8191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1911" h="812800">
                    <a:moveTo>
                      <a:pt x="390955" y="0"/>
                    </a:moveTo>
                    <a:cubicBezTo>
                      <a:pt x="175037" y="0"/>
                      <a:pt x="0" y="181951"/>
                      <a:pt x="0" y="406400"/>
                    </a:cubicBezTo>
                    <a:cubicBezTo>
                      <a:pt x="0" y="630849"/>
                      <a:pt x="175037" y="812800"/>
                      <a:pt x="390955" y="812800"/>
                    </a:cubicBezTo>
                    <a:cubicBezTo>
                      <a:pt x="606874" y="812800"/>
                      <a:pt x="781911" y="630849"/>
                      <a:pt x="781911" y="406400"/>
                    </a:cubicBezTo>
                    <a:cubicBezTo>
                      <a:pt x="781911" y="181951"/>
                      <a:pt x="606874" y="0"/>
                      <a:pt x="390955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3304" y="66675"/>
                <a:ext cx="635303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309590"/>
              <a:ext cx="849920" cy="84992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85C6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124736" y="7788033"/>
              <a:ext cx="849920" cy="84992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BBF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8152872" y="-348371"/>
            <a:ext cx="10535679" cy="10983743"/>
            <a:chOff x="0" y="0"/>
            <a:chExt cx="2701675" cy="28165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1675" cy="2816573"/>
            </a:xfrm>
            <a:custGeom>
              <a:avLst/>
              <a:gdLst/>
              <a:ahLst/>
              <a:cxnLst/>
              <a:rect l="l" t="t" r="r" b="b"/>
              <a:pathLst>
                <a:path w="2701675" h="2816573">
                  <a:moveTo>
                    <a:pt x="22045" y="0"/>
                  </a:moveTo>
                  <a:lnTo>
                    <a:pt x="2679630" y="0"/>
                  </a:lnTo>
                  <a:cubicBezTo>
                    <a:pt x="2691805" y="0"/>
                    <a:pt x="2701675" y="9870"/>
                    <a:pt x="2701675" y="22045"/>
                  </a:cubicBezTo>
                  <a:lnTo>
                    <a:pt x="2701675" y="2794528"/>
                  </a:lnTo>
                  <a:cubicBezTo>
                    <a:pt x="2701675" y="2800375"/>
                    <a:pt x="2699353" y="2805982"/>
                    <a:pt x="2695218" y="2810116"/>
                  </a:cubicBezTo>
                  <a:cubicBezTo>
                    <a:pt x="2691084" y="2814250"/>
                    <a:pt x="2685477" y="2816573"/>
                    <a:pt x="2679630" y="2816573"/>
                  </a:cubicBezTo>
                  <a:lnTo>
                    <a:pt x="22045" y="2816573"/>
                  </a:lnTo>
                  <a:cubicBezTo>
                    <a:pt x="9870" y="2816573"/>
                    <a:pt x="0" y="2806703"/>
                    <a:pt x="0" y="2794528"/>
                  </a:cubicBezTo>
                  <a:lnTo>
                    <a:pt x="0" y="22045"/>
                  </a:lnTo>
                  <a:cubicBezTo>
                    <a:pt x="0" y="9870"/>
                    <a:pt x="9870" y="0"/>
                    <a:pt x="22045" y="0"/>
                  </a:cubicBezTo>
                  <a:close/>
                </a:path>
              </a:pathLst>
            </a:custGeom>
            <a:solidFill>
              <a:srgbClr val="8CCFDB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2701675" cy="2826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0" y="1028700"/>
            <a:ext cx="8115300" cy="8229600"/>
            <a:chOff x="0" y="0"/>
            <a:chExt cx="80151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01511" cy="812800"/>
            </a:xfrm>
            <a:custGeom>
              <a:avLst/>
              <a:gdLst/>
              <a:ahLst/>
              <a:cxnLst/>
              <a:rect l="l" t="t" r="r" b="b"/>
              <a:pathLst>
                <a:path w="801511" h="812800">
                  <a:moveTo>
                    <a:pt x="21942" y="0"/>
                  </a:moveTo>
                  <a:lnTo>
                    <a:pt x="779569" y="0"/>
                  </a:lnTo>
                  <a:cubicBezTo>
                    <a:pt x="785389" y="0"/>
                    <a:pt x="790970" y="2312"/>
                    <a:pt x="795085" y="6427"/>
                  </a:cubicBezTo>
                  <a:cubicBezTo>
                    <a:pt x="799199" y="10541"/>
                    <a:pt x="801511" y="16122"/>
                    <a:pt x="801511" y="21942"/>
                  </a:cubicBezTo>
                  <a:lnTo>
                    <a:pt x="801511" y="790858"/>
                  </a:lnTo>
                  <a:cubicBezTo>
                    <a:pt x="801511" y="802976"/>
                    <a:pt x="791687" y="812800"/>
                    <a:pt x="779569" y="812800"/>
                  </a:cubicBezTo>
                  <a:lnTo>
                    <a:pt x="21942" y="812800"/>
                  </a:lnTo>
                  <a:cubicBezTo>
                    <a:pt x="16122" y="812800"/>
                    <a:pt x="10541" y="810488"/>
                    <a:pt x="6427" y="806373"/>
                  </a:cubicBezTo>
                  <a:cubicBezTo>
                    <a:pt x="2312" y="802259"/>
                    <a:pt x="0" y="796678"/>
                    <a:pt x="0" y="790858"/>
                  </a:cubicBezTo>
                  <a:lnTo>
                    <a:pt x="0" y="21942"/>
                  </a:lnTo>
                  <a:cubicBezTo>
                    <a:pt x="0" y="16122"/>
                    <a:pt x="2312" y="10541"/>
                    <a:pt x="6427" y="6427"/>
                  </a:cubicBezTo>
                  <a:cubicBezTo>
                    <a:pt x="10541" y="2312"/>
                    <a:pt x="16122" y="0"/>
                    <a:pt x="21942" y="0"/>
                  </a:cubicBezTo>
                  <a:close/>
                </a:path>
              </a:pathLst>
            </a:custGeom>
            <a:blipFill>
              <a:blip r:embed="rId2"/>
              <a:stretch>
                <a:fillRect t="-4553" r="-55017" b="-4553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028700" y="6810375"/>
            <a:ext cx="6158306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RESEARCH ABOUT HOW CHARLES DARWIN DOCUMENTED THE EVOLUTION OF THE FINCH SPECIES AND EXPLAIN HOW VARIATION AND NATURAL SELECTION OCCURRED.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349" y="1028700"/>
            <a:ext cx="12154951" cy="8229600"/>
            <a:chOff x="0" y="0"/>
            <a:chExt cx="3116907" cy="2110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6907" cy="2110325"/>
            </a:xfrm>
            <a:custGeom>
              <a:avLst/>
              <a:gdLst/>
              <a:ahLst/>
              <a:cxnLst/>
              <a:rect l="l" t="t" r="r" b="b"/>
              <a:pathLst>
                <a:path w="3116907" h="2110325">
                  <a:moveTo>
                    <a:pt x="30573" y="0"/>
                  </a:moveTo>
                  <a:lnTo>
                    <a:pt x="3086334" y="0"/>
                  </a:lnTo>
                  <a:cubicBezTo>
                    <a:pt x="3094443" y="0"/>
                    <a:pt x="3102219" y="3221"/>
                    <a:pt x="3107953" y="8955"/>
                  </a:cubicBezTo>
                  <a:cubicBezTo>
                    <a:pt x="3113686" y="14688"/>
                    <a:pt x="3116907" y="22464"/>
                    <a:pt x="3116907" y="30573"/>
                  </a:cubicBezTo>
                  <a:lnTo>
                    <a:pt x="3116907" y="2079752"/>
                  </a:lnTo>
                  <a:cubicBezTo>
                    <a:pt x="3116907" y="2087861"/>
                    <a:pt x="3113686" y="2095637"/>
                    <a:pt x="3107953" y="2101370"/>
                  </a:cubicBezTo>
                  <a:cubicBezTo>
                    <a:pt x="3102219" y="2107104"/>
                    <a:pt x="3094443" y="2110325"/>
                    <a:pt x="3086334" y="2110325"/>
                  </a:cubicBezTo>
                  <a:lnTo>
                    <a:pt x="30573" y="2110325"/>
                  </a:lnTo>
                  <a:cubicBezTo>
                    <a:pt x="22464" y="2110325"/>
                    <a:pt x="14688" y="2107104"/>
                    <a:pt x="8955" y="2101370"/>
                  </a:cubicBezTo>
                  <a:cubicBezTo>
                    <a:pt x="3221" y="2095637"/>
                    <a:pt x="0" y="2087861"/>
                    <a:pt x="0" y="2079752"/>
                  </a:cubicBezTo>
                  <a:lnTo>
                    <a:pt x="0" y="30573"/>
                  </a:lnTo>
                  <a:cubicBezTo>
                    <a:pt x="0" y="22464"/>
                    <a:pt x="3221" y="14688"/>
                    <a:pt x="8955" y="8955"/>
                  </a:cubicBezTo>
                  <a:cubicBezTo>
                    <a:pt x="14688" y="3221"/>
                    <a:pt x="22464" y="0"/>
                    <a:pt x="30573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116907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602144" y="6866372"/>
            <a:ext cx="2052037" cy="1899067"/>
          </a:xfrm>
          <a:custGeom>
            <a:avLst/>
            <a:gdLst/>
            <a:ahLst/>
            <a:cxnLst/>
            <a:rect l="l" t="t" r="r" b="b"/>
            <a:pathLst>
              <a:path w="2052037" h="1899067">
                <a:moveTo>
                  <a:pt x="0" y="0"/>
                </a:moveTo>
                <a:lnTo>
                  <a:pt x="2052038" y="0"/>
                </a:lnTo>
                <a:lnTo>
                  <a:pt x="2052038" y="1899067"/>
                </a:lnTo>
                <a:lnTo>
                  <a:pt x="0" y="189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 flipH="1">
            <a:off x="9141737" y="4134692"/>
            <a:ext cx="1084280" cy="3798435"/>
          </a:xfrm>
          <a:custGeom>
            <a:avLst/>
            <a:gdLst/>
            <a:ahLst/>
            <a:cxnLst/>
            <a:rect l="l" t="t" r="r" b="b"/>
            <a:pathLst>
              <a:path w="1084280" h="3798435">
                <a:moveTo>
                  <a:pt x="1084280" y="0"/>
                </a:moveTo>
                <a:lnTo>
                  <a:pt x="0" y="0"/>
                </a:lnTo>
                <a:lnTo>
                  <a:pt x="0" y="3798434"/>
                </a:lnTo>
                <a:lnTo>
                  <a:pt x="1084280" y="3798434"/>
                </a:lnTo>
                <a:lnTo>
                  <a:pt x="10842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72348" y="7082993"/>
            <a:ext cx="1690153" cy="1465824"/>
          </a:xfrm>
          <a:custGeom>
            <a:avLst/>
            <a:gdLst/>
            <a:ahLst/>
            <a:cxnLst/>
            <a:rect l="l" t="t" r="r" b="b"/>
            <a:pathLst>
              <a:path w="1690153" h="1465824">
                <a:moveTo>
                  <a:pt x="0" y="0"/>
                </a:moveTo>
                <a:lnTo>
                  <a:pt x="1690154" y="0"/>
                </a:lnTo>
                <a:lnTo>
                  <a:pt x="1690154" y="1465824"/>
                </a:lnTo>
                <a:lnTo>
                  <a:pt x="0" y="1465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52166" y="6866372"/>
            <a:ext cx="2280539" cy="1899067"/>
          </a:xfrm>
          <a:custGeom>
            <a:avLst/>
            <a:gdLst/>
            <a:ahLst/>
            <a:cxnLst/>
            <a:rect l="l" t="t" r="r" b="b"/>
            <a:pathLst>
              <a:path w="2280539" h="1899067">
                <a:moveTo>
                  <a:pt x="0" y="0"/>
                </a:moveTo>
                <a:lnTo>
                  <a:pt x="2280539" y="0"/>
                </a:lnTo>
                <a:lnTo>
                  <a:pt x="2280539" y="1899067"/>
                </a:lnTo>
                <a:lnTo>
                  <a:pt x="0" y="1899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54239" y="4966743"/>
            <a:ext cx="1336163" cy="1255993"/>
          </a:xfrm>
          <a:custGeom>
            <a:avLst/>
            <a:gdLst/>
            <a:ahLst/>
            <a:cxnLst/>
            <a:rect l="l" t="t" r="r" b="b"/>
            <a:pathLst>
              <a:path w="1336163" h="1255993">
                <a:moveTo>
                  <a:pt x="0" y="0"/>
                </a:moveTo>
                <a:lnTo>
                  <a:pt x="1336163" y="0"/>
                </a:lnTo>
                <a:lnTo>
                  <a:pt x="1336163" y="1255993"/>
                </a:lnTo>
                <a:lnTo>
                  <a:pt x="0" y="12559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227561" y="4607637"/>
            <a:ext cx="774526" cy="1901737"/>
          </a:xfrm>
          <a:custGeom>
            <a:avLst/>
            <a:gdLst/>
            <a:ahLst/>
            <a:cxnLst/>
            <a:rect l="l" t="t" r="r" b="b"/>
            <a:pathLst>
              <a:path w="774526" h="1901737">
                <a:moveTo>
                  <a:pt x="0" y="0"/>
                </a:moveTo>
                <a:lnTo>
                  <a:pt x="774526" y="0"/>
                </a:lnTo>
                <a:lnTo>
                  <a:pt x="774526" y="1901737"/>
                </a:lnTo>
                <a:lnTo>
                  <a:pt x="0" y="1901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466827">
            <a:off x="14260179" y="4767321"/>
            <a:ext cx="2952404" cy="3029519"/>
          </a:xfrm>
          <a:custGeom>
            <a:avLst/>
            <a:gdLst/>
            <a:ahLst/>
            <a:cxnLst/>
            <a:rect l="l" t="t" r="r" b="b"/>
            <a:pathLst>
              <a:path w="2952404" h="3029519">
                <a:moveTo>
                  <a:pt x="0" y="0"/>
                </a:moveTo>
                <a:lnTo>
                  <a:pt x="2952404" y="0"/>
                </a:lnTo>
                <a:lnTo>
                  <a:pt x="2952404" y="3029519"/>
                </a:lnTo>
                <a:lnTo>
                  <a:pt x="0" y="30295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784660" y="1719663"/>
            <a:ext cx="2265331" cy="1721652"/>
          </a:xfrm>
          <a:custGeom>
            <a:avLst/>
            <a:gdLst/>
            <a:ahLst/>
            <a:cxnLst/>
            <a:rect l="l" t="t" r="r" b="b"/>
            <a:pathLst>
              <a:path w="2265331" h="1721652">
                <a:moveTo>
                  <a:pt x="0" y="0"/>
                </a:moveTo>
                <a:lnTo>
                  <a:pt x="2265331" y="0"/>
                </a:lnTo>
                <a:lnTo>
                  <a:pt x="2265331" y="1721652"/>
                </a:lnTo>
                <a:lnTo>
                  <a:pt x="0" y="17216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14112" y="1719663"/>
            <a:ext cx="2298322" cy="1721652"/>
          </a:xfrm>
          <a:custGeom>
            <a:avLst/>
            <a:gdLst/>
            <a:ahLst/>
            <a:cxnLst/>
            <a:rect l="l" t="t" r="r" b="b"/>
            <a:pathLst>
              <a:path w="2298322" h="1721652">
                <a:moveTo>
                  <a:pt x="0" y="0"/>
                </a:moveTo>
                <a:lnTo>
                  <a:pt x="2298322" y="0"/>
                </a:lnTo>
                <a:lnTo>
                  <a:pt x="2298322" y="1721652"/>
                </a:lnTo>
                <a:lnTo>
                  <a:pt x="0" y="17216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02087" y="1625074"/>
            <a:ext cx="1446052" cy="2353044"/>
          </a:xfrm>
          <a:custGeom>
            <a:avLst/>
            <a:gdLst/>
            <a:ahLst/>
            <a:cxnLst/>
            <a:rect l="l" t="t" r="r" b="b"/>
            <a:pathLst>
              <a:path w="1446052" h="2353044">
                <a:moveTo>
                  <a:pt x="0" y="0"/>
                </a:moveTo>
                <a:lnTo>
                  <a:pt x="1446052" y="0"/>
                </a:lnTo>
                <a:lnTo>
                  <a:pt x="1446052" y="2353044"/>
                </a:lnTo>
                <a:lnTo>
                  <a:pt x="0" y="23530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02271" y="1688475"/>
            <a:ext cx="1352971" cy="2289643"/>
          </a:xfrm>
          <a:custGeom>
            <a:avLst/>
            <a:gdLst/>
            <a:ahLst/>
            <a:cxnLst/>
            <a:rect l="l" t="t" r="r" b="b"/>
            <a:pathLst>
              <a:path w="1352971" h="2289643">
                <a:moveTo>
                  <a:pt x="0" y="0"/>
                </a:moveTo>
                <a:lnTo>
                  <a:pt x="1352971" y="0"/>
                </a:lnTo>
                <a:lnTo>
                  <a:pt x="1352971" y="2289643"/>
                </a:lnTo>
                <a:lnTo>
                  <a:pt x="0" y="22896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9660409" y="2366353"/>
            <a:ext cx="463841" cy="3447469"/>
          </a:xfrm>
          <a:custGeom>
            <a:avLst/>
            <a:gdLst/>
            <a:ahLst/>
            <a:cxnLst/>
            <a:rect l="l" t="t" r="r" b="b"/>
            <a:pathLst>
              <a:path w="463841" h="3447469">
                <a:moveTo>
                  <a:pt x="0" y="0"/>
                </a:moveTo>
                <a:lnTo>
                  <a:pt x="463841" y="0"/>
                </a:lnTo>
                <a:lnTo>
                  <a:pt x="463841" y="3447469"/>
                </a:lnTo>
                <a:lnTo>
                  <a:pt x="0" y="34474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 flipV="1">
            <a:off x="9660409" y="3117013"/>
            <a:ext cx="463841" cy="3447469"/>
          </a:xfrm>
          <a:custGeom>
            <a:avLst/>
            <a:gdLst/>
            <a:ahLst/>
            <a:cxnLst/>
            <a:rect l="l" t="t" r="r" b="b"/>
            <a:pathLst>
              <a:path w="463841" h="3447469">
                <a:moveTo>
                  <a:pt x="0" y="3447469"/>
                </a:moveTo>
                <a:lnTo>
                  <a:pt x="463841" y="3447469"/>
                </a:lnTo>
                <a:lnTo>
                  <a:pt x="463841" y="0"/>
                </a:lnTo>
                <a:lnTo>
                  <a:pt x="0" y="0"/>
                </a:lnTo>
                <a:lnTo>
                  <a:pt x="0" y="3447469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1028700"/>
            <a:ext cx="5765360" cy="8229600"/>
            <a:chOff x="0" y="0"/>
            <a:chExt cx="1478417" cy="21103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78417" cy="2110325"/>
            </a:xfrm>
            <a:custGeom>
              <a:avLst/>
              <a:gdLst/>
              <a:ahLst/>
              <a:cxnLst/>
              <a:rect l="l" t="t" r="r" b="b"/>
              <a:pathLst>
                <a:path w="1478417" h="2110325">
                  <a:moveTo>
                    <a:pt x="0" y="0"/>
                  </a:moveTo>
                  <a:lnTo>
                    <a:pt x="1478417" y="0"/>
                  </a:lnTo>
                  <a:lnTo>
                    <a:pt x="1478417" y="2110325"/>
                  </a:lnTo>
                  <a:lnTo>
                    <a:pt x="0" y="2110325"/>
                  </a:ln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478417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45385" y="1949109"/>
            <a:ext cx="4279028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5"/>
              </a:lnSpc>
            </a:pPr>
            <a:r>
              <a:rPr lang="en-US" sz="75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RESOURCE </a:t>
            </a:r>
          </a:p>
          <a:p>
            <a:pPr algn="l">
              <a:lnSpc>
                <a:spcPts val="7125"/>
              </a:lnSpc>
            </a:pPr>
            <a:r>
              <a:rPr lang="en-US" sz="75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Page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5385" y="6547474"/>
            <a:ext cx="4481059" cy="2044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Use these icons and illustrations in your Canva Presentation. Happy designing! Don't forget to delete this page before presenting.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18561" y="4651384"/>
            <a:ext cx="7050877" cy="1127054"/>
            <a:chOff x="0" y="0"/>
            <a:chExt cx="9401170" cy="150273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9401170" cy="1502739"/>
            </a:xfrm>
            <a:prstGeom prst="rect">
              <a:avLst/>
            </a:prstGeom>
            <a:solidFill>
              <a:srgbClr val="F8F6F4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75148" y="249764"/>
              <a:ext cx="7850873" cy="514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2999"/>
                </a:lnSpc>
              </a:pPr>
              <a:r>
                <a:rPr lang="en-US" sz="2499" b="1">
                  <a:solidFill>
                    <a:srgbClr val="2E2C2B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Try this background for online class.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5148" y="871975"/>
              <a:ext cx="7850873" cy="336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919"/>
                </a:lnSpc>
              </a:pPr>
              <a:r>
                <a:rPr lang="en-US" sz="1599" b="1">
                  <a:solidFill>
                    <a:srgbClr val="2E2C2B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*Please delete this section before downloading.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39330" y="-3053859"/>
            <a:ext cx="11141594" cy="6528330"/>
            <a:chOff x="0" y="0"/>
            <a:chExt cx="14855459" cy="8704439"/>
          </a:xfrm>
        </p:grpSpPr>
        <p:sp>
          <p:nvSpPr>
            <p:cNvPr id="7" name="AutoShape 7"/>
            <p:cNvSpPr/>
            <p:nvPr/>
          </p:nvSpPr>
          <p:spPr>
            <a:xfrm flipV="1">
              <a:off x="376466" y="25995"/>
              <a:ext cx="9923506" cy="5940042"/>
            </a:xfrm>
            <a:prstGeom prst="line">
              <a:avLst/>
            </a:prstGeom>
            <a:ln w="60592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362159" y="2413927"/>
              <a:ext cx="9546379" cy="5940042"/>
            </a:xfrm>
            <a:prstGeom prst="line">
              <a:avLst/>
            </a:prstGeom>
            <a:ln w="60592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V="1">
              <a:off x="4916393" y="1417784"/>
              <a:ext cx="9923506" cy="5940042"/>
            </a:xfrm>
            <a:prstGeom prst="line">
              <a:avLst/>
            </a:prstGeom>
            <a:ln w="60592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0" y="7951508"/>
              <a:ext cx="724317" cy="752931"/>
              <a:chOff x="0" y="0"/>
              <a:chExt cx="781911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8191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1911" h="812800">
                    <a:moveTo>
                      <a:pt x="390955" y="0"/>
                    </a:moveTo>
                    <a:cubicBezTo>
                      <a:pt x="175037" y="0"/>
                      <a:pt x="0" y="181951"/>
                      <a:pt x="0" y="406400"/>
                    </a:cubicBezTo>
                    <a:cubicBezTo>
                      <a:pt x="0" y="630849"/>
                      <a:pt x="175037" y="812800"/>
                      <a:pt x="390955" y="812800"/>
                    </a:cubicBezTo>
                    <a:cubicBezTo>
                      <a:pt x="606874" y="812800"/>
                      <a:pt x="781911" y="630849"/>
                      <a:pt x="781911" y="406400"/>
                    </a:cubicBezTo>
                    <a:cubicBezTo>
                      <a:pt x="781911" y="181951"/>
                      <a:pt x="606874" y="0"/>
                      <a:pt x="390955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3304" y="66675"/>
                <a:ext cx="635303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5589571"/>
              <a:ext cx="752931" cy="75293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BBF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539927" y="6899302"/>
              <a:ext cx="752931" cy="75293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DD76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 rot="-10800000">
            <a:off x="-4542097" y="6821711"/>
            <a:ext cx="11141594" cy="6528330"/>
            <a:chOff x="0" y="0"/>
            <a:chExt cx="14855459" cy="8704439"/>
          </a:xfrm>
        </p:grpSpPr>
        <p:sp>
          <p:nvSpPr>
            <p:cNvPr id="20" name="AutoShape 20"/>
            <p:cNvSpPr/>
            <p:nvPr/>
          </p:nvSpPr>
          <p:spPr>
            <a:xfrm flipV="1">
              <a:off x="376466" y="25995"/>
              <a:ext cx="9923506" cy="5940042"/>
            </a:xfrm>
            <a:prstGeom prst="line">
              <a:avLst/>
            </a:prstGeom>
            <a:ln w="60592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362159" y="2413927"/>
              <a:ext cx="9546379" cy="5940042"/>
            </a:xfrm>
            <a:prstGeom prst="line">
              <a:avLst/>
            </a:prstGeom>
            <a:ln w="60592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V="1">
              <a:off x="4916393" y="1417784"/>
              <a:ext cx="9923506" cy="5940042"/>
            </a:xfrm>
            <a:prstGeom prst="line">
              <a:avLst/>
            </a:prstGeom>
            <a:ln w="60592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23" name="Group 23"/>
            <p:cNvGrpSpPr/>
            <p:nvPr/>
          </p:nvGrpSpPr>
          <p:grpSpPr>
            <a:xfrm>
              <a:off x="0" y="7951508"/>
              <a:ext cx="724317" cy="752931"/>
              <a:chOff x="0" y="0"/>
              <a:chExt cx="781911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8191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1911" h="812800">
                    <a:moveTo>
                      <a:pt x="390955" y="0"/>
                    </a:moveTo>
                    <a:cubicBezTo>
                      <a:pt x="175037" y="0"/>
                      <a:pt x="0" y="181951"/>
                      <a:pt x="0" y="406400"/>
                    </a:cubicBezTo>
                    <a:cubicBezTo>
                      <a:pt x="0" y="630849"/>
                      <a:pt x="175037" y="812800"/>
                      <a:pt x="390955" y="812800"/>
                    </a:cubicBezTo>
                    <a:cubicBezTo>
                      <a:pt x="606874" y="812800"/>
                      <a:pt x="781911" y="630849"/>
                      <a:pt x="781911" y="406400"/>
                    </a:cubicBezTo>
                    <a:cubicBezTo>
                      <a:pt x="781911" y="181951"/>
                      <a:pt x="606874" y="0"/>
                      <a:pt x="390955" y="0"/>
                    </a:cubicBezTo>
                    <a:close/>
                  </a:path>
                </a:pathLst>
              </a:custGeom>
              <a:solidFill>
                <a:srgbClr val="CDBBF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3304" y="66675"/>
                <a:ext cx="635303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5589571"/>
              <a:ext cx="752931" cy="7529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85C6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4539927" y="6899302"/>
              <a:ext cx="752931" cy="752931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sp>
        <p:nvSpPr>
          <p:cNvPr id="32" name="AutoShape 32"/>
          <p:cNvSpPr/>
          <p:nvPr/>
        </p:nvSpPr>
        <p:spPr>
          <a:xfrm flipV="1">
            <a:off x="7568085" y="4667402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flipV="1">
            <a:off x="-6003642" y="-230960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4" name="Freeform 34"/>
          <p:cNvSpPr/>
          <p:nvPr/>
        </p:nvSpPr>
        <p:spPr>
          <a:xfrm>
            <a:off x="13568619" y="6074702"/>
            <a:ext cx="3914491" cy="3622684"/>
          </a:xfrm>
          <a:custGeom>
            <a:avLst/>
            <a:gdLst/>
            <a:ahLst/>
            <a:cxnLst/>
            <a:rect l="l" t="t" r="r" b="b"/>
            <a:pathLst>
              <a:path w="3914491" h="3622684">
                <a:moveTo>
                  <a:pt x="0" y="0"/>
                </a:moveTo>
                <a:lnTo>
                  <a:pt x="3914491" y="0"/>
                </a:lnTo>
                <a:lnTo>
                  <a:pt x="3914491" y="3622684"/>
                </a:lnTo>
                <a:lnTo>
                  <a:pt x="0" y="3622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028700" y="3930157"/>
            <a:ext cx="2798066" cy="2426686"/>
          </a:xfrm>
          <a:custGeom>
            <a:avLst/>
            <a:gdLst/>
            <a:ahLst/>
            <a:cxnLst/>
            <a:rect l="l" t="t" r="r" b="b"/>
            <a:pathLst>
              <a:path w="2798066" h="2426686">
                <a:moveTo>
                  <a:pt x="0" y="0"/>
                </a:moveTo>
                <a:lnTo>
                  <a:pt x="2798066" y="0"/>
                </a:lnTo>
                <a:lnTo>
                  <a:pt x="2798066" y="2426686"/>
                </a:lnTo>
                <a:lnTo>
                  <a:pt x="0" y="2426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926218" y="-337380"/>
            <a:ext cx="4035774" cy="3360699"/>
          </a:xfrm>
          <a:custGeom>
            <a:avLst/>
            <a:gdLst/>
            <a:ahLst/>
            <a:cxnLst/>
            <a:rect l="l" t="t" r="r" b="b"/>
            <a:pathLst>
              <a:path w="4035774" h="3360699">
                <a:moveTo>
                  <a:pt x="0" y="0"/>
                </a:moveTo>
                <a:lnTo>
                  <a:pt x="4035774" y="0"/>
                </a:lnTo>
                <a:lnTo>
                  <a:pt x="4035774" y="3360700"/>
                </a:lnTo>
                <a:lnTo>
                  <a:pt x="0" y="336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410950" y="4228316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3038534" y="-28941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4180598" y="1028700"/>
            <a:ext cx="14720396" cy="9433014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-5554685" y="-262387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162030" cy="21103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2030" cy="2110325"/>
            </a:xfrm>
            <a:custGeom>
              <a:avLst/>
              <a:gdLst/>
              <a:ahLst/>
              <a:cxnLst/>
              <a:rect l="l" t="t" r="r" b="b"/>
              <a:pathLst>
                <a:path w="4162030" h="2110325">
                  <a:moveTo>
                    <a:pt x="14310" y="0"/>
                  </a:moveTo>
                  <a:lnTo>
                    <a:pt x="4147720" y="0"/>
                  </a:lnTo>
                  <a:cubicBezTo>
                    <a:pt x="4151516" y="0"/>
                    <a:pt x="4155155" y="1508"/>
                    <a:pt x="4157839" y="4191"/>
                  </a:cubicBezTo>
                  <a:cubicBezTo>
                    <a:pt x="4160522" y="6875"/>
                    <a:pt x="4162030" y="10515"/>
                    <a:pt x="4162030" y="14310"/>
                  </a:cubicBezTo>
                  <a:lnTo>
                    <a:pt x="4162030" y="2096015"/>
                  </a:lnTo>
                  <a:cubicBezTo>
                    <a:pt x="4162030" y="2099810"/>
                    <a:pt x="4160522" y="2103450"/>
                    <a:pt x="4157839" y="2106134"/>
                  </a:cubicBezTo>
                  <a:cubicBezTo>
                    <a:pt x="4155155" y="2108817"/>
                    <a:pt x="4151516" y="2110325"/>
                    <a:pt x="4147720" y="2110325"/>
                  </a:cubicBezTo>
                  <a:lnTo>
                    <a:pt x="14310" y="2110325"/>
                  </a:lnTo>
                  <a:cubicBezTo>
                    <a:pt x="10515" y="2110325"/>
                    <a:pt x="6875" y="2108817"/>
                    <a:pt x="4191" y="2106134"/>
                  </a:cubicBezTo>
                  <a:cubicBezTo>
                    <a:pt x="1508" y="2103450"/>
                    <a:pt x="0" y="2099810"/>
                    <a:pt x="0" y="2096015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162030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20518" y="2933700"/>
            <a:ext cx="4862789" cy="459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5"/>
              </a:lnSpc>
            </a:pPr>
            <a:r>
              <a:rPr lang="en-US" sz="75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PRESS THESE KEYS</a:t>
            </a:r>
          </a:p>
          <a:p>
            <a:pPr algn="l">
              <a:lnSpc>
                <a:spcPts val="7125"/>
              </a:lnSpc>
            </a:pPr>
            <a:r>
              <a:rPr lang="en-US" sz="75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while on Present mode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56290" y="7061675"/>
            <a:ext cx="4404164" cy="1411733"/>
            <a:chOff x="0" y="0"/>
            <a:chExt cx="1129364" cy="3620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F785C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U FOR UNVEIL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99388" y="7061675"/>
            <a:ext cx="4404164" cy="1411733"/>
            <a:chOff x="0" y="0"/>
            <a:chExt cx="1129364" cy="3620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8CCFDB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ANY NUMBER FROM 0-9</a:t>
              </a:r>
            </a:p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FOR A TIMER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556290" y="5312314"/>
            <a:ext cx="4404164" cy="1411733"/>
            <a:chOff x="0" y="0"/>
            <a:chExt cx="1129364" cy="3620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FFD84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O FOR BUBBLES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99388" y="5312314"/>
            <a:ext cx="4404164" cy="1411733"/>
            <a:chOff x="0" y="0"/>
            <a:chExt cx="1129364" cy="3620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Q FOR QUIET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56290" y="3562953"/>
            <a:ext cx="4404164" cy="1411733"/>
            <a:chOff x="0" y="0"/>
            <a:chExt cx="1129364" cy="36201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8CCFDB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D FOR A DRUMROLL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199388" y="3562953"/>
            <a:ext cx="4404164" cy="1411733"/>
            <a:chOff x="0" y="0"/>
            <a:chExt cx="1129364" cy="36201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F785C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M FOR MIC DROP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56290" y="1813592"/>
            <a:ext cx="4404164" cy="1411733"/>
            <a:chOff x="0" y="0"/>
            <a:chExt cx="1129364" cy="36201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B FOR BLUR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199388" y="1813592"/>
            <a:ext cx="4404164" cy="1411733"/>
            <a:chOff x="0" y="0"/>
            <a:chExt cx="1129364" cy="36201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29364" cy="362012"/>
            </a:xfrm>
            <a:custGeom>
              <a:avLst/>
              <a:gdLst/>
              <a:ahLst/>
              <a:cxnLst/>
              <a:rect l="l" t="t" r="r" b="b"/>
              <a:pathLst>
                <a:path w="1129364" h="362012">
                  <a:moveTo>
                    <a:pt x="0" y="0"/>
                  </a:moveTo>
                  <a:lnTo>
                    <a:pt x="1129364" y="0"/>
                  </a:lnTo>
                  <a:lnTo>
                    <a:pt x="1129364" y="362012"/>
                  </a:lnTo>
                  <a:lnTo>
                    <a:pt x="0" y="362012"/>
                  </a:lnTo>
                  <a:close/>
                </a:path>
              </a:pathLst>
            </a:custGeom>
            <a:solidFill>
              <a:srgbClr val="FFD84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1129364" cy="38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5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 FOR CONFETTI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394961"/>
            <a:ext cx="5221355" cy="3863339"/>
            <a:chOff x="0" y="0"/>
            <a:chExt cx="1338918" cy="990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917" cy="990680"/>
            </a:xfrm>
            <a:custGeom>
              <a:avLst/>
              <a:gdLst/>
              <a:ahLst/>
              <a:cxnLst/>
              <a:rect l="l" t="t" r="r" b="b"/>
              <a:pathLst>
                <a:path w="1338917" h="990680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946198"/>
                  </a:lnTo>
                  <a:cubicBezTo>
                    <a:pt x="1338917" y="970765"/>
                    <a:pt x="1319002" y="990680"/>
                    <a:pt x="1294435" y="990680"/>
                  </a:cubicBezTo>
                  <a:lnTo>
                    <a:pt x="44482" y="990680"/>
                  </a:lnTo>
                  <a:cubicBezTo>
                    <a:pt x="19915" y="990680"/>
                    <a:pt x="0" y="970765"/>
                    <a:pt x="0" y="946198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338918" cy="1000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3323" y="5394961"/>
            <a:ext cx="5221355" cy="3863339"/>
            <a:chOff x="0" y="0"/>
            <a:chExt cx="1338918" cy="990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8917" cy="990680"/>
            </a:xfrm>
            <a:custGeom>
              <a:avLst/>
              <a:gdLst/>
              <a:ahLst/>
              <a:cxnLst/>
              <a:rect l="l" t="t" r="r" b="b"/>
              <a:pathLst>
                <a:path w="1338917" h="990680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946198"/>
                  </a:lnTo>
                  <a:cubicBezTo>
                    <a:pt x="1338917" y="970765"/>
                    <a:pt x="1319002" y="990680"/>
                    <a:pt x="1294435" y="990680"/>
                  </a:cubicBezTo>
                  <a:lnTo>
                    <a:pt x="44482" y="990680"/>
                  </a:lnTo>
                  <a:cubicBezTo>
                    <a:pt x="19915" y="990680"/>
                    <a:pt x="0" y="970765"/>
                    <a:pt x="0" y="946198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38918" cy="1000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83534" y="4547778"/>
            <a:ext cx="5520927" cy="1191444"/>
            <a:chOff x="0" y="0"/>
            <a:chExt cx="1338918" cy="3055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8917" cy="305523"/>
            </a:xfrm>
            <a:custGeom>
              <a:avLst/>
              <a:gdLst/>
              <a:ahLst/>
              <a:cxnLst/>
              <a:rect l="l" t="t" r="r" b="b"/>
              <a:pathLst>
                <a:path w="1338917" h="305523">
                  <a:moveTo>
                    <a:pt x="0" y="0"/>
                  </a:moveTo>
                  <a:lnTo>
                    <a:pt x="1338917" y="0"/>
                  </a:lnTo>
                  <a:lnTo>
                    <a:pt x="1338917" y="305523"/>
                  </a:lnTo>
                  <a:lnTo>
                    <a:pt x="0" y="305523"/>
                  </a:ln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338918" cy="324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ru-RU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ДН</a:t>
              </a:r>
              <a:r>
                <a:rPr lang="kk-KZ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Қ</a:t>
              </a:r>
              <a:endParaRPr lang="en-US" sz="2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  <a:p>
              <a:pPr algn="ctr">
                <a:lnSpc>
                  <a:spcPts val="3360"/>
                </a:lnSpc>
              </a:pPr>
              <a:r>
                <a:rPr lang="en-US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(</a:t>
              </a:r>
              <a:r>
                <a:rPr lang="kk-KZ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Дезоксирибонуклеин қышқылы</a:t>
              </a:r>
              <a:r>
                <a:rPr lang="en-US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)</a:t>
              </a:r>
              <a:endParaRPr lang="en-US" sz="2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547778"/>
            <a:ext cx="5221355" cy="1191444"/>
            <a:chOff x="0" y="0"/>
            <a:chExt cx="1338918" cy="3055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8917" cy="305523"/>
            </a:xfrm>
            <a:custGeom>
              <a:avLst/>
              <a:gdLst/>
              <a:ahLst/>
              <a:cxnLst/>
              <a:rect l="l" t="t" r="r" b="b"/>
              <a:pathLst>
                <a:path w="1338917" h="305523">
                  <a:moveTo>
                    <a:pt x="0" y="0"/>
                  </a:moveTo>
                  <a:lnTo>
                    <a:pt x="1338917" y="0"/>
                  </a:lnTo>
                  <a:lnTo>
                    <a:pt x="1338917" y="305523"/>
                  </a:lnTo>
                  <a:lnTo>
                    <a:pt x="0" y="305523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338918" cy="324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ru-RU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Ген</a:t>
              </a:r>
              <a:endParaRPr lang="en-US" sz="2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37945" y="5394961"/>
            <a:ext cx="5221355" cy="3863339"/>
            <a:chOff x="0" y="0"/>
            <a:chExt cx="1338918" cy="9906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8917" cy="990680"/>
            </a:xfrm>
            <a:custGeom>
              <a:avLst/>
              <a:gdLst/>
              <a:ahLst/>
              <a:cxnLst/>
              <a:rect l="l" t="t" r="r" b="b"/>
              <a:pathLst>
                <a:path w="1338917" h="990680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946198"/>
                  </a:lnTo>
                  <a:cubicBezTo>
                    <a:pt x="1338917" y="970765"/>
                    <a:pt x="1319002" y="990680"/>
                    <a:pt x="1294435" y="990680"/>
                  </a:cubicBezTo>
                  <a:lnTo>
                    <a:pt x="44482" y="990680"/>
                  </a:lnTo>
                  <a:cubicBezTo>
                    <a:pt x="19915" y="990680"/>
                    <a:pt x="0" y="970765"/>
                    <a:pt x="0" y="946198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338918" cy="1000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40427" y="4547778"/>
            <a:ext cx="5221355" cy="1191444"/>
            <a:chOff x="0" y="0"/>
            <a:chExt cx="1338918" cy="3055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8917" cy="305523"/>
            </a:xfrm>
            <a:custGeom>
              <a:avLst/>
              <a:gdLst/>
              <a:ahLst/>
              <a:cxnLst/>
              <a:rect l="l" t="t" r="r" b="b"/>
              <a:pathLst>
                <a:path w="1338917" h="305523">
                  <a:moveTo>
                    <a:pt x="0" y="0"/>
                  </a:moveTo>
                  <a:lnTo>
                    <a:pt x="1338917" y="0"/>
                  </a:lnTo>
                  <a:lnTo>
                    <a:pt x="1338917" y="305523"/>
                  </a:lnTo>
                  <a:lnTo>
                    <a:pt x="0" y="305523"/>
                  </a:lnTo>
                  <a:close/>
                </a:path>
              </a:pathLst>
            </a:custGeom>
            <a:solidFill>
              <a:srgbClr val="8CCFDB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338918" cy="324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kk-KZ" sz="2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Хромосома</a:t>
              </a:r>
              <a:endParaRPr lang="en-US" sz="2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85863"/>
            <a:ext cx="10071191" cy="2499108"/>
            <a:chOff x="0" y="209551"/>
            <a:chExt cx="13428255" cy="333214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09551"/>
              <a:ext cx="13428255" cy="1611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310"/>
                </a:lnSpc>
              </a:pPr>
              <a:r>
                <a:rPr lang="kk-KZ" sz="9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Қайталау</a:t>
              </a:r>
              <a:r>
                <a:rPr lang="en-US" sz="98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:</a:t>
              </a:r>
              <a:endParaRPr lang="en-US" sz="98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135471"/>
              <a:ext cx="13428255" cy="1406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0"/>
                </a:lnSpc>
              </a:pP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Ескеріңіз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: Ген – ДНҚ-</a:t>
              </a: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ның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кішкене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бөлігі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, ал ДНҚ </a:t>
              </a: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біздің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ағзамыздағы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хромосомаларды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3246" dirty="0" err="1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құрайды</a:t>
              </a:r>
              <a:r>
                <a:rPr lang="ru-RU" sz="3246" dirty="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lang="en-US" sz="3246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02140" y="6761660"/>
            <a:ext cx="427447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Ол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ағзадағы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ақуыздарды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жасау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қасиеттері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мен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функцияларын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 smtClean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анықтайды</a:t>
            </a:r>
            <a:r>
              <a:rPr lang="en-US" sz="2600" dirty="0" smtClean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006763" y="6333035"/>
            <a:ext cx="4274474" cy="216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ru-RU" sz="2800" dirty="0" err="1"/>
              <a:t>Ол</a:t>
            </a:r>
            <a:r>
              <a:rPr lang="ru-RU" sz="2800" dirty="0"/>
              <a:t> </a:t>
            </a:r>
            <a:r>
              <a:rPr lang="ru-RU" sz="2800" dirty="0" err="1"/>
              <a:t>ағзаның</a:t>
            </a:r>
            <a:r>
              <a:rPr lang="ru-RU" sz="2800" dirty="0"/>
              <a:t> </a:t>
            </a:r>
            <a:r>
              <a:rPr lang="ru-RU" sz="2800" dirty="0" err="1"/>
              <a:t>өсуі</a:t>
            </a:r>
            <a:r>
              <a:rPr lang="ru-RU" sz="2800" dirty="0"/>
              <a:t>, </a:t>
            </a:r>
            <a:r>
              <a:rPr lang="ru-RU" sz="2800" dirty="0" err="1"/>
              <a:t>дамуы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көбеюі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маңызды</a:t>
            </a:r>
            <a:r>
              <a:rPr lang="ru-RU" sz="2800" dirty="0"/>
              <a:t> </a:t>
            </a:r>
            <a:r>
              <a:rPr lang="ru-RU" sz="2800" dirty="0" err="1"/>
              <a:t>генетикалық</a:t>
            </a:r>
            <a:r>
              <a:rPr lang="ru-RU" sz="2800" dirty="0"/>
              <a:t> </a:t>
            </a:r>
            <a:r>
              <a:rPr lang="ru-RU" sz="2800" dirty="0" err="1"/>
              <a:t>ақпаратты</a:t>
            </a:r>
            <a:r>
              <a:rPr lang="ru-RU" sz="2800" dirty="0"/>
              <a:t> (</a:t>
            </a:r>
            <a:r>
              <a:rPr lang="ru-RU" sz="2800" dirty="0" err="1"/>
              <a:t>гендерді</a:t>
            </a:r>
            <a:r>
              <a:rPr lang="ru-RU" sz="2800" dirty="0"/>
              <a:t>) </a:t>
            </a:r>
            <a:r>
              <a:rPr lang="ru-RU" sz="2800" dirty="0" err="1"/>
              <a:t>сақтайды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тасымалдайды</a:t>
            </a:r>
            <a:r>
              <a:rPr lang="ru-RU" sz="2800" dirty="0"/>
              <a:t>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511386" y="6547347"/>
            <a:ext cx="427447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Ол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жасушаның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бөлінуі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кезінде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материалдардың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(ДНҚ)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көшіруі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мен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таралуына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жауап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береді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Freeform 26"/>
          <p:cNvSpPr/>
          <p:nvPr/>
        </p:nvSpPr>
        <p:spPr>
          <a:xfrm rot="-5536308">
            <a:off x="13433533" y="-58066"/>
            <a:ext cx="3824926" cy="4291642"/>
          </a:xfrm>
          <a:custGeom>
            <a:avLst/>
            <a:gdLst/>
            <a:ahLst/>
            <a:cxnLst/>
            <a:rect l="l" t="t" r="r" b="b"/>
            <a:pathLst>
              <a:path w="3824926" h="4291642">
                <a:moveTo>
                  <a:pt x="0" y="0"/>
                </a:moveTo>
                <a:lnTo>
                  <a:pt x="3824926" y="0"/>
                </a:lnTo>
                <a:lnTo>
                  <a:pt x="3824926" y="4291641"/>
                </a:lnTo>
                <a:lnTo>
                  <a:pt x="0" y="429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623272" y="866655"/>
            <a:ext cx="957997" cy="2352226"/>
          </a:xfrm>
          <a:custGeom>
            <a:avLst/>
            <a:gdLst/>
            <a:ahLst/>
            <a:cxnLst/>
            <a:rect l="l" t="t" r="r" b="b"/>
            <a:pathLst>
              <a:path w="957997" h="2352226">
                <a:moveTo>
                  <a:pt x="0" y="0"/>
                </a:moveTo>
                <a:lnTo>
                  <a:pt x="957997" y="0"/>
                </a:lnTo>
                <a:lnTo>
                  <a:pt x="957997" y="2352226"/>
                </a:lnTo>
                <a:lnTo>
                  <a:pt x="0" y="2352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2466827">
            <a:off x="14671193" y="816164"/>
            <a:ext cx="2521606" cy="2587469"/>
          </a:xfrm>
          <a:custGeom>
            <a:avLst/>
            <a:gdLst/>
            <a:ahLst/>
            <a:cxnLst/>
            <a:rect l="l" t="t" r="r" b="b"/>
            <a:pathLst>
              <a:path w="2521606" h="2587469">
                <a:moveTo>
                  <a:pt x="0" y="0"/>
                </a:moveTo>
                <a:lnTo>
                  <a:pt x="2521606" y="0"/>
                </a:lnTo>
                <a:lnTo>
                  <a:pt x="2521606" y="2587468"/>
                </a:lnTo>
                <a:lnTo>
                  <a:pt x="0" y="2587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AutoShape 29"/>
          <p:cNvSpPr/>
          <p:nvPr/>
        </p:nvSpPr>
        <p:spPr>
          <a:xfrm>
            <a:off x="16242560" y="1827842"/>
            <a:ext cx="0" cy="674302"/>
          </a:xfrm>
          <a:prstGeom prst="line">
            <a:avLst/>
          </a:prstGeom>
          <a:ln w="28575" cap="flat">
            <a:solidFill>
              <a:srgbClr val="32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30"/>
          <p:cNvSpPr txBox="1"/>
          <p:nvPr/>
        </p:nvSpPr>
        <p:spPr>
          <a:xfrm>
            <a:off x="12302727" y="3442734"/>
            <a:ext cx="1646649" cy="32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1964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Chromosome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242111" y="3932372"/>
            <a:ext cx="1646649" cy="32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1964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DNA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594378" y="1962163"/>
            <a:ext cx="828874" cy="3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1879" i="1">
                <a:solidFill>
                  <a:srgbClr val="32303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gene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533323" y="1191886"/>
            <a:ext cx="2134755" cy="973107"/>
            <a:chOff x="0" y="0"/>
            <a:chExt cx="547417" cy="2495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47418" cy="249535"/>
            </a:xfrm>
            <a:custGeom>
              <a:avLst/>
              <a:gdLst/>
              <a:ahLst/>
              <a:cxnLst/>
              <a:rect l="l" t="t" r="r" b="b"/>
              <a:pathLst>
                <a:path w="547418" h="249535">
                  <a:moveTo>
                    <a:pt x="0" y="0"/>
                  </a:moveTo>
                  <a:lnTo>
                    <a:pt x="547418" y="0"/>
                  </a:lnTo>
                  <a:lnTo>
                    <a:pt x="547418" y="249535"/>
                  </a:lnTo>
                  <a:lnTo>
                    <a:pt x="0" y="249535"/>
                  </a:lnTo>
                  <a:close/>
                </a:path>
              </a:pathLst>
            </a:custGeom>
            <a:solidFill>
              <a:srgbClr val="FFD84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547417" cy="2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0"/>
                </a:lnSpc>
              </a:pPr>
              <a:r>
                <a:rPr lang="kk-KZ" sz="2900" b="1" dirty="0" smtClean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ЖАУАП</a:t>
              </a:r>
              <a:endParaRPr lang="en-US" sz="29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403277" y="-1746737"/>
            <a:ext cx="12857551" cy="7833141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414910" y="-638009"/>
            <a:ext cx="14934665" cy="9349510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4441538" y="-638009"/>
            <a:ext cx="13846462" cy="9127854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122234" y="8386255"/>
            <a:ext cx="585352" cy="608476"/>
            <a:chOff x="0" y="0"/>
            <a:chExt cx="78191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99039" y="5782165"/>
            <a:ext cx="608476" cy="60847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37300" y="8119292"/>
            <a:ext cx="608476" cy="60847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4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06378" y="1292269"/>
            <a:ext cx="8625784" cy="7702462"/>
            <a:chOff x="0" y="0"/>
            <a:chExt cx="2211919" cy="19751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11919" cy="1975151"/>
            </a:xfrm>
            <a:custGeom>
              <a:avLst/>
              <a:gdLst/>
              <a:ahLst/>
              <a:cxnLst/>
              <a:rect l="l" t="t" r="r" b="b"/>
              <a:pathLst>
                <a:path w="2211919" h="1975151">
                  <a:moveTo>
                    <a:pt x="26926" y="0"/>
                  </a:moveTo>
                  <a:lnTo>
                    <a:pt x="2184993" y="0"/>
                  </a:lnTo>
                  <a:cubicBezTo>
                    <a:pt x="2192134" y="0"/>
                    <a:pt x="2198983" y="2837"/>
                    <a:pt x="2204033" y="7886"/>
                  </a:cubicBezTo>
                  <a:cubicBezTo>
                    <a:pt x="2209082" y="12936"/>
                    <a:pt x="2211919" y="19785"/>
                    <a:pt x="2211919" y="26926"/>
                  </a:cubicBezTo>
                  <a:lnTo>
                    <a:pt x="2211919" y="1948225"/>
                  </a:lnTo>
                  <a:cubicBezTo>
                    <a:pt x="2211919" y="1963095"/>
                    <a:pt x="2199864" y="1975151"/>
                    <a:pt x="2184993" y="1975151"/>
                  </a:cubicBezTo>
                  <a:lnTo>
                    <a:pt x="26926" y="1975151"/>
                  </a:lnTo>
                  <a:cubicBezTo>
                    <a:pt x="19785" y="1975151"/>
                    <a:pt x="12936" y="1972314"/>
                    <a:pt x="7886" y="1967264"/>
                  </a:cubicBezTo>
                  <a:cubicBezTo>
                    <a:pt x="2837" y="1962215"/>
                    <a:pt x="0" y="1955366"/>
                    <a:pt x="0" y="1948225"/>
                  </a:cubicBezTo>
                  <a:lnTo>
                    <a:pt x="0" y="26926"/>
                  </a:lnTo>
                  <a:cubicBezTo>
                    <a:pt x="0" y="19785"/>
                    <a:pt x="2837" y="12936"/>
                    <a:pt x="7886" y="7886"/>
                  </a:cubicBezTo>
                  <a:cubicBezTo>
                    <a:pt x="12936" y="2837"/>
                    <a:pt x="19785" y="0"/>
                    <a:pt x="26926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2211919" cy="1984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08970" y="1292269"/>
            <a:ext cx="706545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35"/>
              </a:lnSpc>
            </a:pPr>
            <a:r>
              <a:rPr lang="ru-RU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ОҚУ НӘТИЖЕЛЕРІ</a:t>
            </a:r>
            <a:endParaRPr lang="en-US" sz="9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8106378" y="1292269"/>
            <a:ext cx="8625784" cy="1529690"/>
            <a:chOff x="0" y="0"/>
            <a:chExt cx="2211919" cy="3922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11919" cy="392260"/>
            </a:xfrm>
            <a:custGeom>
              <a:avLst/>
              <a:gdLst/>
              <a:ahLst/>
              <a:cxnLst/>
              <a:rect l="l" t="t" r="r" b="b"/>
              <a:pathLst>
                <a:path w="2211919" h="392260">
                  <a:moveTo>
                    <a:pt x="0" y="0"/>
                  </a:moveTo>
                  <a:lnTo>
                    <a:pt x="2211919" y="0"/>
                  </a:lnTo>
                  <a:lnTo>
                    <a:pt x="2211919" y="392260"/>
                  </a:lnTo>
                  <a:lnTo>
                    <a:pt x="0" y="392260"/>
                  </a:lnTo>
                  <a:close/>
                </a:path>
              </a:pathLst>
            </a:custGeom>
            <a:solidFill>
              <a:srgbClr val="FFE27C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211919" cy="401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570279" y="1865051"/>
            <a:ext cx="7697983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9"/>
              </a:lnSpc>
            </a:pPr>
            <a:r>
              <a:rPr lang="ru-RU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Осы </a:t>
            </a:r>
            <a:r>
              <a:rPr lang="ru-RU" sz="3399" b="1" dirty="0" err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сабақтың</a:t>
            </a:r>
            <a:r>
              <a:rPr lang="ru-RU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ru-RU" sz="3399" b="1" dirty="0" err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соңында</a:t>
            </a:r>
            <a:r>
              <a:rPr lang="ru-RU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ru-RU" sz="3399" b="1" dirty="0" err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сіз</a:t>
            </a:r>
            <a:r>
              <a:rPr lang="ru-RU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ru-RU" sz="3399" b="1" dirty="0" err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мыналарды</a:t>
            </a:r>
            <a:r>
              <a:rPr lang="ru-RU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ru-RU" sz="3399" b="1" dirty="0" err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үйренесіз</a:t>
            </a:r>
            <a:r>
              <a:rPr lang="ru-RU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</a:t>
            </a:r>
            <a:endParaRPr lang="en-US" sz="3399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8739696" y="3442878"/>
            <a:ext cx="521945" cy="52194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1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4315" y="3477473"/>
            <a:ext cx="668453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геном"терминін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 smtClean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анықтаңыз</a:t>
            </a:r>
            <a:r>
              <a:rPr lang="kk-KZ" sz="2600" dirty="0" smtClean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lang="en-US" sz="2600" b="1" dirty="0">
              <a:solidFill>
                <a:srgbClr val="32303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8739696" y="4480505"/>
            <a:ext cx="521945" cy="52194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414315" y="4300788"/>
            <a:ext cx="668453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геномның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гендермен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байланысын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 smtClean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түсіндіріңіз</a:t>
            </a:r>
            <a:r>
              <a:rPr lang="ru-RU" sz="2600" dirty="0" smtClean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ДНҚ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және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хромосомалар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8739696" y="5518132"/>
            <a:ext cx="521945" cy="52194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3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414315" y="5341476"/>
            <a:ext cx="6684530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және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қоршаған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ортаның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өзгеруін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ажыратыңыз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739696" y="6555759"/>
            <a:ext cx="521945" cy="52194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4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414315" y="6590354"/>
            <a:ext cx="6684530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мутацияны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түсіндіріңіз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8739696" y="7593385"/>
            <a:ext cx="521945" cy="52194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5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414315" y="7413668"/>
            <a:ext cx="6684530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вариацияның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табиғи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сұрыпталуға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әсерін</a:t>
            </a:r>
            <a:r>
              <a:rPr lang="ru-RU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тану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154312" y="4161456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1295172" y="4248766"/>
            <a:ext cx="7036843" cy="5251112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5923960" y="4161456"/>
            <a:ext cx="9274410" cy="6233398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1184065"/>
            <a:ext cx="1413157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99"/>
              </a:lnSpc>
            </a:pPr>
            <a:r>
              <a:rPr lang="ru-RU" sz="99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ГЕНОМ ДЕГЕНІМІЗ НЕ?</a:t>
            </a:r>
            <a:endParaRPr lang="en-US" sz="9999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4391" y="2316173"/>
            <a:ext cx="1642110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0"/>
              </a:lnSpc>
            </a:pP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Геном-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организмнің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толық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материалы.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Бұл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организмдердің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генетикалық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ақпаратын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соның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ішінде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кодталатын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және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кодталмайтын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тізбектерді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тасымалдайтын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ДНҚ-дан </a:t>
            </a:r>
            <a:r>
              <a:rPr lang="ru-RU" sz="29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тұрады</a:t>
            </a:r>
            <a:r>
              <a:rPr lang="ru-RU" sz="29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29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3805036"/>
            <a:ext cx="16230600" cy="5453264"/>
            <a:chOff x="0" y="0"/>
            <a:chExt cx="4162030" cy="13983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2030" cy="1398386"/>
            </a:xfrm>
            <a:custGeom>
              <a:avLst/>
              <a:gdLst/>
              <a:ahLst/>
              <a:cxnLst/>
              <a:rect l="l" t="t" r="r" b="b"/>
              <a:pathLst>
                <a:path w="4162030" h="1398386">
                  <a:moveTo>
                    <a:pt x="14310" y="0"/>
                  </a:moveTo>
                  <a:lnTo>
                    <a:pt x="4147720" y="0"/>
                  </a:lnTo>
                  <a:cubicBezTo>
                    <a:pt x="4151516" y="0"/>
                    <a:pt x="4155155" y="1508"/>
                    <a:pt x="4157839" y="4191"/>
                  </a:cubicBezTo>
                  <a:cubicBezTo>
                    <a:pt x="4160522" y="6875"/>
                    <a:pt x="4162030" y="10515"/>
                    <a:pt x="4162030" y="14310"/>
                  </a:cubicBezTo>
                  <a:lnTo>
                    <a:pt x="4162030" y="1384076"/>
                  </a:lnTo>
                  <a:cubicBezTo>
                    <a:pt x="4162030" y="1387872"/>
                    <a:pt x="4160522" y="1391511"/>
                    <a:pt x="4157839" y="1394195"/>
                  </a:cubicBezTo>
                  <a:cubicBezTo>
                    <a:pt x="4155155" y="1396879"/>
                    <a:pt x="4151516" y="1398386"/>
                    <a:pt x="4147720" y="1398386"/>
                  </a:cubicBezTo>
                  <a:lnTo>
                    <a:pt x="14310" y="1398386"/>
                  </a:lnTo>
                  <a:cubicBezTo>
                    <a:pt x="10515" y="1398386"/>
                    <a:pt x="6875" y="1396879"/>
                    <a:pt x="4191" y="1394195"/>
                  </a:cubicBezTo>
                  <a:cubicBezTo>
                    <a:pt x="1508" y="1391511"/>
                    <a:pt x="0" y="1387872"/>
                    <a:pt x="0" y="1384076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162030" cy="1407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536308">
            <a:off x="10477367" y="3862186"/>
            <a:ext cx="4334460" cy="4863350"/>
          </a:xfrm>
          <a:custGeom>
            <a:avLst/>
            <a:gdLst/>
            <a:ahLst/>
            <a:cxnLst/>
            <a:rect l="l" t="t" r="r" b="b"/>
            <a:pathLst>
              <a:path w="4334460" h="4863350">
                <a:moveTo>
                  <a:pt x="0" y="0"/>
                </a:moveTo>
                <a:lnTo>
                  <a:pt x="4334460" y="0"/>
                </a:lnTo>
                <a:lnTo>
                  <a:pt x="4334460" y="4863349"/>
                </a:lnTo>
                <a:lnTo>
                  <a:pt x="0" y="4863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536308">
            <a:off x="7739978" y="4386280"/>
            <a:ext cx="3479082" cy="3903598"/>
          </a:xfrm>
          <a:custGeom>
            <a:avLst/>
            <a:gdLst/>
            <a:ahLst/>
            <a:cxnLst/>
            <a:rect l="l" t="t" r="r" b="b"/>
            <a:pathLst>
              <a:path w="3479082" h="3903598">
                <a:moveTo>
                  <a:pt x="0" y="0"/>
                </a:moveTo>
                <a:lnTo>
                  <a:pt x="3479082" y="0"/>
                </a:lnTo>
                <a:lnTo>
                  <a:pt x="3479082" y="3903598"/>
                </a:lnTo>
                <a:lnTo>
                  <a:pt x="0" y="3903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536308">
            <a:off x="4645832" y="5333921"/>
            <a:ext cx="2115478" cy="2373608"/>
          </a:xfrm>
          <a:custGeom>
            <a:avLst/>
            <a:gdLst/>
            <a:ahLst/>
            <a:cxnLst/>
            <a:rect l="l" t="t" r="r" b="b"/>
            <a:pathLst>
              <a:path w="2115478" h="2373608">
                <a:moveTo>
                  <a:pt x="0" y="0"/>
                </a:moveTo>
                <a:lnTo>
                  <a:pt x="2115478" y="0"/>
                </a:lnTo>
                <a:lnTo>
                  <a:pt x="2115478" y="2373608"/>
                </a:lnTo>
                <a:lnTo>
                  <a:pt x="0" y="2373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03571" y="5479032"/>
            <a:ext cx="1935024" cy="1818923"/>
          </a:xfrm>
          <a:custGeom>
            <a:avLst/>
            <a:gdLst/>
            <a:ahLst/>
            <a:cxnLst/>
            <a:rect l="l" t="t" r="r" b="b"/>
            <a:pathLst>
              <a:path w="1935024" h="1818923">
                <a:moveTo>
                  <a:pt x="0" y="0"/>
                </a:moveTo>
                <a:lnTo>
                  <a:pt x="1935024" y="0"/>
                </a:lnTo>
                <a:lnTo>
                  <a:pt x="1935024" y="1818922"/>
                </a:lnTo>
                <a:lnTo>
                  <a:pt x="0" y="1818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540249" y="4932851"/>
            <a:ext cx="1121664" cy="2754086"/>
          </a:xfrm>
          <a:custGeom>
            <a:avLst/>
            <a:gdLst/>
            <a:ahLst/>
            <a:cxnLst/>
            <a:rect l="l" t="t" r="r" b="b"/>
            <a:pathLst>
              <a:path w="1121664" h="2754086">
                <a:moveTo>
                  <a:pt x="0" y="0"/>
                </a:moveTo>
                <a:lnTo>
                  <a:pt x="1121664" y="0"/>
                </a:lnTo>
                <a:lnTo>
                  <a:pt x="1121664" y="2754086"/>
                </a:lnTo>
                <a:lnTo>
                  <a:pt x="0" y="27540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98616" y="5798404"/>
            <a:ext cx="1569161" cy="1569161"/>
          </a:xfrm>
          <a:custGeom>
            <a:avLst/>
            <a:gdLst/>
            <a:ahLst/>
            <a:cxnLst/>
            <a:rect l="l" t="t" r="r" b="b"/>
            <a:pathLst>
              <a:path w="1569161" h="1569161">
                <a:moveTo>
                  <a:pt x="0" y="0"/>
                </a:moveTo>
                <a:lnTo>
                  <a:pt x="1569161" y="0"/>
                </a:lnTo>
                <a:lnTo>
                  <a:pt x="1569161" y="1569161"/>
                </a:lnTo>
                <a:lnTo>
                  <a:pt x="0" y="156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466827">
            <a:off x="11938042" y="4873733"/>
            <a:ext cx="2952404" cy="3029519"/>
          </a:xfrm>
          <a:custGeom>
            <a:avLst/>
            <a:gdLst/>
            <a:ahLst/>
            <a:cxnLst/>
            <a:rect l="l" t="t" r="r" b="b"/>
            <a:pathLst>
              <a:path w="2952404" h="3029519">
                <a:moveTo>
                  <a:pt x="0" y="0"/>
                </a:moveTo>
                <a:lnTo>
                  <a:pt x="2952404" y="0"/>
                </a:lnTo>
                <a:lnTo>
                  <a:pt x="2952404" y="3029519"/>
                </a:lnTo>
                <a:lnTo>
                  <a:pt x="0" y="30295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3777867" y="6058250"/>
            <a:ext cx="0" cy="789502"/>
          </a:xfrm>
          <a:prstGeom prst="line">
            <a:avLst/>
          </a:prstGeom>
          <a:ln w="28575" cap="flat">
            <a:solidFill>
              <a:srgbClr val="32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3135792" y="7594250"/>
            <a:ext cx="115769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kk-KZ" sz="2300" b="1" dirty="0" smtClean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Жасуша</a:t>
            </a:r>
            <a:endParaRPr lang="en-US" sz="2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17373" y="7596103"/>
            <a:ext cx="1307420" cy="3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ru-RU" sz="2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Ядро</a:t>
            </a:r>
            <a:endParaRPr lang="en-US" sz="2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164941" y="7953915"/>
            <a:ext cx="1927967" cy="3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kk-KZ" sz="2300" b="1" dirty="0" smtClean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Хромосома</a:t>
            </a:r>
            <a:endParaRPr lang="en-US" sz="2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606497" y="8527205"/>
            <a:ext cx="1927967" cy="3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kk-KZ" sz="2300" b="1" dirty="0" smtClean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ДНҚ</a:t>
            </a:r>
            <a:endParaRPr lang="en-US" sz="2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189789" y="6220400"/>
            <a:ext cx="970481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kk-KZ" sz="2200" i="1" dirty="0" smtClean="0">
                <a:solidFill>
                  <a:srgbClr val="32303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ГЕН</a:t>
            </a:r>
            <a:endParaRPr lang="en-US" sz="2200" i="1" dirty="0">
              <a:solidFill>
                <a:srgbClr val="323030"/>
              </a:solidFill>
              <a:latin typeface="Roboto Italics"/>
              <a:ea typeface="Roboto Italics"/>
              <a:cs typeface="Roboto Italics"/>
              <a:sym typeface="Roboto Itali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975055"/>
            <a:ext cx="5262065" cy="228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49"/>
              </a:lnSpc>
            </a:pPr>
            <a:r>
              <a:rPr lang="en-US" sz="8044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GENOME IN ORGANISMS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35929" y="-1707961"/>
            <a:ext cx="12655222" cy="7415228"/>
            <a:chOff x="0" y="0"/>
            <a:chExt cx="16873629" cy="9886971"/>
          </a:xfrm>
        </p:grpSpPr>
        <p:sp>
          <p:nvSpPr>
            <p:cNvPr id="4" name="AutoShape 4"/>
            <p:cNvSpPr/>
            <p:nvPr/>
          </p:nvSpPr>
          <p:spPr>
            <a:xfrm flipV="1">
              <a:off x="427610" y="29526"/>
              <a:ext cx="11271652" cy="6747019"/>
            </a:xfrm>
            <a:prstGeom prst="line">
              <a:avLst/>
            </a:prstGeom>
            <a:ln w="68824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V="1">
              <a:off x="411359" y="2741868"/>
              <a:ext cx="10843291" cy="6747019"/>
            </a:xfrm>
            <a:prstGeom prst="line">
              <a:avLst/>
            </a:prstGeom>
            <a:ln w="68824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V="1">
              <a:off x="5584303" y="1610395"/>
              <a:ext cx="11271652" cy="6747019"/>
            </a:xfrm>
            <a:prstGeom prst="line">
              <a:avLst/>
            </a:prstGeom>
            <a:ln w="68824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9031751"/>
              <a:ext cx="822718" cy="855220"/>
              <a:chOff x="0" y="0"/>
              <a:chExt cx="781911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8191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1911" h="812800">
                    <a:moveTo>
                      <a:pt x="390955" y="0"/>
                    </a:moveTo>
                    <a:cubicBezTo>
                      <a:pt x="175037" y="0"/>
                      <a:pt x="0" y="181951"/>
                      <a:pt x="0" y="406400"/>
                    </a:cubicBezTo>
                    <a:cubicBezTo>
                      <a:pt x="0" y="630849"/>
                      <a:pt x="175037" y="812800"/>
                      <a:pt x="390955" y="812800"/>
                    </a:cubicBezTo>
                    <a:cubicBezTo>
                      <a:pt x="606874" y="812800"/>
                      <a:pt x="781911" y="630849"/>
                      <a:pt x="781911" y="406400"/>
                    </a:cubicBezTo>
                    <a:cubicBezTo>
                      <a:pt x="781911" y="181951"/>
                      <a:pt x="606874" y="0"/>
                      <a:pt x="390955" y="0"/>
                    </a:cubicBezTo>
                    <a:close/>
                  </a:path>
                </a:pathLst>
              </a:custGeom>
              <a:solidFill>
                <a:srgbClr val="8CCFDB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3304" y="66675"/>
                <a:ext cx="635303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6348936"/>
              <a:ext cx="855220" cy="85522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DD76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156694" y="7836598"/>
              <a:ext cx="855220" cy="85522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BBF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6820168" y="1028700"/>
            <a:ext cx="10439132" cy="3915501"/>
            <a:chOff x="0" y="0"/>
            <a:chExt cx="2676918" cy="10040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76918" cy="1004056"/>
            </a:xfrm>
            <a:custGeom>
              <a:avLst/>
              <a:gdLst/>
              <a:ahLst/>
              <a:cxnLst/>
              <a:rect l="l" t="t" r="r" b="b"/>
              <a:pathLst>
                <a:path w="2676918" h="1004056">
                  <a:moveTo>
                    <a:pt x="22249" y="0"/>
                  </a:moveTo>
                  <a:lnTo>
                    <a:pt x="2654669" y="0"/>
                  </a:lnTo>
                  <a:cubicBezTo>
                    <a:pt x="2666957" y="0"/>
                    <a:pt x="2676918" y="9961"/>
                    <a:pt x="2676918" y="22249"/>
                  </a:cubicBezTo>
                  <a:lnTo>
                    <a:pt x="2676918" y="981807"/>
                  </a:lnTo>
                  <a:cubicBezTo>
                    <a:pt x="2676918" y="994095"/>
                    <a:pt x="2666957" y="1004056"/>
                    <a:pt x="2654669" y="1004056"/>
                  </a:cubicBezTo>
                  <a:lnTo>
                    <a:pt x="22249" y="1004056"/>
                  </a:lnTo>
                  <a:cubicBezTo>
                    <a:pt x="9961" y="1004056"/>
                    <a:pt x="0" y="994095"/>
                    <a:pt x="0" y="981807"/>
                  </a:cubicBezTo>
                  <a:lnTo>
                    <a:pt x="0" y="22249"/>
                  </a:lnTo>
                  <a:cubicBezTo>
                    <a:pt x="0" y="9961"/>
                    <a:pt x="9961" y="0"/>
                    <a:pt x="22249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676918" cy="1013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20168" y="5342799"/>
            <a:ext cx="10439132" cy="3915501"/>
            <a:chOff x="0" y="0"/>
            <a:chExt cx="2676918" cy="10040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76918" cy="1004056"/>
            </a:xfrm>
            <a:custGeom>
              <a:avLst/>
              <a:gdLst/>
              <a:ahLst/>
              <a:cxnLst/>
              <a:rect l="l" t="t" r="r" b="b"/>
              <a:pathLst>
                <a:path w="2676918" h="1004056">
                  <a:moveTo>
                    <a:pt x="22249" y="0"/>
                  </a:moveTo>
                  <a:lnTo>
                    <a:pt x="2654669" y="0"/>
                  </a:lnTo>
                  <a:cubicBezTo>
                    <a:pt x="2666957" y="0"/>
                    <a:pt x="2676918" y="9961"/>
                    <a:pt x="2676918" y="22249"/>
                  </a:cubicBezTo>
                  <a:lnTo>
                    <a:pt x="2676918" y="981807"/>
                  </a:lnTo>
                  <a:cubicBezTo>
                    <a:pt x="2676918" y="994095"/>
                    <a:pt x="2666957" y="1004056"/>
                    <a:pt x="2654669" y="1004056"/>
                  </a:cubicBezTo>
                  <a:lnTo>
                    <a:pt x="22249" y="1004056"/>
                  </a:lnTo>
                  <a:cubicBezTo>
                    <a:pt x="9961" y="1004056"/>
                    <a:pt x="0" y="994095"/>
                    <a:pt x="0" y="981807"/>
                  </a:cubicBezTo>
                  <a:lnTo>
                    <a:pt x="0" y="22249"/>
                  </a:lnTo>
                  <a:cubicBezTo>
                    <a:pt x="0" y="9961"/>
                    <a:pt x="9961" y="0"/>
                    <a:pt x="22249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2676918" cy="1013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7365249" y="1676295"/>
            <a:ext cx="2708969" cy="2620311"/>
          </a:xfrm>
          <a:custGeom>
            <a:avLst/>
            <a:gdLst/>
            <a:ahLst/>
            <a:cxnLst/>
            <a:rect l="l" t="t" r="r" b="b"/>
            <a:pathLst>
              <a:path w="2708969" h="2620311">
                <a:moveTo>
                  <a:pt x="0" y="0"/>
                </a:moveTo>
                <a:lnTo>
                  <a:pt x="2708968" y="0"/>
                </a:lnTo>
                <a:lnTo>
                  <a:pt x="2708968" y="2620311"/>
                </a:lnTo>
                <a:lnTo>
                  <a:pt x="0" y="2620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690035">
            <a:off x="12393972" y="6151048"/>
            <a:ext cx="4683156" cy="2299004"/>
          </a:xfrm>
          <a:custGeom>
            <a:avLst/>
            <a:gdLst/>
            <a:ahLst/>
            <a:cxnLst/>
            <a:rect l="l" t="t" r="r" b="b"/>
            <a:pathLst>
              <a:path w="4683156" h="2299004">
                <a:moveTo>
                  <a:pt x="0" y="0"/>
                </a:moveTo>
                <a:lnTo>
                  <a:pt x="4683155" y="0"/>
                </a:lnTo>
                <a:lnTo>
                  <a:pt x="4683155" y="2299003"/>
                </a:lnTo>
                <a:lnTo>
                  <a:pt x="0" y="2299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0961296" y="2296513"/>
            <a:ext cx="5221355" cy="1379875"/>
            <a:chOff x="0" y="0"/>
            <a:chExt cx="6961806" cy="183983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712286"/>
              <a:ext cx="6961806" cy="1127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The genetic material in eukaryotes can be found in the nucleus.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6961806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EUKARYOTES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463540" y="6181987"/>
            <a:ext cx="5221355" cy="2237125"/>
            <a:chOff x="0" y="0"/>
            <a:chExt cx="6961806" cy="298283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712286"/>
              <a:ext cx="6961806" cy="227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Their genetic material can</a:t>
              </a:r>
            </a:p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be found in the nucleoid. Several prokaryotes also have plasmids called circular DNA molecules.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6961806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PROKARYOTES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074217" y="1480715"/>
            <a:ext cx="2118536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i="1">
                <a:solidFill>
                  <a:srgbClr val="32303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nucleus</a:t>
            </a:r>
          </a:p>
        </p:txBody>
      </p:sp>
      <p:sp>
        <p:nvSpPr>
          <p:cNvPr id="31" name="AutoShape 31"/>
          <p:cNvSpPr/>
          <p:nvPr/>
        </p:nvSpPr>
        <p:spPr>
          <a:xfrm flipH="1">
            <a:off x="8519415" y="1676295"/>
            <a:ext cx="1554802" cy="791590"/>
          </a:xfrm>
          <a:prstGeom prst="line">
            <a:avLst/>
          </a:prstGeom>
          <a:ln w="19050" cap="flat">
            <a:solidFill>
              <a:srgbClr val="32303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2" name="TextBox 32"/>
          <p:cNvSpPr txBox="1"/>
          <p:nvPr/>
        </p:nvSpPr>
        <p:spPr>
          <a:xfrm>
            <a:off x="13483878" y="5968627"/>
            <a:ext cx="1251671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i="1">
                <a:solidFill>
                  <a:srgbClr val="32303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nucleoid</a:t>
            </a:r>
          </a:p>
        </p:txBody>
      </p:sp>
      <p:sp>
        <p:nvSpPr>
          <p:cNvPr id="33" name="AutoShape 33"/>
          <p:cNvSpPr/>
          <p:nvPr/>
        </p:nvSpPr>
        <p:spPr>
          <a:xfrm>
            <a:off x="14109714" y="6331211"/>
            <a:ext cx="1015849" cy="586501"/>
          </a:xfrm>
          <a:prstGeom prst="line">
            <a:avLst/>
          </a:prstGeom>
          <a:ln w="19050" cap="flat">
            <a:solidFill>
              <a:srgbClr val="32303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820337"/>
            <a:ext cx="5112777" cy="5437963"/>
            <a:chOff x="0" y="0"/>
            <a:chExt cx="1311075" cy="1394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1075" cy="1394463"/>
            </a:xfrm>
            <a:custGeom>
              <a:avLst/>
              <a:gdLst/>
              <a:ahLst/>
              <a:cxnLst/>
              <a:rect l="l" t="t" r="r" b="b"/>
              <a:pathLst>
                <a:path w="1311075" h="1394463">
                  <a:moveTo>
                    <a:pt x="45427" y="0"/>
                  </a:moveTo>
                  <a:lnTo>
                    <a:pt x="1265648" y="0"/>
                  </a:lnTo>
                  <a:cubicBezTo>
                    <a:pt x="1290736" y="0"/>
                    <a:pt x="1311075" y="20338"/>
                    <a:pt x="1311075" y="45427"/>
                  </a:cubicBezTo>
                  <a:lnTo>
                    <a:pt x="1311075" y="1349036"/>
                  </a:lnTo>
                  <a:cubicBezTo>
                    <a:pt x="1311075" y="1374124"/>
                    <a:pt x="1290736" y="1394463"/>
                    <a:pt x="1265648" y="1394463"/>
                  </a:cubicBezTo>
                  <a:lnTo>
                    <a:pt x="45427" y="1394463"/>
                  </a:lnTo>
                  <a:cubicBezTo>
                    <a:pt x="20338" y="1394463"/>
                    <a:pt x="0" y="1374124"/>
                    <a:pt x="0" y="1349036"/>
                  </a:cubicBezTo>
                  <a:lnTo>
                    <a:pt x="0" y="45427"/>
                  </a:lnTo>
                  <a:cubicBezTo>
                    <a:pt x="0" y="20338"/>
                    <a:pt x="20338" y="0"/>
                    <a:pt x="4542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311075" cy="140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40964" y="3421739"/>
            <a:ext cx="888248" cy="88824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r>
                <a:rPr lang="en-US" sz="28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87612" y="3820337"/>
            <a:ext cx="5112777" cy="5437963"/>
            <a:chOff x="0" y="0"/>
            <a:chExt cx="1311075" cy="13944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11075" cy="1394463"/>
            </a:xfrm>
            <a:custGeom>
              <a:avLst/>
              <a:gdLst/>
              <a:ahLst/>
              <a:cxnLst/>
              <a:rect l="l" t="t" r="r" b="b"/>
              <a:pathLst>
                <a:path w="1311075" h="1394463">
                  <a:moveTo>
                    <a:pt x="45427" y="0"/>
                  </a:moveTo>
                  <a:lnTo>
                    <a:pt x="1265648" y="0"/>
                  </a:lnTo>
                  <a:cubicBezTo>
                    <a:pt x="1290736" y="0"/>
                    <a:pt x="1311075" y="20338"/>
                    <a:pt x="1311075" y="45427"/>
                  </a:cubicBezTo>
                  <a:lnTo>
                    <a:pt x="1311075" y="1349036"/>
                  </a:lnTo>
                  <a:cubicBezTo>
                    <a:pt x="1311075" y="1374124"/>
                    <a:pt x="1290736" y="1394463"/>
                    <a:pt x="1265648" y="1394463"/>
                  </a:cubicBezTo>
                  <a:lnTo>
                    <a:pt x="45427" y="1394463"/>
                  </a:lnTo>
                  <a:cubicBezTo>
                    <a:pt x="20338" y="1394463"/>
                    <a:pt x="0" y="1374124"/>
                    <a:pt x="0" y="1349036"/>
                  </a:cubicBezTo>
                  <a:lnTo>
                    <a:pt x="0" y="45427"/>
                  </a:lnTo>
                  <a:cubicBezTo>
                    <a:pt x="0" y="20338"/>
                    <a:pt x="20338" y="0"/>
                    <a:pt x="4542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311075" cy="140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99876" y="3376213"/>
            <a:ext cx="888248" cy="88824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r>
                <a:rPr lang="en-US" sz="28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46523" y="3820337"/>
            <a:ext cx="5112777" cy="5437963"/>
            <a:chOff x="0" y="0"/>
            <a:chExt cx="1311075" cy="13944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1075" cy="1394463"/>
            </a:xfrm>
            <a:custGeom>
              <a:avLst/>
              <a:gdLst/>
              <a:ahLst/>
              <a:cxnLst/>
              <a:rect l="l" t="t" r="r" b="b"/>
              <a:pathLst>
                <a:path w="1311075" h="1394463">
                  <a:moveTo>
                    <a:pt x="45427" y="0"/>
                  </a:moveTo>
                  <a:lnTo>
                    <a:pt x="1265648" y="0"/>
                  </a:lnTo>
                  <a:cubicBezTo>
                    <a:pt x="1290736" y="0"/>
                    <a:pt x="1311075" y="20338"/>
                    <a:pt x="1311075" y="45427"/>
                  </a:cubicBezTo>
                  <a:lnTo>
                    <a:pt x="1311075" y="1349036"/>
                  </a:lnTo>
                  <a:cubicBezTo>
                    <a:pt x="1311075" y="1374124"/>
                    <a:pt x="1290736" y="1394463"/>
                    <a:pt x="1265648" y="1394463"/>
                  </a:cubicBezTo>
                  <a:lnTo>
                    <a:pt x="45427" y="1394463"/>
                  </a:lnTo>
                  <a:cubicBezTo>
                    <a:pt x="20338" y="1394463"/>
                    <a:pt x="0" y="1374124"/>
                    <a:pt x="0" y="1349036"/>
                  </a:cubicBezTo>
                  <a:lnTo>
                    <a:pt x="0" y="45427"/>
                  </a:lnTo>
                  <a:cubicBezTo>
                    <a:pt x="0" y="20338"/>
                    <a:pt x="20338" y="0"/>
                    <a:pt x="4542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311075" cy="140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58788" y="3376213"/>
            <a:ext cx="888248" cy="88824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r>
                <a:rPr lang="en-US" sz="2899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3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566266" y="4580384"/>
            <a:ext cx="2273291" cy="2632232"/>
          </a:xfrm>
          <a:custGeom>
            <a:avLst/>
            <a:gdLst/>
            <a:ahLst/>
            <a:cxnLst/>
            <a:rect l="l" t="t" r="r" b="b"/>
            <a:pathLst>
              <a:path w="2273291" h="2632232">
                <a:moveTo>
                  <a:pt x="0" y="0"/>
                </a:moveTo>
                <a:lnTo>
                  <a:pt x="2273291" y="0"/>
                </a:lnTo>
                <a:lnTo>
                  <a:pt x="2273291" y="2632231"/>
                </a:lnTo>
                <a:lnTo>
                  <a:pt x="0" y="2632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046431" y="4364700"/>
            <a:ext cx="3077315" cy="2847916"/>
          </a:xfrm>
          <a:custGeom>
            <a:avLst/>
            <a:gdLst/>
            <a:ahLst/>
            <a:cxnLst/>
            <a:rect l="l" t="t" r="r" b="b"/>
            <a:pathLst>
              <a:path w="3077315" h="2847916">
                <a:moveTo>
                  <a:pt x="0" y="0"/>
                </a:moveTo>
                <a:lnTo>
                  <a:pt x="3077315" y="0"/>
                </a:lnTo>
                <a:lnTo>
                  <a:pt x="3077315" y="2847915"/>
                </a:lnTo>
                <a:lnTo>
                  <a:pt x="0" y="284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400000">
            <a:off x="8912079" y="3833002"/>
            <a:ext cx="463841" cy="3447469"/>
          </a:xfrm>
          <a:custGeom>
            <a:avLst/>
            <a:gdLst/>
            <a:ahLst/>
            <a:cxnLst/>
            <a:rect l="l" t="t" r="r" b="b"/>
            <a:pathLst>
              <a:path w="463841" h="3447469">
                <a:moveTo>
                  <a:pt x="0" y="0"/>
                </a:moveTo>
                <a:lnTo>
                  <a:pt x="463842" y="0"/>
                </a:lnTo>
                <a:lnTo>
                  <a:pt x="463842" y="3447469"/>
                </a:lnTo>
                <a:lnTo>
                  <a:pt x="0" y="3447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619313" y="1247775"/>
            <a:ext cx="15049373" cy="123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</a:pPr>
            <a:r>
              <a:rPr lang="en-US" sz="96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HUMAN GENOME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19313" y="2517196"/>
            <a:ext cx="15049373" cy="51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en-US" sz="311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The study of the human genome or genomics is important in helping us learn about: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47923" y="7728563"/>
            <a:ext cx="3874331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GENES THAT ARE LINKED TO DISEASES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06834" y="7480913"/>
            <a:ext cx="3874331" cy="138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INHERITED DISORDERS AND HOW THEY CAN</a:t>
            </a:r>
          </a:p>
          <a:p>
            <a:pPr algn="ctr">
              <a:lnSpc>
                <a:spcPts val="3640"/>
              </a:lnSpc>
            </a:pPr>
            <a:r>
              <a:rPr lang="en-US" sz="28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BE TREATED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765746" y="7480913"/>
            <a:ext cx="3874331" cy="138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TRACING ANCESTRY THROUGH PATTERNS</a:t>
            </a:r>
          </a:p>
          <a:p>
            <a:pPr algn="ctr">
              <a:lnSpc>
                <a:spcPts val="3640"/>
              </a:lnSpc>
            </a:pPr>
            <a:r>
              <a:rPr lang="en-US" sz="28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 THE GENES</a:t>
            </a:r>
          </a:p>
        </p:txBody>
      </p:sp>
      <p:sp>
        <p:nvSpPr>
          <p:cNvPr id="28" name="Freeform 28"/>
          <p:cNvSpPr/>
          <p:nvPr/>
        </p:nvSpPr>
        <p:spPr>
          <a:xfrm rot="5400000" flipV="1">
            <a:off x="8912079" y="4583663"/>
            <a:ext cx="463841" cy="3447469"/>
          </a:xfrm>
          <a:custGeom>
            <a:avLst/>
            <a:gdLst/>
            <a:ahLst/>
            <a:cxnLst/>
            <a:rect l="l" t="t" r="r" b="b"/>
            <a:pathLst>
              <a:path w="463841" h="3447469">
                <a:moveTo>
                  <a:pt x="0" y="3447469"/>
                </a:moveTo>
                <a:lnTo>
                  <a:pt x="463842" y="3447469"/>
                </a:lnTo>
                <a:lnTo>
                  <a:pt x="463842" y="0"/>
                </a:lnTo>
                <a:lnTo>
                  <a:pt x="0" y="0"/>
                </a:lnTo>
                <a:lnTo>
                  <a:pt x="0" y="344746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29250"/>
            <a:ext cx="7900049" cy="649642"/>
            <a:chOff x="0" y="0"/>
            <a:chExt cx="10533399" cy="866189"/>
          </a:xfrm>
        </p:grpSpPr>
        <p:sp>
          <p:nvSpPr>
            <p:cNvPr id="3" name="AutoShape 3"/>
            <p:cNvSpPr/>
            <p:nvPr/>
          </p:nvSpPr>
          <p:spPr>
            <a:xfrm>
              <a:off x="0" y="433094"/>
              <a:ext cx="10100305" cy="0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4" name="Group 4"/>
            <p:cNvGrpSpPr/>
            <p:nvPr/>
          </p:nvGrpSpPr>
          <p:grpSpPr>
            <a:xfrm rot="1859663">
              <a:off x="9784678" y="117467"/>
              <a:ext cx="631254" cy="63125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BBF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sp>
        <p:nvSpPr>
          <p:cNvPr id="7" name="Freeform 7"/>
          <p:cNvSpPr/>
          <p:nvPr/>
        </p:nvSpPr>
        <p:spPr>
          <a:xfrm>
            <a:off x="7335466" y="1469965"/>
            <a:ext cx="2651411" cy="2299497"/>
          </a:xfrm>
          <a:custGeom>
            <a:avLst/>
            <a:gdLst/>
            <a:ahLst/>
            <a:cxnLst/>
            <a:rect l="l" t="t" r="r" b="b"/>
            <a:pathLst>
              <a:path w="2651411" h="2299497">
                <a:moveTo>
                  <a:pt x="0" y="0"/>
                </a:moveTo>
                <a:lnTo>
                  <a:pt x="2651412" y="0"/>
                </a:lnTo>
                <a:lnTo>
                  <a:pt x="2651412" y="2299497"/>
                </a:lnTo>
                <a:lnTo>
                  <a:pt x="0" y="2299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791144" y="1028700"/>
            <a:ext cx="8468156" cy="8229600"/>
            <a:chOff x="0" y="0"/>
            <a:chExt cx="2171498" cy="21103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1498" cy="2110325"/>
            </a:xfrm>
            <a:custGeom>
              <a:avLst/>
              <a:gdLst/>
              <a:ahLst/>
              <a:cxnLst/>
              <a:rect l="l" t="t" r="r" b="b"/>
              <a:pathLst>
                <a:path w="2171498" h="2110325">
                  <a:moveTo>
                    <a:pt x="27427" y="0"/>
                  </a:moveTo>
                  <a:lnTo>
                    <a:pt x="2144071" y="0"/>
                  </a:lnTo>
                  <a:cubicBezTo>
                    <a:pt x="2159219" y="0"/>
                    <a:pt x="2171498" y="12280"/>
                    <a:pt x="2171498" y="27427"/>
                  </a:cubicBezTo>
                  <a:lnTo>
                    <a:pt x="2171498" y="2082898"/>
                  </a:lnTo>
                  <a:cubicBezTo>
                    <a:pt x="2171498" y="2098046"/>
                    <a:pt x="2159219" y="2110325"/>
                    <a:pt x="2144071" y="2110325"/>
                  </a:cubicBezTo>
                  <a:lnTo>
                    <a:pt x="27427" y="2110325"/>
                  </a:lnTo>
                  <a:cubicBezTo>
                    <a:pt x="20153" y="2110325"/>
                    <a:pt x="13177" y="2107436"/>
                    <a:pt x="8033" y="2102292"/>
                  </a:cubicBezTo>
                  <a:cubicBezTo>
                    <a:pt x="2890" y="2097148"/>
                    <a:pt x="0" y="2090172"/>
                    <a:pt x="0" y="2082898"/>
                  </a:cubicBezTo>
                  <a:lnTo>
                    <a:pt x="0" y="27427"/>
                  </a:lnTo>
                  <a:cubicBezTo>
                    <a:pt x="0" y="12280"/>
                    <a:pt x="12280" y="0"/>
                    <a:pt x="2742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171498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85206" y="1306559"/>
            <a:ext cx="7880033" cy="7673882"/>
            <a:chOff x="0" y="0"/>
            <a:chExt cx="834635" cy="812800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834635" cy="812800"/>
            </a:xfrm>
            <a:custGeom>
              <a:avLst/>
              <a:gdLst/>
              <a:ahLst/>
              <a:cxnLst/>
              <a:rect l="l" t="t" r="r" b="b"/>
              <a:pathLst>
                <a:path w="834635" h="812800">
                  <a:moveTo>
                    <a:pt x="812038" y="0"/>
                  </a:moveTo>
                  <a:lnTo>
                    <a:pt x="22597" y="0"/>
                  </a:lnTo>
                  <a:cubicBezTo>
                    <a:pt x="16604" y="0"/>
                    <a:pt x="10856" y="2381"/>
                    <a:pt x="6618" y="6618"/>
                  </a:cubicBezTo>
                  <a:cubicBezTo>
                    <a:pt x="2381" y="10856"/>
                    <a:pt x="0" y="16604"/>
                    <a:pt x="0" y="22597"/>
                  </a:cubicBezTo>
                  <a:lnTo>
                    <a:pt x="0" y="790203"/>
                  </a:lnTo>
                  <a:cubicBezTo>
                    <a:pt x="0" y="796196"/>
                    <a:pt x="2381" y="801944"/>
                    <a:pt x="6618" y="806182"/>
                  </a:cubicBezTo>
                  <a:cubicBezTo>
                    <a:pt x="10856" y="810419"/>
                    <a:pt x="16604" y="812800"/>
                    <a:pt x="22597" y="812800"/>
                  </a:cubicBezTo>
                  <a:lnTo>
                    <a:pt x="812038" y="812800"/>
                  </a:lnTo>
                  <a:cubicBezTo>
                    <a:pt x="818031" y="812800"/>
                    <a:pt x="823779" y="810419"/>
                    <a:pt x="828017" y="806182"/>
                  </a:cubicBezTo>
                  <a:cubicBezTo>
                    <a:pt x="832254" y="801944"/>
                    <a:pt x="834635" y="796196"/>
                    <a:pt x="834635" y="790203"/>
                  </a:cubicBezTo>
                  <a:lnTo>
                    <a:pt x="834635" y="22597"/>
                  </a:lnTo>
                  <a:cubicBezTo>
                    <a:pt x="834635" y="16604"/>
                    <a:pt x="832254" y="10856"/>
                    <a:pt x="828017" y="6618"/>
                  </a:cubicBezTo>
                  <a:cubicBezTo>
                    <a:pt x="823779" y="2381"/>
                    <a:pt x="818031" y="0"/>
                    <a:pt x="812038" y="0"/>
                  </a:cubicBezTo>
                  <a:close/>
                </a:path>
              </a:pathLst>
            </a:custGeom>
            <a:blipFill>
              <a:blip r:embed="rId4"/>
              <a:stretch>
                <a:fillRect t="-15877" b="-1587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2614498"/>
            <a:ext cx="7051745" cy="252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13"/>
              </a:lnSpc>
            </a:pPr>
            <a:r>
              <a:rPr lang="en-US" sz="10119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IS</a:t>
            </a:r>
          </a:p>
          <a:p>
            <a:pPr algn="l">
              <a:lnSpc>
                <a:spcPts val="9613"/>
              </a:lnSpc>
            </a:pPr>
            <a:r>
              <a:rPr lang="en-US" sz="10119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 GENOME?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443997"/>
            <a:ext cx="6306766" cy="253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3096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Notice that even though humans have several similar characteristics, we have differences, like the colour of our eyes. The differences in our DNA are called Variation.</a:t>
            </a:r>
          </a:p>
        </p:txBody>
      </p:sp>
      <p:sp>
        <p:nvSpPr>
          <p:cNvPr id="15" name="Freeform 15"/>
          <p:cNvSpPr/>
          <p:nvPr/>
        </p:nvSpPr>
        <p:spPr>
          <a:xfrm rot="3368768" flipH="1">
            <a:off x="15613580" y="4711459"/>
            <a:ext cx="2098950" cy="7353010"/>
          </a:xfrm>
          <a:custGeom>
            <a:avLst/>
            <a:gdLst/>
            <a:ahLst/>
            <a:cxnLst/>
            <a:rect l="l" t="t" r="r" b="b"/>
            <a:pathLst>
              <a:path w="2098950" h="7353010">
                <a:moveTo>
                  <a:pt x="2098950" y="0"/>
                </a:moveTo>
                <a:lnTo>
                  <a:pt x="0" y="0"/>
                </a:lnTo>
                <a:lnTo>
                  <a:pt x="0" y="7353010"/>
                </a:lnTo>
                <a:lnTo>
                  <a:pt x="2098950" y="7353010"/>
                </a:lnTo>
                <a:lnTo>
                  <a:pt x="20989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97398" y="-1001054"/>
            <a:ext cx="3033184" cy="2807074"/>
          </a:xfrm>
          <a:custGeom>
            <a:avLst/>
            <a:gdLst/>
            <a:ahLst/>
            <a:cxnLst/>
            <a:rect l="l" t="t" r="r" b="b"/>
            <a:pathLst>
              <a:path w="3033184" h="2807074">
                <a:moveTo>
                  <a:pt x="0" y="0"/>
                </a:moveTo>
                <a:lnTo>
                  <a:pt x="3033184" y="0"/>
                </a:lnTo>
                <a:lnTo>
                  <a:pt x="3033184" y="2807074"/>
                </a:lnTo>
                <a:lnTo>
                  <a:pt x="0" y="2807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291819" y="-1586421"/>
            <a:ext cx="12857551" cy="7833141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448803" y="-625536"/>
            <a:ext cx="14934665" cy="9349510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4320344" y="-492145"/>
            <a:ext cx="13846462" cy="9127854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156127" y="8398728"/>
            <a:ext cx="585352" cy="608476"/>
            <a:chOff x="0" y="0"/>
            <a:chExt cx="78191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8CCFDB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87581" y="5942482"/>
            <a:ext cx="608476" cy="60847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16106" y="8265156"/>
            <a:ext cx="608476" cy="60847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4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30841" y="2084923"/>
            <a:ext cx="5221355" cy="6749515"/>
            <a:chOff x="0" y="0"/>
            <a:chExt cx="1338918" cy="17307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8917" cy="1730785"/>
            </a:xfrm>
            <a:custGeom>
              <a:avLst/>
              <a:gdLst/>
              <a:ahLst/>
              <a:cxnLst/>
              <a:rect l="l" t="t" r="r" b="b"/>
              <a:pathLst>
                <a:path w="1338917" h="1730785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1686303"/>
                  </a:lnTo>
                  <a:cubicBezTo>
                    <a:pt x="1338917" y="1710870"/>
                    <a:pt x="1319002" y="1730785"/>
                    <a:pt x="1294435" y="1730785"/>
                  </a:cubicBezTo>
                  <a:lnTo>
                    <a:pt x="44482" y="1730785"/>
                  </a:lnTo>
                  <a:cubicBezTo>
                    <a:pt x="19915" y="1730785"/>
                    <a:pt x="0" y="1710870"/>
                    <a:pt x="0" y="1686303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338918" cy="1740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2042897" y="2848700"/>
            <a:ext cx="12857551" cy="7833141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12035464" y="2084923"/>
            <a:ext cx="5221355" cy="6749515"/>
            <a:chOff x="0" y="0"/>
            <a:chExt cx="1338918" cy="17307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8917" cy="1730785"/>
            </a:xfrm>
            <a:custGeom>
              <a:avLst/>
              <a:gdLst/>
              <a:ahLst/>
              <a:cxnLst/>
              <a:rect l="l" t="t" r="r" b="b"/>
              <a:pathLst>
                <a:path w="1338917" h="1730785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1686303"/>
                  </a:lnTo>
                  <a:cubicBezTo>
                    <a:pt x="1338917" y="1710870"/>
                    <a:pt x="1319002" y="1730785"/>
                    <a:pt x="1294435" y="1730785"/>
                  </a:cubicBezTo>
                  <a:lnTo>
                    <a:pt x="44482" y="1730785"/>
                  </a:lnTo>
                  <a:cubicBezTo>
                    <a:pt x="19915" y="1730785"/>
                    <a:pt x="0" y="1710870"/>
                    <a:pt x="0" y="1686303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338918" cy="1740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37945" y="1452563"/>
            <a:ext cx="5221355" cy="1233807"/>
            <a:chOff x="0" y="0"/>
            <a:chExt cx="1338918" cy="31638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38917" cy="316387"/>
            </a:xfrm>
            <a:custGeom>
              <a:avLst/>
              <a:gdLst/>
              <a:ahLst/>
              <a:cxnLst/>
              <a:rect l="l" t="t" r="r" b="b"/>
              <a:pathLst>
                <a:path w="1338917" h="316387">
                  <a:moveTo>
                    <a:pt x="0" y="0"/>
                  </a:moveTo>
                  <a:lnTo>
                    <a:pt x="1338917" y="0"/>
                  </a:lnTo>
                  <a:lnTo>
                    <a:pt x="1338917" y="316387"/>
                  </a:lnTo>
                  <a:lnTo>
                    <a:pt x="0" y="316387"/>
                  </a:ln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338918" cy="33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Environmental Variation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530841" y="1452563"/>
            <a:ext cx="5221355" cy="1233807"/>
            <a:chOff x="0" y="0"/>
            <a:chExt cx="1338918" cy="31638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38917" cy="316387"/>
            </a:xfrm>
            <a:custGeom>
              <a:avLst/>
              <a:gdLst/>
              <a:ahLst/>
              <a:cxnLst/>
              <a:rect l="l" t="t" r="r" b="b"/>
              <a:pathLst>
                <a:path w="1338917" h="316387">
                  <a:moveTo>
                    <a:pt x="0" y="0"/>
                  </a:moveTo>
                  <a:lnTo>
                    <a:pt x="1338917" y="0"/>
                  </a:lnTo>
                  <a:lnTo>
                    <a:pt x="1338917" y="316387"/>
                  </a:lnTo>
                  <a:lnTo>
                    <a:pt x="0" y="316387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1338918" cy="33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Genetic Variation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7262325" y="3310097"/>
            <a:ext cx="3022526" cy="2297120"/>
          </a:xfrm>
          <a:custGeom>
            <a:avLst/>
            <a:gdLst/>
            <a:ahLst/>
            <a:cxnLst/>
            <a:rect l="l" t="t" r="r" b="b"/>
            <a:pathLst>
              <a:path w="3022526" h="2297120">
                <a:moveTo>
                  <a:pt x="0" y="0"/>
                </a:moveTo>
                <a:lnTo>
                  <a:pt x="3022526" y="0"/>
                </a:lnTo>
                <a:lnTo>
                  <a:pt x="3022526" y="2297120"/>
                </a:lnTo>
                <a:lnTo>
                  <a:pt x="0" y="2297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181574" y="4282874"/>
            <a:ext cx="2781236" cy="2083399"/>
          </a:xfrm>
          <a:custGeom>
            <a:avLst/>
            <a:gdLst/>
            <a:ahLst/>
            <a:cxnLst/>
            <a:rect l="l" t="t" r="r" b="b"/>
            <a:pathLst>
              <a:path w="2781236" h="2083399">
                <a:moveTo>
                  <a:pt x="0" y="0"/>
                </a:moveTo>
                <a:lnTo>
                  <a:pt x="2781236" y="0"/>
                </a:lnTo>
                <a:lnTo>
                  <a:pt x="2781236" y="2083399"/>
                </a:lnTo>
                <a:lnTo>
                  <a:pt x="0" y="2083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674317" y="3159083"/>
            <a:ext cx="1793957" cy="2919161"/>
          </a:xfrm>
          <a:custGeom>
            <a:avLst/>
            <a:gdLst/>
            <a:ahLst/>
            <a:cxnLst/>
            <a:rect l="l" t="t" r="r" b="b"/>
            <a:pathLst>
              <a:path w="1793957" h="2919161">
                <a:moveTo>
                  <a:pt x="0" y="0"/>
                </a:moveTo>
                <a:lnTo>
                  <a:pt x="1793957" y="0"/>
                </a:lnTo>
                <a:lnTo>
                  <a:pt x="1793957" y="2919161"/>
                </a:lnTo>
                <a:lnTo>
                  <a:pt x="0" y="2919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2824008" y="3159083"/>
            <a:ext cx="1724959" cy="2919161"/>
          </a:xfrm>
          <a:custGeom>
            <a:avLst/>
            <a:gdLst/>
            <a:ahLst/>
            <a:cxnLst/>
            <a:rect l="l" t="t" r="r" b="b"/>
            <a:pathLst>
              <a:path w="1724959" h="2919161">
                <a:moveTo>
                  <a:pt x="0" y="0"/>
                </a:moveTo>
                <a:lnTo>
                  <a:pt x="1724959" y="0"/>
                </a:lnTo>
                <a:lnTo>
                  <a:pt x="1724959" y="2919161"/>
                </a:lnTo>
                <a:lnTo>
                  <a:pt x="0" y="2919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3249604" y="4039796"/>
            <a:ext cx="137079" cy="289967"/>
          </a:xfrm>
          <a:custGeom>
            <a:avLst/>
            <a:gdLst/>
            <a:ahLst/>
            <a:cxnLst/>
            <a:rect l="l" t="t" r="r" b="b"/>
            <a:pathLst>
              <a:path w="137079" h="289967">
                <a:moveTo>
                  <a:pt x="0" y="0"/>
                </a:moveTo>
                <a:lnTo>
                  <a:pt x="137079" y="0"/>
                </a:lnTo>
                <a:lnTo>
                  <a:pt x="137079" y="289967"/>
                </a:lnTo>
                <a:lnTo>
                  <a:pt x="0" y="2899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t="-949" r="-438750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28700" y="1624013"/>
            <a:ext cx="4825866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5"/>
              </a:lnSpc>
            </a:pPr>
            <a:r>
              <a:rPr lang="en-US" sz="75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VARIATION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2648270"/>
            <a:ext cx="4825866" cy="219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Variation is the differences</a:t>
            </a: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in characteristics within </a:t>
            </a: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 population of a species. Variation can be caused</a:t>
            </a:r>
          </a:p>
          <a:p>
            <a:pPr algn="l">
              <a:lnSpc>
                <a:spcPts val="3510"/>
              </a:lnSpc>
            </a:pPr>
            <a:r>
              <a:rPr lang="en-US" sz="27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by the following: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92612" y="6736695"/>
            <a:ext cx="3902777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This is the diversity in DNA between individuals or among a population.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83851" y="6522383"/>
            <a:ext cx="4129543" cy="171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This is when environmental factors directly affect a characteristic of an individual or population. </a:t>
            </a:r>
          </a:p>
        </p:txBody>
      </p:sp>
      <p:sp>
        <p:nvSpPr>
          <p:cNvPr id="36" name="Freeform 36"/>
          <p:cNvSpPr/>
          <p:nvPr/>
        </p:nvSpPr>
        <p:spPr>
          <a:xfrm>
            <a:off x="14067284" y="4039796"/>
            <a:ext cx="137079" cy="289967"/>
          </a:xfrm>
          <a:custGeom>
            <a:avLst/>
            <a:gdLst/>
            <a:ahLst/>
            <a:cxnLst/>
            <a:rect l="l" t="t" r="r" b="b"/>
            <a:pathLst>
              <a:path w="137079" h="289967">
                <a:moveTo>
                  <a:pt x="0" y="0"/>
                </a:moveTo>
                <a:lnTo>
                  <a:pt x="137079" y="0"/>
                </a:lnTo>
                <a:lnTo>
                  <a:pt x="137079" y="289967"/>
                </a:lnTo>
                <a:lnTo>
                  <a:pt x="0" y="2899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t="-949" r="-43875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1012</Words>
  <Application>Microsoft Office PowerPoint</Application>
  <PresentationFormat>Произвольный</PresentationFormat>
  <Paragraphs>173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Roboto Italics</vt:lpstr>
      <vt:lpstr>Roboto</vt:lpstr>
      <vt:lpstr>Poppins Medium</vt:lpstr>
      <vt:lpstr>Roboto Bold</vt:lpstr>
      <vt:lpstr>Calibri</vt:lpstr>
      <vt:lpstr>Roboto Condensed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Variation Education Presentation in Green Beige Style</dc:title>
  <cp:lastModifiedBy>Данагул</cp:lastModifiedBy>
  <cp:revision>6</cp:revision>
  <dcterms:created xsi:type="dcterms:W3CDTF">2006-08-16T00:00:00Z</dcterms:created>
  <dcterms:modified xsi:type="dcterms:W3CDTF">2025-02-03T12:34:49Z</dcterms:modified>
  <dc:identifier>DAGeBy6Z0X8</dc:identifier>
</cp:coreProperties>
</file>