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Raleway Bold" panose="020B0604020202020204" charset="-52"/>
      <p:regular r:id="rId12"/>
    </p:embeddedFont>
    <p:embeddedFont>
      <p:font typeface="Raleway Light" panose="020B0604020202020204" charset="-52"/>
      <p:regular r:id="rId13"/>
    </p:embeddedFont>
    <p:embeddedFont>
      <p:font typeface="Calibri" panose="020F0502020204030204" pitchFamily="34" charset="0"/>
      <p:regular r:id="rId14"/>
      <p:bold r:id="rId15"/>
      <p:italic r:id="rId16"/>
      <p:boldItalic r:id="rId17"/>
    </p:embeddedFont>
    <p:embeddedFont>
      <p:font typeface="HK Modular" panose="020B0604020202020204" charset="0"/>
      <p:regular r:id="rId18"/>
    </p:embeddedFont>
    <p:embeddedFont>
      <p:font typeface="Raleway" panose="020B0604020202020204" charset="-52"/>
      <p:regular r:id="rId19"/>
    </p:embeddedFont>
    <p:embeddedFont>
      <p:font typeface="Gruppo"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5" d="100"/>
          <a:sy n="55" d="100"/>
        </p:scale>
        <p:origin x="658"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svg"/><Relationship Id="rId7" Type="http://schemas.openxmlformats.org/officeDocument/2006/relationships/image" Target="../media/image4.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10.sv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svg"/><Relationship Id="rId7" Type="http://schemas.openxmlformats.org/officeDocument/2006/relationships/image" Target="../media/image4.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svg"/><Relationship Id="rId7" Type="http://schemas.openxmlformats.org/officeDocument/2006/relationships/image" Target="../media/image4.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svg"/><Relationship Id="rId10" Type="http://schemas.openxmlformats.org/officeDocument/2006/relationships/image" Target="../media/image6.jpeg"/><Relationship Id="rId4" Type="http://schemas.openxmlformats.org/officeDocument/2006/relationships/image" Target="../media/image1.pn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svg"/><Relationship Id="rId7" Type="http://schemas.openxmlformats.org/officeDocument/2006/relationships/image" Target="../media/image4.svg"/><Relationship Id="rId12"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3.svg"/><Relationship Id="rId5" Type="http://schemas.openxmlformats.org/officeDocument/2006/relationships/image" Target="../media/image2.sv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10.sv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svg"/><Relationship Id="rId7" Type="http://schemas.openxmlformats.org/officeDocument/2006/relationships/image" Target="../media/image4.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svg"/><Relationship Id="rId10" Type="http://schemas.openxmlformats.org/officeDocument/2006/relationships/image" Target="../media/image9.jpeg"/><Relationship Id="rId4" Type="http://schemas.openxmlformats.org/officeDocument/2006/relationships/image" Target="../media/image1.png"/><Relationship Id="rId9" Type="http://schemas.openxmlformats.org/officeDocument/2006/relationships/image" Target="../media/image10.sv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svg"/><Relationship Id="rId7" Type="http://schemas.openxmlformats.org/officeDocument/2006/relationships/image" Target="../media/image4.svg"/><Relationship Id="rId12"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7.svg"/><Relationship Id="rId5" Type="http://schemas.openxmlformats.org/officeDocument/2006/relationships/image" Target="../media/image2.sv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10.sv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svg"/><Relationship Id="rId7" Type="http://schemas.openxmlformats.org/officeDocument/2006/relationships/image" Target="../media/image4.svg"/><Relationship Id="rId12"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0.svg"/><Relationship Id="rId5" Type="http://schemas.openxmlformats.org/officeDocument/2006/relationships/image" Target="../media/image2.sv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0.sv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6.jpeg"/><Relationship Id="rId3" Type="http://schemas.openxmlformats.org/officeDocument/2006/relationships/image" Target="../media/image8.svg"/><Relationship Id="rId7" Type="http://schemas.openxmlformats.org/officeDocument/2006/relationships/image" Target="../media/image4.svg"/><Relationship Id="rId12"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4.jpeg"/><Relationship Id="rId5" Type="http://schemas.openxmlformats.org/officeDocument/2006/relationships/image" Target="../media/image2.svg"/><Relationship Id="rId10" Type="http://schemas.openxmlformats.org/officeDocument/2006/relationships/image" Target="../media/image13.jpeg"/><Relationship Id="rId4" Type="http://schemas.openxmlformats.org/officeDocument/2006/relationships/image" Target="../media/image1.png"/><Relationship Id="rId9" Type="http://schemas.openxmlformats.org/officeDocument/2006/relationships/image" Target="../media/image10.sv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svg"/><Relationship Id="rId7" Type="http://schemas.openxmlformats.org/officeDocument/2006/relationships/image" Target="../media/image4.svg"/><Relationship Id="rId12"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6.svg"/><Relationship Id="rId5" Type="http://schemas.openxmlformats.org/officeDocument/2006/relationships/image" Target="../media/image2.svg"/><Relationship Id="rId10" Type="http://schemas.openxmlformats.org/officeDocument/2006/relationships/image" Target="../media/image17.png"/><Relationship Id="rId4" Type="http://schemas.openxmlformats.org/officeDocument/2006/relationships/image" Target="../media/image1.png"/><Relationship Id="rId9"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41C4D">
                <a:alpha val="100000"/>
              </a:srgbClr>
            </a:gs>
            <a:gs pos="100000">
              <a:srgbClr val="000000">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5154235" y="-723790"/>
            <a:ext cx="3513477" cy="1884501"/>
          </a:xfrm>
          <a:custGeom>
            <a:avLst/>
            <a:gdLst/>
            <a:ahLst/>
            <a:cxnLst/>
            <a:rect l="l" t="t" r="r" b="b"/>
            <a:pathLst>
              <a:path w="3513477" h="1884501">
                <a:moveTo>
                  <a:pt x="0" y="0"/>
                </a:moveTo>
                <a:lnTo>
                  <a:pt x="3513477" y="0"/>
                </a:lnTo>
                <a:lnTo>
                  <a:pt x="3513477" y="1884501"/>
                </a:lnTo>
                <a:lnTo>
                  <a:pt x="0" y="18845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372862" y="2318984"/>
            <a:ext cx="3799594" cy="678844"/>
          </a:xfrm>
          <a:custGeom>
            <a:avLst/>
            <a:gdLst/>
            <a:ahLst/>
            <a:cxnLst/>
            <a:rect l="l" t="t" r="r" b="b"/>
            <a:pathLst>
              <a:path w="3799594" h="678844">
                <a:moveTo>
                  <a:pt x="0" y="0"/>
                </a:moveTo>
                <a:lnTo>
                  <a:pt x="3799594" y="0"/>
                </a:lnTo>
                <a:lnTo>
                  <a:pt x="3799594" y="678844"/>
                </a:lnTo>
                <a:lnTo>
                  <a:pt x="0" y="67884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227249" y="8933667"/>
            <a:ext cx="3513477" cy="1884501"/>
          </a:xfrm>
          <a:custGeom>
            <a:avLst/>
            <a:gdLst/>
            <a:ahLst/>
            <a:cxnLst/>
            <a:rect l="l" t="t" r="r" b="b"/>
            <a:pathLst>
              <a:path w="3513477" h="1884501">
                <a:moveTo>
                  <a:pt x="0" y="0"/>
                </a:moveTo>
                <a:lnTo>
                  <a:pt x="3513477" y="0"/>
                </a:lnTo>
                <a:lnTo>
                  <a:pt x="3513477" y="1884502"/>
                </a:lnTo>
                <a:lnTo>
                  <a:pt x="0" y="18845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8117129" y="7588707"/>
            <a:ext cx="2311059" cy="638693"/>
          </a:xfrm>
          <a:custGeom>
            <a:avLst/>
            <a:gdLst/>
            <a:ahLst/>
            <a:cxnLst/>
            <a:rect l="l" t="t" r="r" b="b"/>
            <a:pathLst>
              <a:path w="2311059" h="638693">
                <a:moveTo>
                  <a:pt x="0" y="0"/>
                </a:moveTo>
                <a:lnTo>
                  <a:pt x="2311059" y="0"/>
                </a:lnTo>
                <a:lnTo>
                  <a:pt x="2311059" y="638693"/>
                </a:lnTo>
                <a:lnTo>
                  <a:pt x="0" y="63869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7670550" y="1028700"/>
            <a:ext cx="551414" cy="518330"/>
          </a:xfrm>
          <a:custGeom>
            <a:avLst/>
            <a:gdLst/>
            <a:ahLst/>
            <a:cxnLst/>
            <a:rect l="l" t="t" r="r" b="b"/>
            <a:pathLst>
              <a:path w="551414" h="518330">
                <a:moveTo>
                  <a:pt x="0" y="0"/>
                </a:moveTo>
                <a:lnTo>
                  <a:pt x="551414" y="0"/>
                </a:lnTo>
                <a:lnTo>
                  <a:pt x="551414" y="518330"/>
                </a:lnTo>
                <a:lnTo>
                  <a:pt x="0" y="51833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TextBox 7"/>
          <p:cNvSpPr txBox="1"/>
          <p:nvPr/>
        </p:nvSpPr>
        <p:spPr>
          <a:xfrm>
            <a:off x="2542048" y="3481267"/>
            <a:ext cx="12612187" cy="2877767"/>
          </a:xfrm>
          <a:prstGeom prst="rect">
            <a:avLst/>
          </a:prstGeom>
        </p:spPr>
        <p:txBody>
          <a:bodyPr lIns="0" tIns="0" rIns="0" bIns="0" rtlCol="0" anchor="t">
            <a:spAutoFit/>
          </a:bodyPr>
          <a:lstStyle/>
          <a:p>
            <a:pPr algn="ctr">
              <a:lnSpc>
                <a:spcPts val="11242"/>
              </a:lnSpc>
            </a:pPr>
            <a:r>
              <a:rPr lang="ru-RU" sz="10314" b="1" dirty="0" err="1">
                <a:solidFill>
                  <a:srgbClr val="FFFFFF"/>
                </a:solidFill>
                <a:latin typeface="HK Modular"/>
                <a:ea typeface="HK Modular"/>
                <a:cs typeface="HK Modular"/>
                <a:sym typeface="HK Modular"/>
              </a:rPr>
              <a:t>Болашақ</a:t>
            </a:r>
            <a:r>
              <a:rPr lang="ru-RU" sz="10314" b="1" dirty="0">
                <a:solidFill>
                  <a:srgbClr val="FFFFFF"/>
                </a:solidFill>
                <a:latin typeface="HK Modular"/>
                <a:ea typeface="HK Modular"/>
                <a:cs typeface="HK Modular"/>
                <a:sym typeface="HK Modular"/>
              </a:rPr>
              <a:t> </a:t>
            </a:r>
            <a:r>
              <a:rPr lang="ru-RU" sz="10314" b="1" dirty="0" err="1" smtClean="0">
                <a:solidFill>
                  <a:srgbClr val="FFFFFF"/>
                </a:solidFill>
                <a:latin typeface="HK Modular"/>
                <a:ea typeface="HK Modular"/>
                <a:cs typeface="HK Modular"/>
                <a:sym typeface="HK Modular"/>
              </a:rPr>
              <a:t>технологиясы</a:t>
            </a:r>
            <a:endParaRPr lang="en-US" sz="10314" b="1" dirty="0">
              <a:solidFill>
                <a:srgbClr val="FFFFFF"/>
              </a:solidFill>
              <a:latin typeface="HK Modular"/>
              <a:ea typeface="HK Modular"/>
              <a:cs typeface="HK Modular"/>
              <a:sym typeface="HK Modular"/>
            </a:endParaRPr>
          </a:p>
        </p:txBody>
      </p:sp>
      <p:sp>
        <p:nvSpPr>
          <p:cNvPr id="8" name="TextBox 8"/>
          <p:cNvSpPr txBox="1"/>
          <p:nvPr/>
        </p:nvSpPr>
        <p:spPr>
          <a:xfrm>
            <a:off x="8550473" y="1165379"/>
            <a:ext cx="2324294" cy="298328"/>
          </a:xfrm>
          <a:prstGeom prst="rect">
            <a:avLst/>
          </a:prstGeom>
        </p:spPr>
        <p:txBody>
          <a:bodyPr lIns="0" tIns="0" rIns="0" bIns="0" rtlCol="0" anchor="t">
            <a:spAutoFit/>
          </a:bodyPr>
          <a:lstStyle/>
          <a:p>
            <a:pPr algn="l">
              <a:lnSpc>
                <a:spcPts val="2241"/>
              </a:lnSpc>
              <a:spcBef>
                <a:spcPct val="0"/>
              </a:spcBef>
            </a:pPr>
            <a:r>
              <a:rPr lang="en-US" sz="2075">
                <a:solidFill>
                  <a:srgbClr val="FFFFFF"/>
                </a:solidFill>
                <a:latin typeface="Gruppo"/>
                <a:ea typeface="Gruppo"/>
                <a:cs typeface="Gruppo"/>
                <a:sym typeface="Gruppo"/>
              </a:rPr>
              <a:t>studio shodwe</a:t>
            </a:r>
          </a:p>
        </p:txBody>
      </p:sp>
      <p:sp>
        <p:nvSpPr>
          <p:cNvPr id="9" name="TextBox 9"/>
          <p:cNvSpPr txBox="1"/>
          <p:nvPr/>
        </p:nvSpPr>
        <p:spPr>
          <a:xfrm>
            <a:off x="7981853" y="9073308"/>
            <a:ext cx="2324294" cy="298328"/>
          </a:xfrm>
          <a:prstGeom prst="rect">
            <a:avLst/>
          </a:prstGeom>
        </p:spPr>
        <p:txBody>
          <a:bodyPr lIns="0" tIns="0" rIns="0" bIns="0" rtlCol="0" anchor="t">
            <a:spAutoFit/>
          </a:bodyPr>
          <a:lstStyle/>
          <a:p>
            <a:pPr algn="ctr">
              <a:lnSpc>
                <a:spcPts val="2241"/>
              </a:lnSpc>
              <a:spcBef>
                <a:spcPct val="0"/>
              </a:spcBef>
            </a:pPr>
            <a:r>
              <a:rPr lang="en-US" sz="2075">
                <a:solidFill>
                  <a:srgbClr val="FFFFFF"/>
                </a:solidFill>
                <a:latin typeface="Gruppo"/>
                <a:ea typeface="Gruppo"/>
                <a:cs typeface="Gruppo"/>
                <a:sym typeface="Gruppo"/>
              </a:rPr>
              <a:t>page 01</a:t>
            </a:r>
          </a:p>
        </p:txBody>
      </p:sp>
      <p:sp>
        <p:nvSpPr>
          <p:cNvPr id="10" name="TextBox 10"/>
          <p:cNvSpPr txBox="1"/>
          <p:nvPr/>
        </p:nvSpPr>
        <p:spPr>
          <a:xfrm>
            <a:off x="5093627" y="6759084"/>
            <a:ext cx="8100746" cy="666849"/>
          </a:xfrm>
          <a:prstGeom prst="rect">
            <a:avLst/>
          </a:prstGeom>
        </p:spPr>
        <p:txBody>
          <a:bodyPr lIns="0" tIns="0" rIns="0" bIns="0" rtlCol="0" anchor="t">
            <a:spAutoFit/>
          </a:bodyPr>
          <a:lstStyle/>
          <a:p>
            <a:pPr algn="ctr">
              <a:lnSpc>
                <a:spcPts val="2565"/>
              </a:lnSpc>
              <a:spcBef>
                <a:spcPct val="0"/>
              </a:spcBef>
            </a:pPr>
            <a:r>
              <a:rPr lang="ru-RU" sz="2375" dirty="0" err="1">
                <a:solidFill>
                  <a:srgbClr val="FFFFFF"/>
                </a:solidFill>
                <a:latin typeface="Gruppo"/>
                <a:ea typeface="Gruppo"/>
                <a:cs typeface="Gruppo"/>
                <a:sym typeface="Gruppo"/>
              </a:rPr>
              <a:t>Ертең</a:t>
            </a:r>
            <a:r>
              <a:rPr lang="ru-RU" sz="2375" dirty="0">
                <a:solidFill>
                  <a:srgbClr val="FFFFFF"/>
                </a:solidFill>
                <a:latin typeface="Gruppo"/>
                <a:ea typeface="Gruppo"/>
                <a:cs typeface="Gruppo"/>
                <a:sym typeface="Gruppo"/>
              </a:rPr>
              <a:t> </a:t>
            </a:r>
            <a:r>
              <a:rPr lang="ru-RU" sz="2375" dirty="0" err="1">
                <a:solidFill>
                  <a:srgbClr val="FFFFFF"/>
                </a:solidFill>
                <a:latin typeface="Gruppo"/>
                <a:ea typeface="Gruppo"/>
                <a:cs typeface="Gruppo"/>
                <a:sym typeface="Gruppo"/>
              </a:rPr>
              <a:t>әлемімізді</a:t>
            </a:r>
            <a:r>
              <a:rPr lang="ru-RU" sz="2375" dirty="0">
                <a:solidFill>
                  <a:srgbClr val="FFFFFF"/>
                </a:solidFill>
                <a:latin typeface="Gruppo"/>
                <a:ea typeface="Gruppo"/>
                <a:cs typeface="Gruppo"/>
                <a:sym typeface="Gruppo"/>
              </a:rPr>
              <a:t> </a:t>
            </a:r>
            <a:r>
              <a:rPr lang="ru-RU" sz="2375" dirty="0" err="1">
                <a:solidFill>
                  <a:srgbClr val="FFFFFF"/>
                </a:solidFill>
                <a:latin typeface="Gruppo"/>
                <a:ea typeface="Gruppo"/>
                <a:cs typeface="Gruppo"/>
                <a:sym typeface="Gruppo"/>
              </a:rPr>
              <a:t>өзгертуге</a:t>
            </a:r>
            <a:r>
              <a:rPr lang="ru-RU" sz="2375" dirty="0">
                <a:solidFill>
                  <a:srgbClr val="FFFFFF"/>
                </a:solidFill>
                <a:latin typeface="Gruppo"/>
                <a:ea typeface="Gruppo"/>
                <a:cs typeface="Gruppo"/>
                <a:sym typeface="Gruppo"/>
              </a:rPr>
              <a:t> </a:t>
            </a:r>
            <a:r>
              <a:rPr lang="ru-RU" sz="2375" dirty="0" err="1">
                <a:solidFill>
                  <a:srgbClr val="FFFFFF"/>
                </a:solidFill>
                <a:latin typeface="Gruppo"/>
                <a:ea typeface="Gruppo"/>
                <a:cs typeface="Gruppo"/>
                <a:sym typeface="Gruppo"/>
              </a:rPr>
              <a:t>ықпал</a:t>
            </a:r>
            <a:r>
              <a:rPr lang="ru-RU" sz="2375" dirty="0">
                <a:solidFill>
                  <a:srgbClr val="FFFFFF"/>
                </a:solidFill>
                <a:latin typeface="Gruppo"/>
                <a:ea typeface="Gruppo"/>
                <a:cs typeface="Gruppo"/>
                <a:sym typeface="Gruppo"/>
              </a:rPr>
              <a:t> </a:t>
            </a:r>
            <a:r>
              <a:rPr lang="ru-RU" sz="2375" dirty="0" err="1">
                <a:solidFill>
                  <a:srgbClr val="FFFFFF"/>
                </a:solidFill>
                <a:latin typeface="Gruppo"/>
                <a:ea typeface="Gruppo"/>
                <a:cs typeface="Gruppo"/>
                <a:sym typeface="Gruppo"/>
              </a:rPr>
              <a:t>ететін</a:t>
            </a:r>
            <a:r>
              <a:rPr lang="ru-RU" sz="2375" dirty="0">
                <a:solidFill>
                  <a:srgbClr val="FFFFFF"/>
                </a:solidFill>
                <a:latin typeface="Gruppo"/>
                <a:ea typeface="Gruppo"/>
                <a:cs typeface="Gruppo"/>
                <a:sym typeface="Gruppo"/>
              </a:rPr>
              <a:t> </a:t>
            </a:r>
            <a:r>
              <a:rPr lang="ru-RU" sz="2375" dirty="0" err="1">
                <a:solidFill>
                  <a:srgbClr val="FFFFFF"/>
                </a:solidFill>
                <a:latin typeface="Gruppo"/>
                <a:ea typeface="Gruppo"/>
                <a:cs typeface="Gruppo"/>
                <a:sym typeface="Gruppo"/>
              </a:rPr>
              <a:t>жаңалықтарды</a:t>
            </a:r>
            <a:r>
              <a:rPr lang="ru-RU" sz="2375" dirty="0">
                <a:solidFill>
                  <a:srgbClr val="FFFFFF"/>
                </a:solidFill>
                <a:latin typeface="Gruppo"/>
                <a:ea typeface="Gruppo"/>
                <a:cs typeface="Gruppo"/>
                <a:sym typeface="Gruppo"/>
              </a:rPr>
              <a:t> </a:t>
            </a:r>
            <a:r>
              <a:rPr lang="ru-RU" sz="2375" dirty="0" err="1" smtClean="0">
                <a:solidFill>
                  <a:srgbClr val="FFFFFF"/>
                </a:solidFill>
                <a:latin typeface="Gruppo"/>
                <a:ea typeface="Gruppo"/>
                <a:cs typeface="Gruppo"/>
                <a:sym typeface="Gruppo"/>
              </a:rPr>
              <a:t>зерттеу</a:t>
            </a:r>
            <a:endParaRPr lang="en-US" sz="2375" dirty="0">
              <a:solidFill>
                <a:srgbClr val="FFFFFF"/>
              </a:solidFill>
              <a:latin typeface="Gruppo"/>
              <a:ea typeface="Gruppo"/>
              <a:cs typeface="Gruppo"/>
              <a:sym typeface="Grupp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41C4D">
                <a:alpha val="100000"/>
              </a:srgbClr>
            </a:gs>
            <a:gs pos="100000">
              <a:srgbClr val="000000">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776071" y="1028700"/>
            <a:ext cx="551414" cy="518330"/>
          </a:xfrm>
          <a:custGeom>
            <a:avLst/>
            <a:gdLst/>
            <a:ahLst/>
            <a:cxnLst/>
            <a:rect l="l" t="t" r="r" b="b"/>
            <a:pathLst>
              <a:path w="551414" h="518330">
                <a:moveTo>
                  <a:pt x="0" y="0"/>
                </a:moveTo>
                <a:lnTo>
                  <a:pt x="551414" y="0"/>
                </a:lnTo>
                <a:lnTo>
                  <a:pt x="551414" y="518330"/>
                </a:lnTo>
                <a:lnTo>
                  <a:pt x="0" y="51833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419691" y="1084613"/>
            <a:ext cx="839609" cy="450336"/>
          </a:xfrm>
          <a:custGeom>
            <a:avLst/>
            <a:gdLst/>
            <a:ahLst/>
            <a:cxnLst/>
            <a:rect l="l" t="t" r="r" b="b"/>
            <a:pathLst>
              <a:path w="839609" h="450336">
                <a:moveTo>
                  <a:pt x="0" y="0"/>
                </a:moveTo>
                <a:lnTo>
                  <a:pt x="839609" y="0"/>
                </a:lnTo>
                <a:lnTo>
                  <a:pt x="839609" y="450335"/>
                </a:lnTo>
                <a:lnTo>
                  <a:pt x="0" y="45033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5580083" y="1084613"/>
            <a:ext cx="839609" cy="450336"/>
          </a:xfrm>
          <a:custGeom>
            <a:avLst/>
            <a:gdLst/>
            <a:ahLst/>
            <a:cxnLst/>
            <a:rect l="l" t="t" r="r" b="b"/>
            <a:pathLst>
              <a:path w="839609" h="450336">
                <a:moveTo>
                  <a:pt x="0" y="0"/>
                </a:moveTo>
                <a:lnTo>
                  <a:pt x="839608" y="0"/>
                </a:lnTo>
                <a:lnTo>
                  <a:pt x="839608" y="450335"/>
                </a:lnTo>
                <a:lnTo>
                  <a:pt x="0" y="45033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776071" y="9014517"/>
            <a:ext cx="2728988" cy="487567"/>
          </a:xfrm>
          <a:custGeom>
            <a:avLst/>
            <a:gdLst/>
            <a:ahLst/>
            <a:cxnLst/>
            <a:rect l="l" t="t" r="r" b="b"/>
            <a:pathLst>
              <a:path w="2728988" h="487567">
                <a:moveTo>
                  <a:pt x="0" y="0"/>
                </a:moveTo>
                <a:lnTo>
                  <a:pt x="2728988" y="0"/>
                </a:lnTo>
                <a:lnTo>
                  <a:pt x="2728988" y="487566"/>
                </a:lnTo>
                <a:lnTo>
                  <a:pt x="0" y="48756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12804396" y="9014517"/>
            <a:ext cx="4454904" cy="406385"/>
          </a:xfrm>
          <a:custGeom>
            <a:avLst/>
            <a:gdLst/>
            <a:ahLst/>
            <a:cxnLst/>
            <a:rect l="l" t="t" r="r" b="b"/>
            <a:pathLst>
              <a:path w="4454904" h="406385">
                <a:moveTo>
                  <a:pt x="0" y="0"/>
                </a:moveTo>
                <a:lnTo>
                  <a:pt x="4454904" y="0"/>
                </a:lnTo>
                <a:lnTo>
                  <a:pt x="4454904" y="406385"/>
                </a:lnTo>
                <a:lnTo>
                  <a:pt x="0" y="40638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TextBox 7"/>
          <p:cNvSpPr txBox="1"/>
          <p:nvPr/>
        </p:nvSpPr>
        <p:spPr>
          <a:xfrm>
            <a:off x="2655994" y="1165379"/>
            <a:ext cx="2324294" cy="298328"/>
          </a:xfrm>
          <a:prstGeom prst="rect">
            <a:avLst/>
          </a:prstGeom>
        </p:spPr>
        <p:txBody>
          <a:bodyPr lIns="0" tIns="0" rIns="0" bIns="0" rtlCol="0" anchor="t">
            <a:spAutoFit/>
          </a:bodyPr>
          <a:lstStyle/>
          <a:p>
            <a:pPr algn="l">
              <a:lnSpc>
                <a:spcPts val="2241"/>
              </a:lnSpc>
              <a:spcBef>
                <a:spcPct val="0"/>
              </a:spcBef>
            </a:pPr>
            <a:r>
              <a:rPr lang="en-US" sz="2075">
                <a:solidFill>
                  <a:srgbClr val="FFFFFF"/>
                </a:solidFill>
                <a:latin typeface="Gruppo"/>
                <a:ea typeface="Gruppo"/>
                <a:cs typeface="Gruppo"/>
                <a:sym typeface="Gruppo"/>
              </a:rPr>
              <a:t>studio shodwe</a:t>
            </a:r>
          </a:p>
        </p:txBody>
      </p:sp>
      <p:sp>
        <p:nvSpPr>
          <p:cNvPr id="8" name="TextBox 8"/>
          <p:cNvSpPr txBox="1"/>
          <p:nvPr/>
        </p:nvSpPr>
        <p:spPr>
          <a:xfrm>
            <a:off x="13458263" y="9073308"/>
            <a:ext cx="3147170" cy="298328"/>
          </a:xfrm>
          <a:prstGeom prst="rect">
            <a:avLst/>
          </a:prstGeom>
        </p:spPr>
        <p:txBody>
          <a:bodyPr lIns="0" tIns="0" rIns="0" bIns="0" rtlCol="0" anchor="t">
            <a:spAutoFit/>
          </a:bodyPr>
          <a:lstStyle/>
          <a:p>
            <a:pPr algn="ctr">
              <a:lnSpc>
                <a:spcPts val="2241"/>
              </a:lnSpc>
              <a:spcBef>
                <a:spcPct val="0"/>
              </a:spcBef>
            </a:pPr>
            <a:r>
              <a:rPr lang="en-US" sz="2075">
                <a:solidFill>
                  <a:srgbClr val="00FFFF"/>
                </a:solidFill>
                <a:latin typeface="Gruppo"/>
                <a:ea typeface="Gruppo"/>
                <a:cs typeface="Gruppo"/>
                <a:sym typeface="Gruppo"/>
              </a:rPr>
              <a:t>www.reallygreatsite.com</a:t>
            </a:r>
          </a:p>
        </p:txBody>
      </p:sp>
      <p:sp>
        <p:nvSpPr>
          <p:cNvPr id="9" name="TextBox 9"/>
          <p:cNvSpPr txBox="1"/>
          <p:nvPr/>
        </p:nvSpPr>
        <p:spPr>
          <a:xfrm>
            <a:off x="7981853" y="9073308"/>
            <a:ext cx="2324294" cy="298328"/>
          </a:xfrm>
          <a:prstGeom prst="rect">
            <a:avLst/>
          </a:prstGeom>
        </p:spPr>
        <p:txBody>
          <a:bodyPr lIns="0" tIns="0" rIns="0" bIns="0" rtlCol="0" anchor="t">
            <a:spAutoFit/>
          </a:bodyPr>
          <a:lstStyle/>
          <a:p>
            <a:pPr algn="ctr">
              <a:lnSpc>
                <a:spcPts val="2241"/>
              </a:lnSpc>
              <a:spcBef>
                <a:spcPct val="0"/>
              </a:spcBef>
            </a:pPr>
            <a:r>
              <a:rPr lang="en-US" sz="2075">
                <a:solidFill>
                  <a:srgbClr val="FFFFFF"/>
                </a:solidFill>
                <a:latin typeface="Gruppo"/>
                <a:ea typeface="Gruppo"/>
                <a:cs typeface="Gruppo"/>
                <a:sym typeface="Gruppo"/>
              </a:rPr>
              <a:t>page 10</a:t>
            </a:r>
          </a:p>
        </p:txBody>
      </p:sp>
      <p:sp>
        <p:nvSpPr>
          <p:cNvPr id="10" name="TextBox 10"/>
          <p:cNvSpPr txBox="1"/>
          <p:nvPr/>
        </p:nvSpPr>
        <p:spPr>
          <a:xfrm>
            <a:off x="3818141" y="3648280"/>
            <a:ext cx="11183517" cy="1495220"/>
          </a:xfrm>
          <a:prstGeom prst="rect">
            <a:avLst/>
          </a:prstGeom>
        </p:spPr>
        <p:txBody>
          <a:bodyPr lIns="0" tIns="0" rIns="0" bIns="0" rtlCol="0" anchor="t">
            <a:spAutoFit/>
          </a:bodyPr>
          <a:lstStyle/>
          <a:p>
            <a:pPr algn="ctr">
              <a:lnSpc>
                <a:spcPts val="11911"/>
              </a:lnSpc>
            </a:pPr>
            <a:r>
              <a:rPr lang="en-US" sz="9453">
                <a:solidFill>
                  <a:srgbClr val="FFFFFF"/>
                </a:solidFill>
                <a:latin typeface="HK Modular"/>
                <a:ea typeface="HK Modular"/>
                <a:cs typeface="HK Modular"/>
                <a:sym typeface="HK Modular"/>
              </a:rPr>
              <a:t>THANK YOU!</a:t>
            </a:r>
          </a:p>
        </p:txBody>
      </p:sp>
      <p:sp>
        <p:nvSpPr>
          <p:cNvPr id="11" name="TextBox 11"/>
          <p:cNvSpPr txBox="1"/>
          <p:nvPr/>
        </p:nvSpPr>
        <p:spPr>
          <a:xfrm>
            <a:off x="3818141" y="5623010"/>
            <a:ext cx="10916976" cy="756707"/>
          </a:xfrm>
          <a:prstGeom prst="rect">
            <a:avLst/>
          </a:prstGeom>
        </p:spPr>
        <p:txBody>
          <a:bodyPr lIns="0" tIns="0" rIns="0" bIns="0" rtlCol="0" anchor="t">
            <a:spAutoFit/>
          </a:bodyPr>
          <a:lstStyle/>
          <a:p>
            <a:pPr algn="ctr">
              <a:lnSpc>
                <a:spcPts val="2999"/>
              </a:lnSpc>
              <a:spcBef>
                <a:spcPct val="0"/>
              </a:spcBef>
            </a:pPr>
            <a:r>
              <a:rPr lang="en-US" sz="2777">
                <a:solidFill>
                  <a:srgbClr val="FFFFFF"/>
                </a:solidFill>
                <a:latin typeface="Raleway"/>
                <a:ea typeface="Raleway"/>
                <a:cs typeface="Raleway"/>
                <a:sym typeface="Raleway"/>
              </a:rPr>
              <a:t>As we look to the future, these technologies will play a crucial role in shaping a better world for generations to come.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41C4D">
                <a:alpha val="100000"/>
              </a:srgbClr>
            </a:gs>
            <a:gs pos="100000">
              <a:srgbClr val="3B616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776071" y="1028700"/>
            <a:ext cx="551414" cy="518330"/>
          </a:xfrm>
          <a:custGeom>
            <a:avLst/>
            <a:gdLst/>
            <a:ahLst/>
            <a:cxnLst/>
            <a:rect l="l" t="t" r="r" b="b"/>
            <a:pathLst>
              <a:path w="551414" h="518330">
                <a:moveTo>
                  <a:pt x="0" y="0"/>
                </a:moveTo>
                <a:lnTo>
                  <a:pt x="551414" y="0"/>
                </a:lnTo>
                <a:lnTo>
                  <a:pt x="551414" y="518330"/>
                </a:lnTo>
                <a:lnTo>
                  <a:pt x="0" y="51833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419691" y="1084613"/>
            <a:ext cx="839609" cy="450336"/>
          </a:xfrm>
          <a:custGeom>
            <a:avLst/>
            <a:gdLst/>
            <a:ahLst/>
            <a:cxnLst/>
            <a:rect l="l" t="t" r="r" b="b"/>
            <a:pathLst>
              <a:path w="839609" h="450336">
                <a:moveTo>
                  <a:pt x="0" y="0"/>
                </a:moveTo>
                <a:lnTo>
                  <a:pt x="839609" y="0"/>
                </a:lnTo>
                <a:lnTo>
                  <a:pt x="839609" y="450335"/>
                </a:lnTo>
                <a:lnTo>
                  <a:pt x="0" y="45033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5580083" y="1084613"/>
            <a:ext cx="839609" cy="450336"/>
          </a:xfrm>
          <a:custGeom>
            <a:avLst/>
            <a:gdLst/>
            <a:ahLst/>
            <a:cxnLst/>
            <a:rect l="l" t="t" r="r" b="b"/>
            <a:pathLst>
              <a:path w="839609" h="450336">
                <a:moveTo>
                  <a:pt x="0" y="0"/>
                </a:moveTo>
                <a:lnTo>
                  <a:pt x="839608" y="0"/>
                </a:lnTo>
                <a:lnTo>
                  <a:pt x="839608" y="450335"/>
                </a:lnTo>
                <a:lnTo>
                  <a:pt x="0" y="45033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776071" y="9014517"/>
            <a:ext cx="2728988" cy="487567"/>
          </a:xfrm>
          <a:custGeom>
            <a:avLst/>
            <a:gdLst/>
            <a:ahLst/>
            <a:cxnLst/>
            <a:rect l="l" t="t" r="r" b="b"/>
            <a:pathLst>
              <a:path w="2728988" h="487567">
                <a:moveTo>
                  <a:pt x="0" y="0"/>
                </a:moveTo>
                <a:lnTo>
                  <a:pt x="2728988" y="0"/>
                </a:lnTo>
                <a:lnTo>
                  <a:pt x="2728988" y="487566"/>
                </a:lnTo>
                <a:lnTo>
                  <a:pt x="0" y="48756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12804396" y="9014517"/>
            <a:ext cx="4454904" cy="406385"/>
          </a:xfrm>
          <a:custGeom>
            <a:avLst/>
            <a:gdLst/>
            <a:ahLst/>
            <a:cxnLst/>
            <a:rect l="l" t="t" r="r" b="b"/>
            <a:pathLst>
              <a:path w="4454904" h="406385">
                <a:moveTo>
                  <a:pt x="0" y="0"/>
                </a:moveTo>
                <a:lnTo>
                  <a:pt x="4454904" y="0"/>
                </a:lnTo>
                <a:lnTo>
                  <a:pt x="4454904" y="406385"/>
                </a:lnTo>
                <a:lnTo>
                  <a:pt x="0" y="40638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TextBox 7"/>
          <p:cNvSpPr txBox="1"/>
          <p:nvPr/>
        </p:nvSpPr>
        <p:spPr>
          <a:xfrm>
            <a:off x="2655994" y="1165379"/>
            <a:ext cx="2324294" cy="298328"/>
          </a:xfrm>
          <a:prstGeom prst="rect">
            <a:avLst/>
          </a:prstGeom>
        </p:spPr>
        <p:txBody>
          <a:bodyPr lIns="0" tIns="0" rIns="0" bIns="0" rtlCol="0" anchor="t">
            <a:spAutoFit/>
          </a:bodyPr>
          <a:lstStyle/>
          <a:p>
            <a:pPr algn="l">
              <a:lnSpc>
                <a:spcPts val="2241"/>
              </a:lnSpc>
              <a:spcBef>
                <a:spcPct val="0"/>
              </a:spcBef>
            </a:pPr>
            <a:r>
              <a:rPr lang="en-US" sz="2075">
                <a:solidFill>
                  <a:srgbClr val="FFFFFF"/>
                </a:solidFill>
                <a:latin typeface="Gruppo"/>
                <a:ea typeface="Gruppo"/>
                <a:cs typeface="Gruppo"/>
                <a:sym typeface="Gruppo"/>
              </a:rPr>
              <a:t>studio shodwe</a:t>
            </a:r>
          </a:p>
        </p:txBody>
      </p:sp>
      <p:sp>
        <p:nvSpPr>
          <p:cNvPr id="8" name="TextBox 8"/>
          <p:cNvSpPr txBox="1"/>
          <p:nvPr/>
        </p:nvSpPr>
        <p:spPr>
          <a:xfrm>
            <a:off x="13458263" y="9073308"/>
            <a:ext cx="3147170" cy="298328"/>
          </a:xfrm>
          <a:prstGeom prst="rect">
            <a:avLst/>
          </a:prstGeom>
        </p:spPr>
        <p:txBody>
          <a:bodyPr lIns="0" tIns="0" rIns="0" bIns="0" rtlCol="0" anchor="t">
            <a:spAutoFit/>
          </a:bodyPr>
          <a:lstStyle/>
          <a:p>
            <a:pPr algn="ctr">
              <a:lnSpc>
                <a:spcPts val="2241"/>
              </a:lnSpc>
              <a:spcBef>
                <a:spcPct val="0"/>
              </a:spcBef>
            </a:pPr>
            <a:r>
              <a:rPr lang="en-US" sz="2075">
                <a:solidFill>
                  <a:srgbClr val="00FFFF"/>
                </a:solidFill>
                <a:latin typeface="Gruppo"/>
                <a:ea typeface="Gruppo"/>
                <a:cs typeface="Gruppo"/>
                <a:sym typeface="Gruppo"/>
              </a:rPr>
              <a:t>www.reallygreatsite.com</a:t>
            </a:r>
          </a:p>
        </p:txBody>
      </p:sp>
      <p:sp>
        <p:nvSpPr>
          <p:cNvPr id="9" name="TextBox 9"/>
          <p:cNvSpPr txBox="1"/>
          <p:nvPr/>
        </p:nvSpPr>
        <p:spPr>
          <a:xfrm>
            <a:off x="7981853" y="9073308"/>
            <a:ext cx="2324294" cy="298328"/>
          </a:xfrm>
          <a:prstGeom prst="rect">
            <a:avLst/>
          </a:prstGeom>
        </p:spPr>
        <p:txBody>
          <a:bodyPr lIns="0" tIns="0" rIns="0" bIns="0" rtlCol="0" anchor="t">
            <a:spAutoFit/>
          </a:bodyPr>
          <a:lstStyle/>
          <a:p>
            <a:pPr algn="ctr">
              <a:lnSpc>
                <a:spcPts val="2241"/>
              </a:lnSpc>
              <a:spcBef>
                <a:spcPct val="0"/>
              </a:spcBef>
            </a:pPr>
            <a:r>
              <a:rPr lang="en-US" sz="2075">
                <a:solidFill>
                  <a:srgbClr val="FFFFFF"/>
                </a:solidFill>
                <a:latin typeface="Gruppo"/>
                <a:ea typeface="Gruppo"/>
                <a:cs typeface="Gruppo"/>
                <a:sym typeface="Gruppo"/>
              </a:rPr>
              <a:t>page 02</a:t>
            </a:r>
          </a:p>
        </p:txBody>
      </p:sp>
      <p:sp>
        <p:nvSpPr>
          <p:cNvPr id="10" name="TextBox 10"/>
          <p:cNvSpPr txBox="1"/>
          <p:nvPr/>
        </p:nvSpPr>
        <p:spPr>
          <a:xfrm>
            <a:off x="1776071" y="3663448"/>
            <a:ext cx="8056247" cy="2654573"/>
          </a:xfrm>
          <a:prstGeom prst="rect">
            <a:avLst/>
          </a:prstGeom>
        </p:spPr>
        <p:txBody>
          <a:bodyPr lIns="0" tIns="0" rIns="0" bIns="0" rtlCol="0" anchor="t">
            <a:spAutoFit/>
          </a:bodyPr>
          <a:lstStyle/>
          <a:p>
            <a:pPr algn="ctr">
              <a:lnSpc>
                <a:spcPts val="6880"/>
              </a:lnSpc>
            </a:pPr>
            <a:r>
              <a:rPr lang="ru-RU" sz="6600" b="1" dirty="0" err="1">
                <a:solidFill>
                  <a:srgbClr val="FFFFFF"/>
                </a:solidFill>
                <a:latin typeface="HK Modular"/>
                <a:ea typeface="HK Modular"/>
                <a:cs typeface="HK Modular"/>
                <a:sym typeface="HK Modular"/>
              </a:rPr>
              <a:t>Жасанды</a:t>
            </a:r>
            <a:r>
              <a:rPr lang="ru-RU" sz="6600" b="1" dirty="0">
                <a:solidFill>
                  <a:srgbClr val="FFFFFF"/>
                </a:solidFill>
                <a:latin typeface="HK Modular"/>
                <a:ea typeface="HK Modular"/>
                <a:cs typeface="HK Modular"/>
                <a:sym typeface="HK Modular"/>
              </a:rPr>
              <a:t> </a:t>
            </a:r>
            <a:endParaRPr lang="ru-RU" sz="6600" b="1" dirty="0" smtClean="0">
              <a:solidFill>
                <a:srgbClr val="FFFFFF"/>
              </a:solidFill>
              <a:latin typeface="HK Modular"/>
              <a:ea typeface="HK Modular"/>
              <a:cs typeface="HK Modular"/>
              <a:sym typeface="HK Modular"/>
            </a:endParaRPr>
          </a:p>
          <a:p>
            <a:pPr algn="ctr">
              <a:lnSpc>
                <a:spcPts val="6880"/>
              </a:lnSpc>
            </a:pPr>
            <a:r>
              <a:rPr lang="ru-RU" sz="6600" b="1" dirty="0" smtClean="0">
                <a:solidFill>
                  <a:srgbClr val="FFFFFF"/>
                </a:solidFill>
                <a:latin typeface="HK Modular"/>
                <a:ea typeface="HK Modular"/>
                <a:cs typeface="HK Modular"/>
                <a:sym typeface="HK Modular"/>
              </a:rPr>
              <a:t>интеллект </a:t>
            </a:r>
            <a:r>
              <a:rPr lang="ru-RU" sz="6600" b="1" dirty="0" err="1">
                <a:solidFill>
                  <a:srgbClr val="FFFFFF"/>
                </a:solidFill>
                <a:latin typeface="HK Modular"/>
                <a:ea typeface="HK Modular"/>
                <a:cs typeface="HK Modular"/>
                <a:sym typeface="HK Modular"/>
              </a:rPr>
              <a:t>эволюциясы</a:t>
            </a:r>
            <a:endParaRPr lang="en-US" sz="6600" b="1" dirty="0">
              <a:solidFill>
                <a:srgbClr val="FFFFFF"/>
              </a:solidFill>
              <a:latin typeface="HK Modular"/>
              <a:ea typeface="HK Modular"/>
              <a:cs typeface="HK Modular"/>
              <a:sym typeface="HK Modular"/>
            </a:endParaRPr>
          </a:p>
        </p:txBody>
      </p:sp>
      <p:sp>
        <p:nvSpPr>
          <p:cNvPr id="11" name="TextBox 11"/>
          <p:cNvSpPr txBox="1"/>
          <p:nvPr/>
        </p:nvSpPr>
        <p:spPr>
          <a:xfrm>
            <a:off x="9901384" y="3127242"/>
            <a:ext cx="6704049" cy="5001369"/>
          </a:xfrm>
          <a:prstGeom prst="rect">
            <a:avLst/>
          </a:prstGeom>
        </p:spPr>
        <p:txBody>
          <a:bodyPr lIns="0" tIns="0" rIns="0" bIns="0" rtlCol="0" anchor="t">
            <a:spAutoFit/>
          </a:bodyPr>
          <a:lstStyle/>
          <a:p>
            <a:pPr algn="ctr">
              <a:lnSpc>
                <a:spcPts val="2999"/>
              </a:lnSpc>
              <a:spcBef>
                <a:spcPct val="0"/>
              </a:spcBef>
            </a:pPr>
            <a:r>
              <a:rPr lang="ru-RU" sz="2777">
                <a:solidFill>
                  <a:srgbClr val="FFFFFF"/>
                </a:solidFill>
                <a:latin typeface="Raleway Light"/>
                <a:ea typeface="Raleway Light"/>
                <a:cs typeface="Raleway Light"/>
                <a:sym typeface="Raleway Light"/>
              </a:rPr>
              <a:t>Жасанды интеллект тез дамып келеді, түрлі салаларда түбегейлі өзгерістер әкелуде. Денсаулық сақтау мен қаржы саласынан бастап, ЖИ шешім қабылдауды жақсартып, тапсырмаларды автоматтандырып, машиналарға бұрын елестету мүмкін болмаған тәсілдермен үйреніп, бейімделуге мүмкіндік береді. Бұл эволюция ақылды, тиімдірек жүйелердің пайда болуына жол ашып, өміріміз бен жұмысымызды қайта анықтайды.</a:t>
            </a:r>
            <a:endParaRPr lang="en-US" sz="2777" dirty="0">
              <a:solidFill>
                <a:srgbClr val="FFFFFF"/>
              </a:solidFill>
              <a:latin typeface="Raleway Light"/>
              <a:ea typeface="Raleway Light"/>
              <a:cs typeface="Raleway Light"/>
              <a:sym typeface="Raleway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41C4D">
                <a:alpha val="100000"/>
              </a:srgbClr>
            </a:gs>
            <a:gs pos="100000">
              <a:srgbClr val="3B616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776071" y="1028700"/>
            <a:ext cx="551414" cy="518330"/>
          </a:xfrm>
          <a:custGeom>
            <a:avLst/>
            <a:gdLst/>
            <a:ahLst/>
            <a:cxnLst/>
            <a:rect l="l" t="t" r="r" b="b"/>
            <a:pathLst>
              <a:path w="551414" h="518330">
                <a:moveTo>
                  <a:pt x="0" y="0"/>
                </a:moveTo>
                <a:lnTo>
                  <a:pt x="551414" y="0"/>
                </a:lnTo>
                <a:lnTo>
                  <a:pt x="551414" y="518330"/>
                </a:lnTo>
                <a:lnTo>
                  <a:pt x="0" y="51833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419691" y="1084613"/>
            <a:ext cx="839609" cy="450336"/>
          </a:xfrm>
          <a:custGeom>
            <a:avLst/>
            <a:gdLst/>
            <a:ahLst/>
            <a:cxnLst/>
            <a:rect l="l" t="t" r="r" b="b"/>
            <a:pathLst>
              <a:path w="839609" h="450336">
                <a:moveTo>
                  <a:pt x="0" y="0"/>
                </a:moveTo>
                <a:lnTo>
                  <a:pt x="839609" y="0"/>
                </a:lnTo>
                <a:lnTo>
                  <a:pt x="839609" y="450335"/>
                </a:lnTo>
                <a:lnTo>
                  <a:pt x="0" y="45033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5580083" y="1084613"/>
            <a:ext cx="839609" cy="450336"/>
          </a:xfrm>
          <a:custGeom>
            <a:avLst/>
            <a:gdLst/>
            <a:ahLst/>
            <a:cxnLst/>
            <a:rect l="l" t="t" r="r" b="b"/>
            <a:pathLst>
              <a:path w="839609" h="450336">
                <a:moveTo>
                  <a:pt x="0" y="0"/>
                </a:moveTo>
                <a:lnTo>
                  <a:pt x="839608" y="0"/>
                </a:lnTo>
                <a:lnTo>
                  <a:pt x="839608" y="450335"/>
                </a:lnTo>
                <a:lnTo>
                  <a:pt x="0" y="45033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776071" y="9014517"/>
            <a:ext cx="2728988" cy="487567"/>
          </a:xfrm>
          <a:custGeom>
            <a:avLst/>
            <a:gdLst/>
            <a:ahLst/>
            <a:cxnLst/>
            <a:rect l="l" t="t" r="r" b="b"/>
            <a:pathLst>
              <a:path w="2728988" h="487567">
                <a:moveTo>
                  <a:pt x="0" y="0"/>
                </a:moveTo>
                <a:lnTo>
                  <a:pt x="2728988" y="0"/>
                </a:lnTo>
                <a:lnTo>
                  <a:pt x="2728988" y="487566"/>
                </a:lnTo>
                <a:lnTo>
                  <a:pt x="0" y="48756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12804396" y="9014517"/>
            <a:ext cx="4454904" cy="406385"/>
          </a:xfrm>
          <a:custGeom>
            <a:avLst/>
            <a:gdLst/>
            <a:ahLst/>
            <a:cxnLst/>
            <a:rect l="l" t="t" r="r" b="b"/>
            <a:pathLst>
              <a:path w="4454904" h="406385">
                <a:moveTo>
                  <a:pt x="0" y="0"/>
                </a:moveTo>
                <a:lnTo>
                  <a:pt x="4454904" y="0"/>
                </a:lnTo>
                <a:lnTo>
                  <a:pt x="4454904" y="406385"/>
                </a:lnTo>
                <a:lnTo>
                  <a:pt x="0" y="40638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7" name="Group 7"/>
          <p:cNvGrpSpPr/>
          <p:nvPr/>
        </p:nvGrpSpPr>
        <p:grpSpPr>
          <a:xfrm>
            <a:off x="3497396" y="6203611"/>
            <a:ext cx="11833983" cy="2444176"/>
            <a:chOff x="0" y="0"/>
            <a:chExt cx="1833394" cy="378667"/>
          </a:xfrm>
        </p:grpSpPr>
        <p:sp>
          <p:nvSpPr>
            <p:cNvPr id="8" name="Freeform 8"/>
            <p:cNvSpPr/>
            <p:nvPr/>
          </p:nvSpPr>
          <p:spPr>
            <a:xfrm>
              <a:off x="0" y="0"/>
              <a:ext cx="1833394" cy="378667"/>
            </a:xfrm>
            <a:custGeom>
              <a:avLst/>
              <a:gdLst/>
              <a:ahLst/>
              <a:cxnLst/>
              <a:rect l="l" t="t" r="r" b="b"/>
              <a:pathLst>
                <a:path w="1833394" h="378667">
                  <a:moveTo>
                    <a:pt x="15047" y="0"/>
                  </a:moveTo>
                  <a:lnTo>
                    <a:pt x="1818347" y="0"/>
                  </a:lnTo>
                  <a:cubicBezTo>
                    <a:pt x="1826657" y="0"/>
                    <a:pt x="1833394" y="6737"/>
                    <a:pt x="1833394" y="15047"/>
                  </a:cubicBezTo>
                  <a:lnTo>
                    <a:pt x="1833394" y="363620"/>
                  </a:lnTo>
                  <a:cubicBezTo>
                    <a:pt x="1833394" y="367611"/>
                    <a:pt x="1831808" y="371438"/>
                    <a:pt x="1828987" y="374260"/>
                  </a:cubicBezTo>
                  <a:cubicBezTo>
                    <a:pt x="1826165" y="377082"/>
                    <a:pt x="1822338" y="378667"/>
                    <a:pt x="1818347" y="378667"/>
                  </a:cubicBezTo>
                  <a:lnTo>
                    <a:pt x="15047" y="378667"/>
                  </a:lnTo>
                  <a:cubicBezTo>
                    <a:pt x="11056" y="378667"/>
                    <a:pt x="7229" y="377082"/>
                    <a:pt x="4407" y="374260"/>
                  </a:cubicBezTo>
                  <a:cubicBezTo>
                    <a:pt x="1585" y="371438"/>
                    <a:pt x="0" y="367611"/>
                    <a:pt x="0" y="363620"/>
                  </a:cubicBezTo>
                  <a:lnTo>
                    <a:pt x="0" y="15047"/>
                  </a:lnTo>
                  <a:cubicBezTo>
                    <a:pt x="0" y="11056"/>
                    <a:pt x="1585" y="7229"/>
                    <a:pt x="4407" y="4407"/>
                  </a:cubicBezTo>
                  <a:cubicBezTo>
                    <a:pt x="7229" y="1585"/>
                    <a:pt x="11056" y="0"/>
                    <a:pt x="15047" y="0"/>
                  </a:cubicBezTo>
                  <a:close/>
                </a:path>
              </a:pathLst>
            </a:custGeom>
            <a:blipFill>
              <a:blip r:embed="rId10"/>
              <a:stretch>
                <a:fillRect t="-86172" b="-86172"/>
              </a:stretch>
            </a:blipFill>
            <a:ln w="38100" cap="rnd">
              <a:solidFill>
                <a:srgbClr val="9FCDFF"/>
              </a:solidFill>
              <a:prstDash val="solid"/>
              <a:round/>
            </a:ln>
          </p:spPr>
        </p:sp>
      </p:grpSp>
      <p:sp>
        <p:nvSpPr>
          <p:cNvPr id="9" name="TextBox 9"/>
          <p:cNvSpPr txBox="1"/>
          <p:nvPr/>
        </p:nvSpPr>
        <p:spPr>
          <a:xfrm>
            <a:off x="2655994" y="1165379"/>
            <a:ext cx="2324294" cy="298328"/>
          </a:xfrm>
          <a:prstGeom prst="rect">
            <a:avLst/>
          </a:prstGeom>
        </p:spPr>
        <p:txBody>
          <a:bodyPr lIns="0" tIns="0" rIns="0" bIns="0" rtlCol="0" anchor="t">
            <a:spAutoFit/>
          </a:bodyPr>
          <a:lstStyle/>
          <a:p>
            <a:pPr algn="l">
              <a:lnSpc>
                <a:spcPts val="2241"/>
              </a:lnSpc>
              <a:spcBef>
                <a:spcPct val="0"/>
              </a:spcBef>
            </a:pPr>
            <a:r>
              <a:rPr lang="en-US" sz="2075">
                <a:solidFill>
                  <a:srgbClr val="FFFFFF"/>
                </a:solidFill>
                <a:latin typeface="Gruppo"/>
                <a:ea typeface="Gruppo"/>
                <a:cs typeface="Gruppo"/>
                <a:sym typeface="Gruppo"/>
              </a:rPr>
              <a:t>studio shodwe</a:t>
            </a:r>
          </a:p>
        </p:txBody>
      </p:sp>
      <p:sp>
        <p:nvSpPr>
          <p:cNvPr id="10" name="TextBox 10"/>
          <p:cNvSpPr txBox="1"/>
          <p:nvPr/>
        </p:nvSpPr>
        <p:spPr>
          <a:xfrm>
            <a:off x="13458263" y="9073308"/>
            <a:ext cx="3147170" cy="298328"/>
          </a:xfrm>
          <a:prstGeom prst="rect">
            <a:avLst/>
          </a:prstGeom>
        </p:spPr>
        <p:txBody>
          <a:bodyPr lIns="0" tIns="0" rIns="0" bIns="0" rtlCol="0" anchor="t">
            <a:spAutoFit/>
          </a:bodyPr>
          <a:lstStyle/>
          <a:p>
            <a:pPr algn="ctr">
              <a:lnSpc>
                <a:spcPts val="2241"/>
              </a:lnSpc>
              <a:spcBef>
                <a:spcPct val="0"/>
              </a:spcBef>
            </a:pPr>
            <a:r>
              <a:rPr lang="en-US" sz="2075">
                <a:solidFill>
                  <a:srgbClr val="00FFFF"/>
                </a:solidFill>
                <a:latin typeface="Gruppo"/>
                <a:ea typeface="Gruppo"/>
                <a:cs typeface="Gruppo"/>
                <a:sym typeface="Gruppo"/>
              </a:rPr>
              <a:t>www.reallygreatsite.com</a:t>
            </a:r>
          </a:p>
        </p:txBody>
      </p:sp>
      <p:sp>
        <p:nvSpPr>
          <p:cNvPr id="11" name="TextBox 11"/>
          <p:cNvSpPr txBox="1"/>
          <p:nvPr/>
        </p:nvSpPr>
        <p:spPr>
          <a:xfrm>
            <a:off x="7981853" y="9073308"/>
            <a:ext cx="2324294" cy="298328"/>
          </a:xfrm>
          <a:prstGeom prst="rect">
            <a:avLst/>
          </a:prstGeom>
        </p:spPr>
        <p:txBody>
          <a:bodyPr lIns="0" tIns="0" rIns="0" bIns="0" rtlCol="0" anchor="t">
            <a:spAutoFit/>
          </a:bodyPr>
          <a:lstStyle/>
          <a:p>
            <a:pPr algn="ctr">
              <a:lnSpc>
                <a:spcPts val="2241"/>
              </a:lnSpc>
              <a:spcBef>
                <a:spcPct val="0"/>
              </a:spcBef>
            </a:pPr>
            <a:r>
              <a:rPr lang="en-US" sz="2075">
                <a:solidFill>
                  <a:srgbClr val="FFFFFF"/>
                </a:solidFill>
                <a:latin typeface="Gruppo"/>
                <a:ea typeface="Gruppo"/>
                <a:cs typeface="Gruppo"/>
                <a:sym typeface="Gruppo"/>
              </a:rPr>
              <a:t>page 04</a:t>
            </a:r>
          </a:p>
        </p:txBody>
      </p:sp>
      <p:sp>
        <p:nvSpPr>
          <p:cNvPr id="12" name="TextBox 12"/>
          <p:cNvSpPr txBox="1"/>
          <p:nvPr/>
        </p:nvSpPr>
        <p:spPr>
          <a:xfrm>
            <a:off x="4003523" y="2235401"/>
            <a:ext cx="11028326" cy="884858"/>
          </a:xfrm>
          <a:prstGeom prst="rect">
            <a:avLst/>
          </a:prstGeom>
        </p:spPr>
        <p:txBody>
          <a:bodyPr lIns="0" tIns="0" rIns="0" bIns="0" rtlCol="0" anchor="t">
            <a:spAutoFit/>
          </a:bodyPr>
          <a:lstStyle/>
          <a:p>
            <a:pPr algn="ctr">
              <a:lnSpc>
                <a:spcPts val="6880"/>
              </a:lnSpc>
            </a:pPr>
            <a:r>
              <a:rPr lang="ru-RU" sz="6000" b="1">
                <a:solidFill>
                  <a:srgbClr val="FFFFFF"/>
                </a:solidFill>
                <a:latin typeface="HK Modular"/>
                <a:ea typeface="HK Modular"/>
                <a:cs typeface="HK Modular"/>
                <a:sym typeface="HK Modular"/>
              </a:rPr>
              <a:t>Кванттық </a:t>
            </a:r>
            <a:r>
              <a:rPr lang="ru-RU" sz="6000" b="1" smtClean="0">
                <a:solidFill>
                  <a:srgbClr val="FFFFFF"/>
                </a:solidFill>
                <a:latin typeface="HK Modular"/>
                <a:ea typeface="HK Modular"/>
                <a:cs typeface="HK Modular"/>
                <a:sym typeface="HK Modular"/>
              </a:rPr>
              <a:t>есептеу</a:t>
            </a:r>
            <a:endParaRPr lang="en-US" sz="6000" b="1">
              <a:solidFill>
                <a:srgbClr val="FFFFFF"/>
              </a:solidFill>
              <a:latin typeface="HK Modular"/>
              <a:ea typeface="HK Modular"/>
              <a:cs typeface="HK Modular"/>
              <a:sym typeface="HK Modular"/>
            </a:endParaRPr>
          </a:p>
        </p:txBody>
      </p:sp>
      <p:sp>
        <p:nvSpPr>
          <p:cNvPr id="13" name="TextBox 13"/>
          <p:cNvSpPr txBox="1"/>
          <p:nvPr/>
        </p:nvSpPr>
        <p:spPr>
          <a:xfrm>
            <a:off x="2655994" y="3461300"/>
            <a:ext cx="13441159" cy="2693045"/>
          </a:xfrm>
          <a:prstGeom prst="rect">
            <a:avLst/>
          </a:prstGeom>
        </p:spPr>
        <p:txBody>
          <a:bodyPr lIns="0" tIns="0" rIns="0" bIns="0" rtlCol="0" anchor="t">
            <a:spAutoFit/>
          </a:bodyPr>
          <a:lstStyle/>
          <a:p>
            <a:pPr algn="ctr">
              <a:lnSpc>
                <a:spcPts val="2999"/>
              </a:lnSpc>
              <a:spcBef>
                <a:spcPct val="0"/>
              </a:spcBef>
            </a:pPr>
            <a:r>
              <a:rPr lang="ru-RU" sz="2777">
                <a:solidFill>
                  <a:srgbClr val="FFFFFF"/>
                </a:solidFill>
                <a:latin typeface="Raleway Light"/>
                <a:ea typeface="Raleway Light"/>
                <a:cs typeface="Raleway Light"/>
                <a:sym typeface="Raleway Light"/>
              </a:rPr>
              <a:t>Кванттық есептеу есептеу қуатында жаңа серпіліс болып табылады, кванттық механиканың принциптерін пайдаланып, күрделі есептеулерді бұрын-соңды болмаған жылдамдықпен орындайды. Классикалық компьютерлер ақпараттың негізгі бірлігі ретінде биттерді пайдаланса, кванттық компьютерлер кубиттерді пайдаланады, бұл оларды деректердің үлкен көлемін бір уақытта өңдеуге мүмкіндік береді. Бұл жаңалық криптография, материалтану және жасанды интеллект сияқты салаларды төңкеріп жіберуі мүмкін.</a:t>
            </a:r>
            <a:endParaRPr lang="en-US" sz="2777">
              <a:solidFill>
                <a:srgbClr val="FFFFFF"/>
              </a:solidFill>
              <a:latin typeface="Raleway Light"/>
              <a:ea typeface="Raleway Light"/>
              <a:cs typeface="Raleway Light"/>
              <a:sym typeface="Raleway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41C4D">
                <a:alpha val="100000"/>
              </a:srgbClr>
            </a:gs>
            <a:gs pos="100000">
              <a:srgbClr val="3B616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776071" y="1028700"/>
            <a:ext cx="551414" cy="518330"/>
          </a:xfrm>
          <a:custGeom>
            <a:avLst/>
            <a:gdLst/>
            <a:ahLst/>
            <a:cxnLst/>
            <a:rect l="l" t="t" r="r" b="b"/>
            <a:pathLst>
              <a:path w="551414" h="518330">
                <a:moveTo>
                  <a:pt x="0" y="0"/>
                </a:moveTo>
                <a:lnTo>
                  <a:pt x="551414" y="0"/>
                </a:lnTo>
                <a:lnTo>
                  <a:pt x="551414" y="518330"/>
                </a:lnTo>
                <a:lnTo>
                  <a:pt x="0" y="51833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419691" y="1084613"/>
            <a:ext cx="839609" cy="450336"/>
          </a:xfrm>
          <a:custGeom>
            <a:avLst/>
            <a:gdLst/>
            <a:ahLst/>
            <a:cxnLst/>
            <a:rect l="l" t="t" r="r" b="b"/>
            <a:pathLst>
              <a:path w="839609" h="450336">
                <a:moveTo>
                  <a:pt x="0" y="0"/>
                </a:moveTo>
                <a:lnTo>
                  <a:pt x="839609" y="0"/>
                </a:lnTo>
                <a:lnTo>
                  <a:pt x="839609" y="450335"/>
                </a:lnTo>
                <a:lnTo>
                  <a:pt x="0" y="45033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5580083" y="1084613"/>
            <a:ext cx="839609" cy="450336"/>
          </a:xfrm>
          <a:custGeom>
            <a:avLst/>
            <a:gdLst/>
            <a:ahLst/>
            <a:cxnLst/>
            <a:rect l="l" t="t" r="r" b="b"/>
            <a:pathLst>
              <a:path w="839609" h="450336">
                <a:moveTo>
                  <a:pt x="0" y="0"/>
                </a:moveTo>
                <a:lnTo>
                  <a:pt x="839608" y="0"/>
                </a:lnTo>
                <a:lnTo>
                  <a:pt x="839608" y="450335"/>
                </a:lnTo>
                <a:lnTo>
                  <a:pt x="0" y="45033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776071" y="9014517"/>
            <a:ext cx="2728988" cy="487567"/>
          </a:xfrm>
          <a:custGeom>
            <a:avLst/>
            <a:gdLst/>
            <a:ahLst/>
            <a:cxnLst/>
            <a:rect l="l" t="t" r="r" b="b"/>
            <a:pathLst>
              <a:path w="2728988" h="487567">
                <a:moveTo>
                  <a:pt x="0" y="0"/>
                </a:moveTo>
                <a:lnTo>
                  <a:pt x="2728988" y="0"/>
                </a:lnTo>
                <a:lnTo>
                  <a:pt x="2728988" y="487566"/>
                </a:lnTo>
                <a:lnTo>
                  <a:pt x="0" y="48756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12804396" y="9014517"/>
            <a:ext cx="4454904" cy="406385"/>
          </a:xfrm>
          <a:custGeom>
            <a:avLst/>
            <a:gdLst/>
            <a:ahLst/>
            <a:cxnLst/>
            <a:rect l="l" t="t" r="r" b="b"/>
            <a:pathLst>
              <a:path w="4454904" h="406385">
                <a:moveTo>
                  <a:pt x="0" y="0"/>
                </a:moveTo>
                <a:lnTo>
                  <a:pt x="4454904" y="0"/>
                </a:lnTo>
                <a:lnTo>
                  <a:pt x="4454904" y="406385"/>
                </a:lnTo>
                <a:lnTo>
                  <a:pt x="0" y="40638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675052" y="3381068"/>
            <a:ext cx="6903652" cy="4606619"/>
          </a:xfrm>
          <a:custGeom>
            <a:avLst/>
            <a:gdLst/>
            <a:ahLst/>
            <a:cxnLst/>
            <a:rect l="l" t="t" r="r" b="b"/>
            <a:pathLst>
              <a:path w="6903652" h="4606619">
                <a:moveTo>
                  <a:pt x="0" y="0"/>
                </a:moveTo>
                <a:lnTo>
                  <a:pt x="6903653" y="0"/>
                </a:lnTo>
                <a:lnTo>
                  <a:pt x="6903653" y="4606619"/>
                </a:lnTo>
                <a:lnTo>
                  <a:pt x="0" y="460661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nvGrpSpPr>
          <p:cNvPr id="8" name="Group 8"/>
          <p:cNvGrpSpPr/>
          <p:nvPr/>
        </p:nvGrpSpPr>
        <p:grpSpPr>
          <a:xfrm>
            <a:off x="2032728" y="4182416"/>
            <a:ext cx="6526927" cy="2730483"/>
            <a:chOff x="0" y="0"/>
            <a:chExt cx="1011192" cy="423023"/>
          </a:xfrm>
        </p:grpSpPr>
        <p:sp>
          <p:nvSpPr>
            <p:cNvPr id="9" name="Freeform 9"/>
            <p:cNvSpPr/>
            <p:nvPr/>
          </p:nvSpPr>
          <p:spPr>
            <a:xfrm>
              <a:off x="0" y="0"/>
              <a:ext cx="1011192" cy="423023"/>
            </a:xfrm>
            <a:custGeom>
              <a:avLst/>
              <a:gdLst/>
              <a:ahLst/>
              <a:cxnLst/>
              <a:rect l="l" t="t" r="r" b="b"/>
              <a:pathLst>
                <a:path w="1011192" h="423023">
                  <a:moveTo>
                    <a:pt x="0" y="0"/>
                  </a:moveTo>
                  <a:lnTo>
                    <a:pt x="1011192" y="0"/>
                  </a:lnTo>
                  <a:lnTo>
                    <a:pt x="1011192" y="423023"/>
                  </a:lnTo>
                  <a:lnTo>
                    <a:pt x="0" y="423023"/>
                  </a:lnTo>
                  <a:close/>
                </a:path>
              </a:pathLst>
            </a:custGeom>
            <a:blipFill>
              <a:blip r:embed="rId12"/>
              <a:stretch>
                <a:fillRect t="-21" b="-59437"/>
              </a:stretch>
            </a:blipFill>
          </p:spPr>
        </p:sp>
      </p:grpSp>
      <p:sp>
        <p:nvSpPr>
          <p:cNvPr id="10" name="TextBox 10"/>
          <p:cNvSpPr txBox="1"/>
          <p:nvPr/>
        </p:nvSpPr>
        <p:spPr>
          <a:xfrm>
            <a:off x="2655994" y="1165379"/>
            <a:ext cx="2324294" cy="298328"/>
          </a:xfrm>
          <a:prstGeom prst="rect">
            <a:avLst/>
          </a:prstGeom>
        </p:spPr>
        <p:txBody>
          <a:bodyPr lIns="0" tIns="0" rIns="0" bIns="0" rtlCol="0" anchor="t">
            <a:spAutoFit/>
          </a:bodyPr>
          <a:lstStyle/>
          <a:p>
            <a:pPr algn="l">
              <a:lnSpc>
                <a:spcPts val="2241"/>
              </a:lnSpc>
              <a:spcBef>
                <a:spcPct val="0"/>
              </a:spcBef>
            </a:pPr>
            <a:r>
              <a:rPr lang="en-US" sz="2075">
                <a:solidFill>
                  <a:srgbClr val="FFFFFF"/>
                </a:solidFill>
                <a:latin typeface="Gruppo"/>
                <a:ea typeface="Gruppo"/>
                <a:cs typeface="Gruppo"/>
                <a:sym typeface="Gruppo"/>
              </a:rPr>
              <a:t>studio shodwe</a:t>
            </a:r>
          </a:p>
        </p:txBody>
      </p:sp>
      <p:sp>
        <p:nvSpPr>
          <p:cNvPr id="11" name="TextBox 11"/>
          <p:cNvSpPr txBox="1"/>
          <p:nvPr/>
        </p:nvSpPr>
        <p:spPr>
          <a:xfrm>
            <a:off x="13458263" y="9073308"/>
            <a:ext cx="3147170" cy="298328"/>
          </a:xfrm>
          <a:prstGeom prst="rect">
            <a:avLst/>
          </a:prstGeom>
        </p:spPr>
        <p:txBody>
          <a:bodyPr lIns="0" tIns="0" rIns="0" bIns="0" rtlCol="0" anchor="t">
            <a:spAutoFit/>
          </a:bodyPr>
          <a:lstStyle/>
          <a:p>
            <a:pPr algn="ctr">
              <a:lnSpc>
                <a:spcPts val="2241"/>
              </a:lnSpc>
              <a:spcBef>
                <a:spcPct val="0"/>
              </a:spcBef>
            </a:pPr>
            <a:r>
              <a:rPr lang="en-US" sz="2075">
                <a:solidFill>
                  <a:srgbClr val="00FFFF"/>
                </a:solidFill>
                <a:latin typeface="Gruppo"/>
                <a:ea typeface="Gruppo"/>
                <a:cs typeface="Gruppo"/>
                <a:sym typeface="Gruppo"/>
              </a:rPr>
              <a:t>www.reallygreatsite.com</a:t>
            </a:r>
          </a:p>
        </p:txBody>
      </p:sp>
      <p:sp>
        <p:nvSpPr>
          <p:cNvPr id="12" name="TextBox 12"/>
          <p:cNvSpPr txBox="1"/>
          <p:nvPr/>
        </p:nvSpPr>
        <p:spPr>
          <a:xfrm>
            <a:off x="7981853" y="9073308"/>
            <a:ext cx="2324294" cy="298328"/>
          </a:xfrm>
          <a:prstGeom prst="rect">
            <a:avLst/>
          </a:prstGeom>
        </p:spPr>
        <p:txBody>
          <a:bodyPr lIns="0" tIns="0" rIns="0" bIns="0" rtlCol="0" anchor="t">
            <a:spAutoFit/>
          </a:bodyPr>
          <a:lstStyle/>
          <a:p>
            <a:pPr algn="ctr">
              <a:lnSpc>
                <a:spcPts val="2241"/>
              </a:lnSpc>
              <a:spcBef>
                <a:spcPct val="0"/>
              </a:spcBef>
            </a:pPr>
            <a:r>
              <a:rPr lang="en-US" sz="2075">
                <a:solidFill>
                  <a:srgbClr val="FFFFFF"/>
                </a:solidFill>
                <a:latin typeface="Gruppo"/>
                <a:ea typeface="Gruppo"/>
                <a:cs typeface="Gruppo"/>
                <a:sym typeface="Gruppo"/>
              </a:rPr>
              <a:t>page 02</a:t>
            </a:r>
          </a:p>
        </p:txBody>
      </p:sp>
      <p:sp>
        <p:nvSpPr>
          <p:cNvPr id="13" name="TextBox 13"/>
          <p:cNvSpPr txBox="1"/>
          <p:nvPr/>
        </p:nvSpPr>
        <p:spPr>
          <a:xfrm>
            <a:off x="1776071" y="2237866"/>
            <a:ext cx="6802634" cy="860801"/>
          </a:xfrm>
          <a:prstGeom prst="rect">
            <a:avLst/>
          </a:prstGeom>
        </p:spPr>
        <p:txBody>
          <a:bodyPr lIns="0" tIns="0" rIns="0" bIns="0" rtlCol="0" anchor="t">
            <a:spAutoFit/>
          </a:bodyPr>
          <a:lstStyle/>
          <a:p>
            <a:pPr>
              <a:lnSpc>
                <a:spcPts val="6880"/>
              </a:lnSpc>
            </a:pPr>
            <a:r>
              <a:rPr lang="en-US" sz="5460">
                <a:solidFill>
                  <a:srgbClr val="FFFFFF"/>
                </a:solidFill>
                <a:latin typeface="HK Modular"/>
                <a:ea typeface="HK Modular"/>
                <a:cs typeface="HK Modular"/>
                <a:sym typeface="HK Modular"/>
              </a:rPr>
              <a:t>5G </a:t>
            </a:r>
            <a:r>
              <a:rPr lang="ru-RU" sz="5460" smtClean="0">
                <a:solidFill>
                  <a:srgbClr val="FFFFFF"/>
                </a:solidFill>
                <a:latin typeface="HK Modular"/>
                <a:ea typeface="HK Modular"/>
                <a:cs typeface="HK Modular"/>
                <a:sym typeface="HK Modular"/>
              </a:rPr>
              <a:t>желілері</a:t>
            </a:r>
            <a:endParaRPr lang="en-US" sz="5460">
              <a:solidFill>
                <a:srgbClr val="FFFFFF"/>
              </a:solidFill>
              <a:latin typeface="HK Modular"/>
              <a:ea typeface="HK Modular"/>
              <a:cs typeface="HK Modular"/>
              <a:sym typeface="HK Modular"/>
            </a:endParaRPr>
          </a:p>
        </p:txBody>
      </p:sp>
      <p:sp>
        <p:nvSpPr>
          <p:cNvPr id="14" name="TextBox 14"/>
          <p:cNvSpPr txBox="1"/>
          <p:nvPr/>
        </p:nvSpPr>
        <p:spPr>
          <a:xfrm>
            <a:off x="9901384" y="3127242"/>
            <a:ext cx="6704049" cy="5001369"/>
          </a:xfrm>
          <a:prstGeom prst="rect">
            <a:avLst/>
          </a:prstGeom>
        </p:spPr>
        <p:txBody>
          <a:bodyPr lIns="0" tIns="0" rIns="0" bIns="0" rtlCol="0" anchor="t">
            <a:spAutoFit/>
          </a:bodyPr>
          <a:lstStyle/>
          <a:p>
            <a:pPr algn="ctr">
              <a:lnSpc>
                <a:spcPts val="2999"/>
              </a:lnSpc>
              <a:spcBef>
                <a:spcPct val="0"/>
              </a:spcBef>
            </a:pPr>
            <a:r>
              <a:rPr lang="en-US" sz="2777">
                <a:solidFill>
                  <a:srgbClr val="FFFFFF"/>
                </a:solidFill>
                <a:latin typeface="Raleway Light"/>
                <a:ea typeface="Raleway Light"/>
                <a:cs typeface="Raleway Light"/>
                <a:sym typeface="Raleway Light"/>
              </a:rPr>
              <a:t>5G </a:t>
            </a:r>
            <a:r>
              <a:rPr lang="ru-RU" sz="2777">
                <a:solidFill>
                  <a:srgbClr val="FFFFFF"/>
                </a:solidFill>
                <a:latin typeface="Raleway Light"/>
                <a:ea typeface="Raleway Light"/>
                <a:cs typeface="Raleway Light"/>
                <a:sym typeface="Raleway Light"/>
              </a:rPr>
              <a:t>желілерінің енгізілуі біздің байланысымыз бен қарым-қатынас жасау тәсілімізді түбегейлі өзгертіп жатыр. Өте жылдам деректер жылдамдығы, төмен кешігу және көптеген қосылған құрылғыларды қолдау мүмкіндігімен 5</a:t>
            </a:r>
            <a:r>
              <a:rPr lang="en-US" sz="2777">
                <a:solidFill>
                  <a:srgbClr val="FFFFFF"/>
                </a:solidFill>
                <a:latin typeface="Raleway Light"/>
                <a:ea typeface="Raleway Light"/>
                <a:cs typeface="Raleway Light"/>
                <a:sym typeface="Raleway Light"/>
              </a:rPr>
              <a:t>G </a:t>
            </a:r>
            <a:r>
              <a:rPr lang="ru-RU" sz="2777">
                <a:solidFill>
                  <a:srgbClr val="FFFFFF"/>
                </a:solidFill>
                <a:latin typeface="Raleway Light"/>
                <a:ea typeface="Raleway Light"/>
                <a:cs typeface="Raleway Light"/>
                <a:sym typeface="Raleway Light"/>
              </a:rPr>
              <a:t>ақылды қалалар, автономды көліктер және дамыған </a:t>
            </a:r>
            <a:r>
              <a:rPr lang="en-US" sz="2777">
                <a:solidFill>
                  <a:srgbClr val="FFFFFF"/>
                </a:solidFill>
                <a:latin typeface="Raleway Light"/>
                <a:ea typeface="Raleway Light"/>
                <a:cs typeface="Raleway Light"/>
                <a:sym typeface="Raleway Light"/>
              </a:rPr>
              <a:t>IoT (</a:t>
            </a:r>
            <a:r>
              <a:rPr lang="ru-RU" sz="2777">
                <a:solidFill>
                  <a:srgbClr val="FFFFFF"/>
                </a:solidFill>
                <a:latin typeface="Raleway Light"/>
                <a:ea typeface="Raleway Light"/>
                <a:cs typeface="Raleway Light"/>
                <a:sym typeface="Raleway Light"/>
              </a:rPr>
              <a:t>Заттар интернеті) шешімдері сияқты жаңа қосымшаларды іске қосуға мүмкіндік береді. Бұл технология өзара байланысқан және тиімді әлемнің негізін қалап жатыр.</a:t>
            </a:r>
            <a:endParaRPr lang="en-US" sz="2777">
              <a:solidFill>
                <a:srgbClr val="FFFFFF"/>
              </a:solidFill>
              <a:latin typeface="Raleway Light"/>
              <a:ea typeface="Raleway Light"/>
              <a:cs typeface="Raleway Light"/>
              <a:sym typeface="Raleway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41C4D">
                <a:alpha val="100000"/>
              </a:srgbClr>
            </a:gs>
            <a:gs pos="100000">
              <a:srgbClr val="3B616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776071" y="1028700"/>
            <a:ext cx="551414" cy="518330"/>
          </a:xfrm>
          <a:custGeom>
            <a:avLst/>
            <a:gdLst/>
            <a:ahLst/>
            <a:cxnLst/>
            <a:rect l="l" t="t" r="r" b="b"/>
            <a:pathLst>
              <a:path w="551414" h="518330">
                <a:moveTo>
                  <a:pt x="0" y="0"/>
                </a:moveTo>
                <a:lnTo>
                  <a:pt x="551414" y="0"/>
                </a:lnTo>
                <a:lnTo>
                  <a:pt x="551414" y="518330"/>
                </a:lnTo>
                <a:lnTo>
                  <a:pt x="0" y="51833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419691" y="1084613"/>
            <a:ext cx="839609" cy="450336"/>
          </a:xfrm>
          <a:custGeom>
            <a:avLst/>
            <a:gdLst/>
            <a:ahLst/>
            <a:cxnLst/>
            <a:rect l="l" t="t" r="r" b="b"/>
            <a:pathLst>
              <a:path w="839609" h="450336">
                <a:moveTo>
                  <a:pt x="0" y="0"/>
                </a:moveTo>
                <a:lnTo>
                  <a:pt x="839609" y="0"/>
                </a:lnTo>
                <a:lnTo>
                  <a:pt x="839609" y="450335"/>
                </a:lnTo>
                <a:lnTo>
                  <a:pt x="0" y="45033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5580083" y="1084613"/>
            <a:ext cx="839609" cy="450336"/>
          </a:xfrm>
          <a:custGeom>
            <a:avLst/>
            <a:gdLst/>
            <a:ahLst/>
            <a:cxnLst/>
            <a:rect l="l" t="t" r="r" b="b"/>
            <a:pathLst>
              <a:path w="839609" h="450336">
                <a:moveTo>
                  <a:pt x="0" y="0"/>
                </a:moveTo>
                <a:lnTo>
                  <a:pt x="839608" y="0"/>
                </a:lnTo>
                <a:lnTo>
                  <a:pt x="839608" y="450335"/>
                </a:lnTo>
                <a:lnTo>
                  <a:pt x="0" y="45033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776071" y="9014517"/>
            <a:ext cx="2728988" cy="487567"/>
          </a:xfrm>
          <a:custGeom>
            <a:avLst/>
            <a:gdLst/>
            <a:ahLst/>
            <a:cxnLst/>
            <a:rect l="l" t="t" r="r" b="b"/>
            <a:pathLst>
              <a:path w="2728988" h="487567">
                <a:moveTo>
                  <a:pt x="0" y="0"/>
                </a:moveTo>
                <a:lnTo>
                  <a:pt x="2728988" y="0"/>
                </a:lnTo>
                <a:lnTo>
                  <a:pt x="2728988" y="487566"/>
                </a:lnTo>
                <a:lnTo>
                  <a:pt x="0" y="48756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12804396" y="9014517"/>
            <a:ext cx="4454904" cy="406385"/>
          </a:xfrm>
          <a:custGeom>
            <a:avLst/>
            <a:gdLst/>
            <a:ahLst/>
            <a:cxnLst/>
            <a:rect l="l" t="t" r="r" b="b"/>
            <a:pathLst>
              <a:path w="4454904" h="406385">
                <a:moveTo>
                  <a:pt x="0" y="0"/>
                </a:moveTo>
                <a:lnTo>
                  <a:pt x="4454904" y="0"/>
                </a:lnTo>
                <a:lnTo>
                  <a:pt x="4454904" y="406385"/>
                </a:lnTo>
                <a:lnTo>
                  <a:pt x="0" y="40638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7" name="Group 7"/>
          <p:cNvGrpSpPr>
            <a:grpSpLocks noChangeAspect="1"/>
          </p:cNvGrpSpPr>
          <p:nvPr/>
        </p:nvGrpSpPr>
        <p:grpSpPr>
          <a:xfrm>
            <a:off x="1877397" y="2102106"/>
            <a:ext cx="6205782" cy="6205782"/>
            <a:chOff x="0" y="0"/>
            <a:chExt cx="14840029" cy="14840029"/>
          </a:xfrm>
        </p:grpSpPr>
        <p:sp>
          <p:nvSpPr>
            <p:cNvPr id="8" name="Freeform 8"/>
            <p:cNvSpPr/>
            <p:nvPr/>
          </p:nvSpPr>
          <p:spPr>
            <a:xfrm>
              <a:off x="-366471" y="-11891"/>
              <a:ext cx="15572971" cy="14863810"/>
            </a:xfrm>
            <a:custGeom>
              <a:avLst/>
              <a:gdLst/>
              <a:ahLst/>
              <a:cxnLst/>
              <a:rect l="l" t="t" r="r" b="b"/>
              <a:pathLst>
                <a:path w="15572971" h="14863810">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99FFFF"/>
            </a:solidFill>
          </p:spPr>
        </p:sp>
        <p:sp>
          <p:nvSpPr>
            <p:cNvPr id="9" name="Freeform 9"/>
            <p:cNvSpPr/>
            <p:nvPr/>
          </p:nvSpPr>
          <p:spPr>
            <a:xfrm>
              <a:off x="-156193" y="188812"/>
              <a:ext cx="15152415" cy="14462405"/>
            </a:xfrm>
            <a:custGeom>
              <a:avLst/>
              <a:gdLst/>
              <a:ahLst/>
              <a:cxnLst/>
              <a:rect l="l" t="t" r="r" b="b"/>
              <a:pathLst>
                <a:path w="15152415" h="1446240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FFFFFF"/>
            </a:solidFill>
          </p:spPr>
        </p:sp>
        <p:sp>
          <p:nvSpPr>
            <p:cNvPr id="10" name="Freeform 10"/>
            <p:cNvSpPr/>
            <p:nvPr/>
          </p:nvSpPr>
          <p:spPr>
            <a:xfrm>
              <a:off x="223301" y="551024"/>
              <a:ext cx="14393427" cy="13737979"/>
            </a:xfrm>
            <a:custGeom>
              <a:avLst/>
              <a:gdLst/>
              <a:ahLst/>
              <a:cxnLst/>
              <a:rect l="l" t="t" r="r" b="b"/>
              <a:pathLst>
                <a:path w="14393427" h="13737979">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a:blip r:embed="rId10"/>
              <a:stretch>
                <a:fillRect l="-32961" r="-32961"/>
              </a:stretch>
            </a:blipFill>
          </p:spPr>
        </p:sp>
      </p:grpSp>
      <p:sp>
        <p:nvSpPr>
          <p:cNvPr id="11" name="TextBox 11"/>
          <p:cNvSpPr txBox="1"/>
          <p:nvPr/>
        </p:nvSpPr>
        <p:spPr>
          <a:xfrm>
            <a:off x="2655994" y="1165379"/>
            <a:ext cx="2324294" cy="298328"/>
          </a:xfrm>
          <a:prstGeom prst="rect">
            <a:avLst/>
          </a:prstGeom>
        </p:spPr>
        <p:txBody>
          <a:bodyPr lIns="0" tIns="0" rIns="0" bIns="0" rtlCol="0" anchor="t">
            <a:spAutoFit/>
          </a:bodyPr>
          <a:lstStyle/>
          <a:p>
            <a:pPr algn="l">
              <a:lnSpc>
                <a:spcPts val="2241"/>
              </a:lnSpc>
              <a:spcBef>
                <a:spcPct val="0"/>
              </a:spcBef>
            </a:pPr>
            <a:r>
              <a:rPr lang="en-US" sz="2075">
                <a:solidFill>
                  <a:srgbClr val="FFFFFF"/>
                </a:solidFill>
                <a:latin typeface="Gruppo"/>
                <a:ea typeface="Gruppo"/>
                <a:cs typeface="Gruppo"/>
                <a:sym typeface="Gruppo"/>
              </a:rPr>
              <a:t>studio shodwe</a:t>
            </a:r>
          </a:p>
        </p:txBody>
      </p:sp>
      <p:sp>
        <p:nvSpPr>
          <p:cNvPr id="12" name="TextBox 12"/>
          <p:cNvSpPr txBox="1"/>
          <p:nvPr/>
        </p:nvSpPr>
        <p:spPr>
          <a:xfrm>
            <a:off x="13458263" y="9073308"/>
            <a:ext cx="3147170" cy="298328"/>
          </a:xfrm>
          <a:prstGeom prst="rect">
            <a:avLst/>
          </a:prstGeom>
        </p:spPr>
        <p:txBody>
          <a:bodyPr lIns="0" tIns="0" rIns="0" bIns="0" rtlCol="0" anchor="t">
            <a:spAutoFit/>
          </a:bodyPr>
          <a:lstStyle/>
          <a:p>
            <a:pPr algn="ctr">
              <a:lnSpc>
                <a:spcPts val="2241"/>
              </a:lnSpc>
              <a:spcBef>
                <a:spcPct val="0"/>
              </a:spcBef>
            </a:pPr>
            <a:r>
              <a:rPr lang="en-US" sz="2075">
                <a:solidFill>
                  <a:srgbClr val="00FFFF"/>
                </a:solidFill>
                <a:latin typeface="Gruppo"/>
                <a:ea typeface="Gruppo"/>
                <a:cs typeface="Gruppo"/>
                <a:sym typeface="Gruppo"/>
              </a:rPr>
              <a:t>www.reallygreatsite.com</a:t>
            </a:r>
          </a:p>
        </p:txBody>
      </p:sp>
      <p:sp>
        <p:nvSpPr>
          <p:cNvPr id="13" name="TextBox 13"/>
          <p:cNvSpPr txBox="1"/>
          <p:nvPr/>
        </p:nvSpPr>
        <p:spPr>
          <a:xfrm>
            <a:off x="7981853" y="9073308"/>
            <a:ext cx="2324294" cy="298328"/>
          </a:xfrm>
          <a:prstGeom prst="rect">
            <a:avLst/>
          </a:prstGeom>
        </p:spPr>
        <p:txBody>
          <a:bodyPr lIns="0" tIns="0" rIns="0" bIns="0" rtlCol="0" anchor="t">
            <a:spAutoFit/>
          </a:bodyPr>
          <a:lstStyle/>
          <a:p>
            <a:pPr algn="ctr">
              <a:lnSpc>
                <a:spcPts val="2241"/>
              </a:lnSpc>
              <a:spcBef>
                <a:spcPct val="0"/>
              </a:spcBef>
            </a:pPr>
            <a:r>
              <a:rPr lang="en-US" sz="2075">
                <a:solidFill>
                  <a:srgbClr val="FFFFFF"/>
                </a:solidFill>
                <a:latin typeface="Gruppo"/>
                <a:ea typeface="Gruppo"/>
                <a:cs typeface="Gruppo"/>
                <a:sym typeface="Gruppo"/>
              </a:rPr>
              <a:t>page 05</a:t>
            </a:r>
          </a:p>
        </p:txBody>
      </p:sp>
      <p:sp>
        <p:nvSpPr>
          <p:cNvPr id="14" name="TextBox 14"/>
          <p:cNvSpPr txBox="1"/>
          <p:nvPr/>
        </p:nvSpPr>
        <p:spPr>
          <a:xfrm>
            <a:off x="8573343" y="2064006"/>
            <a:ext cx="6458505" cy="1725111"/>
          </a:xfrm>
          <a:prstGeom prst="rect">
            <a:avLst/>
          </a:prstGeom>
        </p:spPr>
        <p:txBody>
          <a:bodyPr lIns="0" tIns="0" rIns="0" bIns="0" rtlCol="0" anchor="t">
            <a:spAutoFit/>
          </a:bodyPr>
          <a:lstStyle/>
          <a:p>
            <a:pPr algn="l">
              <a:lnSpc>
                <a:spcPts val="6880"/>
              </a:lnSpc>
            </a:pPr>
            <a:r>
              <a:rPr lang="en-US" sz="5460">
                <a:solidFill>
                  <a:srgbClr val="FFFFFF"/>
                </a:solidFill>
                <a:latin typeface="HK Modular"/>
                <a:ea typeface="HK Modular"/>
                <a:cs typeface="HK Modular"/>
                <a:sym typeface="HK Modular"/>
              </a:rPr>
              <a:t>AUTONOMOUS VEHICLES</a:t>
            </a:r>
          </a:p>
        </p:txBody>
      </p:sp>
      <p:sp>
        <p:nvSpPr>
          <p:cNvPr id="15" name="TextBox 15"/>
          <p:cNvSpPr txBox="1"/>
          <p:nvPr/>
        </p:nvSpPr>
        <p:spPr>
          <a:xfrm>
            <a:off x="8573343" y="4095726"/>
            <a:ext cx="6704049" cy="4099982"/>
          </a:xfrm>
          <a:prstGeom prst="rect">
            <a:avLst/>
          </a:prstGeom>
        </p:spPr>
        <p:txBody>
          <a:bodyPr lIns="0" tIns="0" rIns="0" bIns="0" rtlCol="0" anchor="t">
            <a:spAutoFit/>
          </a:bodyPr>
          <a:lstStyle/>
          <a:p>
            <a:pPr algn="l">
              <a:lnSpc>
                <a:spcPts val="2999"/>
              </a:lnSpc>
              <a:spcBef>
                <a:spcPct val="0"/>
              </a:spcBef>
            </a:pPr>
            <a:r>
              <a:rPr lang="en-US" sz="2777">
                <a:solidFill>
                  <a:srgbClr val="FFFFFF"/>
                </a:solidFill>
                <a:latin typeface="Raleway Light"/>
                <a:ea typeface="Raleway Light"/>
                <a:cs typeface="Raleway Light"/>
                <a:sym typeface="Raleway Light"/>
              </a:rPr>
              <a:t>Autonomous vehicles, or self-driving cars, are set to transform the transportation industry. By leveraging advanced sensors, AI, and real-time data, these vehicles can navigate roads with minimal human intervention. The adoption of autonomous vehicles promises to enhance road safety, reduce traffic congestion, and provide greater mobility options, particularly for those who are unable to drive.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41C4D">
                <a:alpha val="100000"/>
              </a:srgbClr>
            </a:gs>
            <a:gs pos="100000">
              <a:srgbClr val="3B616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776071" y="1028700"/>
            <a:ext cx="551414" cy="518330"/>
          </a:xfrm>
          <a:custGeom>
            <a:avLst/>
            <a:gdLst/>
            <a:ahLst/>
            <a:cxnLst/>
            <a:rect l="l" t="t" r="r" b="b"/>
            <a:pathLst>
              <a:path w="551414" h="518330">
                <a:moveTo>
                  <a:pt x="0" y="0"/>
                </a:moveTo>
                <a:lnTo>
                  <a:pt x="551414" y="0"/>
                </a:lnTo>
                <a:lnTo>
                  <a:pt x="551414" y="518330"/>
                </a:lnTo>
                <a:lnTo>
                  <a:pt x="0" y="51833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419691" y="1084613"/>
            <a:ext cx="839609" cy="450336"/>
          </a:xfrm>
          <a:custGeom>
            <a:avLst/>
            <a:gdLst/>
            <a:ahLst/>
            <a:cxnLst/>
            <a:rect l="l" t="t" r="r" b="b"/>
            <a:pathLst>
              <a:path w="839609" h="450336">
                <a:moveTo>
                  <a:pt x="0" y="0"/>
                </a:moveTo>
                <a:lnTo>
                  <a:pt x="839609" y="0"/>
                </a:lnTo>
                <a:lnTo>
                  <a:pt x="839609" y="450335"/>
                </a:lnTo>
                <a:lnTo>
                  <a:pt x="0" y="45033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5580083" y="1084613"/>
            <a:ext cx="839609" cy="450336"/>
          </a:xfrm>
          <a:custGeom>
            <a:avLst/>
            <a:gdLst/>
            <a:ahLst/>
            <a:cxnLst/>
            <a:rect l="l" t="t" r="r" b="b"/>
            <a:pathLst>
              <a:path w="839609" h="450336">
                <a:moveTo>
                  <a:pt x="0" y="0"/>
                </a:moveTo>
                <a:lnTo>
                  <a:pt x="839608" y="0"/>
                </a:lnTo>
                <a:lnTo>
                  <a:pt x="839608" y="450335"/>
                </a:lnTo>
                <a:lnTo>
                  <a:pt x="0" y="45033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776071" y="9014517"/>
            <a:ext cx="2728988" cy="487567"/>
          </a:xfrm>
          <a:custGeom>
            <a:avLst/>
            <a:gdLst/>
            <a:ahLst/>
            <a:cxnLst/>
            <a:rect l="l" t="t" r="r" b="b"/>
            <a:pathLst>
              <a:path w="2728988" h="487567">
                <a:moveTo>
                  <a:pt x="0" y="0"/>
                </a:moveTo>
                <a:lnTo>
                  <a:pt x="2728988" y="0"/>
                </a:lnTo>
                <a:lnTo>
                  <a:pt x="2728988" y="487566"/>
                </a:lnTo>
                <a:lnTo>
                  <a:pt x="0" y="48756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12804396" y="9014517"/>
            <a:ext cx="4454904" cy="406385"/>
          </a:xfrm>
          <a:custGeom>
            <a:avLst/>
            <a:gdLst/>
            <a:ahLst/>
            <a:cxnLst/>
            <a:rect l="l" t="t" r="r" b="b"/>
            <a:pathLst>
              <a:path w="4454904" h="406385">
                <a:moveTo>
                  <a:pt x="0" y="0"/>
                </a:moveTo>
                <a:lnTo>
                  <a:pt x="4454904" y="0"/>
                </a:lnTo>
                <a:lnTo>
                  <a:pt x="4454904" y="406385"/>
                </a:lnTo>
                <a:lnTo>
                  <a:pt x="0" y="40638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2327485" y="3676035"/>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a:off x="1982326" y="3413023"/>
            <a:ext cx="1347336" cy="1503304"/>
          </a:xfrm>
          <a:custGeom>
            <a:avLst/>
            <a:gdLst/>
            <a:ahLst/>
            <a:cxnLst/>
            <a:rect l="l" t="t" r="r" b="b"/>
            <a:pathLst>
              <a:path w="1347336" h="1503304">
                <a:moveTo>
                  <a:pt x="0" y="0"/>
                </a:moveTo>
                <a:lnTo>
                  <a:pt x="1347336" y="0"/>
                </a:lnTo>
                <a:lnTo>
                  <a:pt x="1347336" y="1503303"/>
                </a:lnTo>
                <a:lnTo>
                  <a:pt x="0" y="1503303"/>
                </a:lnTo>
                <a:lnTo>
                  <a:pt x="0" y="0"/>
                </a:lnTo>
                <a:close/>
              </a:path>
            </a:pathLst>
          </a:custGeom>
          <a:blipFill>
            <a:blip r:embed="rId12"/>
            <a:stretch>
              <a:fillRect/>
            </a:stretch>
          </a:blipFill>
        </p:spPr>
      </p:sp>
      <p:sp>
        <p:nvSpPr>
          <p:cNvPr id="9" name="TextBox 9"/>
          <p:cNvSpPr txBox="1"/>
          <p:nvPr/>
        </p:nvSpPr>
        <p:spPr>
          <a:xfrm>
            <a:off x="2655994" y="1165379"/>
            <a:ext cx="2324294" cy="298328"/>
          </a:xfrm>
          <a:prstGeom prst="rect">
            <a:avLst/>
          </a:prstGeom>
        </p:spPr>
        <p:txBody>
          <a:bodyPr lIns="0" tIns="0" rIns="0" bIns="0" rtlCol="0" anchor="t">
            <a:spAutoFit/>
          </a:bodyPr>
          <a:lstStyle/>
          <a:p>
            <a:pPr algn="l">
              <a:lnSpc>
                <a:spcPts val="2241"/>
              </a:lnSpc>
              <a:spcBef>
                <a:spcPct val="0"/>
              </a:spcBef>
            </a:pPr>
            <a:r>
              <a:rPr lang="en-US" sz="2075">
                <a:solidFill>
                  <a:srgbClr val="FFFFFF"/>
                </a:solidFill>
                <a:latin typeface="Gruppo"/>
                <a:ea typeface="Gruppo"/>
                <a:cs typeface="Gruppo"/>
                <a:sym typeface="Gruppo"/>
              </a:rPr>
              <a:t>studio shodwe</a:t>
            </a:r>
          </a:p>
        </p:txBody>
      </p:sp>
      <p:sp>
        <p:nvSpPr>
          <p:cNvPr id="10" name="TextBox 10"/>
          <p:cNvSpPr txBox="1"/>
          <p:nvPr/>
        </p:nvSpPr>
        <p:spPr>
          <a:xfrm>
            <a:off x="13458263" y="9073308"/>
            <a:ext cx="3147170" cy="298328"/>
          </a:xfrm>
          <a:prstGeom prst="rect">
            <a:avLst/>
          </a:prstGeom>
        </p:spPr>
        <p:txBody>
          <a:bodyPr lIns="0" tIns="0" rIns="0" bIns="0" rtlCol="0" anchor="t">
            <a:spAutoFit/>
          </a:bodyPr>
          <a:lstStyle/>
          <a:p>
            <a:pPr algn="ctr">
              <a:lnSpc>
                <a:spcPts val="2241"/>
              </a:lnSpc>
              <a:spcBef>
                <a:spcPct val="0"/>
              </a:spcBef>
            </a:pPr>
            <a:r>
              <a:rPr lang="en-US" sz="2075">
                <a:solidFill>
                  <a:srgbClr val="00FFFF"/>
                </a:solidFill>
                <a:latin typeface="Gruppo"/>
                <a:ea typeface="Gruppo"/>
                <a:cs typeface="Gruppo"/>
                <a:sym typeface="Gruppo"/>
              </a:rPr>
              <a:t>www.reallygreatsite.com</a:t>
            </a:r>
          </a:p>
        </p:txBody>
      </p:sp>
      <p:sp>
        <p:nvSpPr>
          <p:cNvPr id="11" name="TextBox 11"/>
          <p:cNvSpPr txBox="1"/>
          <p:nvPr/>
        </p:nvSpPr>
        <p:spPr>
          <a:xfrm>
            <a:off x="7981853" y="9073308"/>
            <a:ext cx="2324294" cy="298328"/>
          </a:xfrm>
          <a:prstGeom prst="rect">
            <a:avLst/>
          </a:prstGeom>
        </p:spPr>
        <p:txBody>
          <a:bodyPr lIns="0" tIns="0" rIns="0" bIns="0" rtlCol="0" anchor="t">
            <a:spAutoFit/>
          </a:bodyPr>
          <a:lstStyle/>
          <a:p>
            <a:pPr algn="ctr">
              <a:lnSpc>
                <a:spcPts val="2241"/>
              </a:lnSpc>
              <a:spcBef>
                <a:spcPct val="0"/>
              </a:spcBef>
            </a:pPr>
            <a:r>
              <a:rPr lang="en-US" sz="2075">
                <a:solidFill>
                  <a:srgbClr val="FFFFFF"/>
                </a:solidFill>
                <a:latin typeface="Gruppo"/>
                <a:ea typeface="Gruppo"/>
                <a:cs typeface="Gruppo"/>
                <a:sym typeface="Gruppo"/>
              </a:rPr>
              <a:t>page 06</a:t>
            </a:r>
          </a:p>
        </p:txBody>
      </p:sp>
      <p:sp>
        <p:nvSpPr>
          <p:cNvPr id="12" name="TextBox 12"/>
          <p:cNvSpPr txBox="1"/>
          <p:nvPr/>
        </p:nvSpPr>
        <p:spPr>
          <a:xfrm>
            <a:off x="5421917" y="2025881"/>
            <a:ext cx="8134270" cy="863267"/>
          </a:xfrm>
          <a:prstGeom prst="rect">
            <a:avLst/>
          </a:prstGeom>
        </p:spPr>
        <p:txBody>
          <a:bodyPr lIns="0" tIns="0" rIns="0" bIns="0" rtlCol="0" anchor="t">
            <a:spAutoFit/>
          </a:bodyPr>
          <a:lstStyle/>
          <a:p>
            <a:pPr algn="ctr">
              <a:lnSpc>
                <a:spcPts val="6880"/>
              </a:lnSpc>
            </a:pPr>
            <a:r>
              <a:rPr lang="en-US" sz="5460">
                <a:solidFill>
                  <a:srgbClr val="FFFFFF"/>
                </a:solidFill>
                <a:latin typeface="HK Modular"/>
                <a:ea typeface="HK Modular"/>
                <a:cs typeface="HK Modular"/>
                <a:sym typeface="HK Modular"/>
              </a:rPr>
              <a:t>SMART CITIES</a:t>
            </a:r>
          </a:p>
        </p:txBody>
      </p:sp>
      <p:sp>
        <p:nvSpPr>
          <p:cNvPr id="13" name="TextBox 13"/>
          <p:cNvSpPr txBox="1"/>
          <p:nvPr/>
        </p:nvSpPr>
        <p:spPr>
          <a:xfrm>
            <a:off x="3377582" y="4386793"/>
            <a:ext cx="2254952" cy="756707"/>
          </a:xfrm>
          <a:prstGeom prst="rect">
            <a:avLst/>
          </a:prstGeom>
        </p:spPr>
        <p:txBody>
          <a:bodyPr lIns="0" tIns="0" rIns="0" bIns="0" rtlCol="0" anchor="t">
            <a:spAutoFit/>
          </a:bodyPr>
          <a:lstStyle/>
          <a:p>
            <a:pPr algn="ctr">
              <a:lnSpc>
                <a:spcPts val="2999"/>
              </a:lnSpc>
              <a:spcBef>
                <a:spcPct val="0"/>
              </a:spcBef>
            </a:pPr>
            <a:r>
              <a:rPr lang="en-US" sz="2777" b="1">
                <a:solidFill>
                  <a:srgbClr val="FFFFFF"/>
                </a:solidFill>
                <a:latin typeface="Raleway Bold"/>
                <a:ea typeface="Raleway Bold"/>
                <a:cs typeface="Raleway Bold"/>
                <a:sym typeface="Raleway Bold"/>
              </a:rPr>
              <a:t>Energy Efficiency</a:t>
            </a:r>
          </a:p>
        </p:txBody>
      </p:sp>
      <p:sp>
        <p:nvSpPr>
          <p:cNvPr id="14" name="TextBox 14"/>
          <p:cNvSpPr txBox="1"/>
          <p:nvPr/>
        </p:nvSpPr>
        <p:spPr>
          <a:xfrm>
            <a:off x="3033453" y="5460678"/>
            <a:ext cx="3063384" cy="1312586"/>
          </a:xfrm>
          <a:prstGeom prst="rect">
            <a:avLst/>
          </a:prstGeom>
        </p:spPr>
        <p:txBody>
          <a:bodyPr lIns="0" tIns="0" rIns="0" bIns="0" rtlCol="0" anchor="t">
            <a:spAutoFit/>
          </a:bodyPr>
          <a:lstStyle/>
          <a:p>
            <a:pPr algn="ctr">
              <a:lnSpc>
                <a:spcPts val="2567"/>
              </a:lnSpc>
              <a:spcBef>
                <a:spcPct val="0"/>
              </a:spcBef>
            </a:pPr>
            <a:r>
              <a:rPr lang="en-US" sz="2377">
                <a:solidFill>
                  <a:srgbClr val="FFFFFF"/>
                </a:solidFill>
                <a:latin typeface="Raleway"/>
                <a:ea typeface="Raleway"/>
                <a:cs typeface="Raleway"/>
                <a:sym typeface="Raleway"/>
              </a:rPr>
              <a:t>Optimizing energy use through smart grids and sustainable infrastructure.</a:t>
            </a:r>
          </a:p>
        </p:txBody>
      </p:sp>
      <p:sp>
        <p:nvSpPr>
          <p:cNvPr id="15" name="TextBox 15"/>
          <p:cNvSpPr txBox="1"/>
          <p:nvPr/>
        </p:nvSpPr>
        <p:spPr>
          <a:xfrm>
            <a:off x="2351662" y="3761150"/>
            <a:ext cx="681791" cy="597068"/>
          </a:xfrm>
          <a:prstGeom prst="rect">
            <a:avLst/>
          </a:prstGeom>
        </p:spPr>
        <p:txBody>
          <a:bodyPr lIns="0" tIns="0" rIns="0" bIns="0" rtlCol="0" anchor="t">
            <a:spAutoFit/>
          </a:bodyPr>
          <a:lstStyle/>
          <a:p>
            <a:pPr algn="ctr">
              <a:lnSpc>
                <a:spcPts val="4511"/>
              </a:lnSpc>
              <a:spcBef>
                <a:spcPct val="0"/>
              </a:spcBef>
            </a:pPr>
            <a:r>
              <a:rPr lang="en-US" sz="4177" b="1">
                <a:solidFill>
                  <a:srgbClr val="FFFFFF"/>
                </a:solidFill>
                <a:latin typeface="Raleway Bold"/>
                <a:ea typeface="Raleway Bold"/>
                <a:cs typeface="Raleway Bold"/>
                <a:sym typeface="Raleway Bold"/>
              </a:rPr>
              <a:t>1.</a:t>
            </a:r>
          </a:p>
        </p:txBody>
      </p:sp>
      <p:sp>
        <p:nvSpPr>
          <p:cNvPr id="16" name="Freeform 16"/>
          <p:cNvSpPr/>
          <p:nvPr/>
        </p:nvSpPr>
        <p:spPr>
          <a:xfrm>
            <a:off x="7777119" y="3676035"/>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7" name="Freeform 17"/>
          <p:cNvSpPr/>
          <p:nvPr/>
        </p:nvSpPr>
        <p:spPr>
          <a:xfrm>
            <a:off x="7431960" y="3413023"/>
            <a:ext cx="1347336" cy="1503304"/>
          </a:xfrm>
          <a:custGeom>
            <a:avLst/>
            <a:gdLst/>
            <a:ahLst/>
            <a:cxnLst/>
            <a:rect l="l" t="t" r="r" b="b"/>
            <a:pathLst>
              <a:path w="1347336" h="1503304">
                <a:moveTo>
                  <a:pt x="0" y="0"/>
                </a:moveTo>
                <a:lnTo>
                  <a:pt x="1347335" y="0"/>
                </a:lnTo>
                <a:lnTo>
                  <a:pt x="1347335" y="1503303"/>
                </a:lnTo>
                <a:lnTo>
                  <a:pt x="0" y="1503303"/>
                </a:lnTo>
                <a:lnTo>
                  <a:pt x="0" y="0"/>
                </a:lnTo>
                <a:close/>
              </a:path>
            </a:pathLst>
          </a:custGeom>
          <a:blipFill>
            <a:blip r:embed="rId12"/>
            <a:stretch>
              <a:fillRect/>
            </a:stretch>
          </a:blipFill>
        </p:spPr>
      </p:sp>
      <p:sp>
        <p:nvSpPr>
          <p:cNvPr id="18" name="TextBox 18"/>
          <p:cNvSpPr txBox="1"/>
          <p:nvPr/>
        </p:nvSpPr>
        <p:spPr>
          <a:xfrm>
            <a:off x="8567754" y="4386793"/>
            <a:ext cx="2894049" cy="756707"/>
          </a:xfrm>
          <a:prstGeom prst="rect">
            <a:avLst/>
          </a:prstGeom>
        </p:spPr>
        <p:txBody>
          <a:bodyPr lIns="0" tIns="0" rIns="0" bIns="0" rtlCol="0" anchor="t">
            <a:spAutoFit/>
          </a:bodyPr>
          <a:lstStyle/>
          <a:p>
            <a:pPr algn="ctr">
              <a:lnSpc>
                <a:spcPts val="2999"/>
              </a:lnSpc>
              <a:spcBef>
                <a:spcPct val="0"/>
              </a:spcBef>
            </a:pPr>
            <a:r>
              <a:rPr lang="en-US" sz="2777" b="1">
                <a:solidFill>
                  <a:srgbClr val="FFFFFF"/>
                </a:solidFill>
                <a:latin typeface="Raleway Bold"/>
                <a:ea typeface="Raleway Bold"/>
                <a:cs typeface="Raleway Bold"/>
                <a:sym typeface="Raleway Bold"/>
              </a:rPr>
              <a:t>Public Transportation</a:t>
            </a:r>
          </a:p>
        </p:txBody>
      </p:sp>
      <p:sp>
        <p:nvSpPr>
          <p:cNvPr id="19" name="TextBox 19"/>
          <p:cNvSpPr txBox="1"/>
          <p:nvPr/>
        </p:nvSpPr>
        <p:spPr>
          <a:xfrm>
            <a:off x="8483087" y="5460678"/>
            <a:ext cx="3063384" cy="1312586"/>
          </a:xfrm>
          <a:prstGeom prst="rect">
            <a:avLst/>
          </a:prstGeom>
        </p:spPr>
        <p:txBody>
          <a:bodyPr lIns="0" tIns="0" rIns="0" bIns="0" rtlCol="0" anchor="t">
            <a:spAutoFit/>
          </a:bodyPr>
          <a:lstStyle/>
          <a:p>
            <a:pPr algn="ctr">
              <a:lnSpc>
                <a:spcPts val="2567"/>
              </a:lnSpc>
              <a:spcBef>
                <a:spcPct val="0"/>
              </a:spcBef>
            </a:pPr>
            <a:r>
              <a:rPr lang="en-US" sz="2377">
                <a:solidFill>
                  <a:srgbClr val="FFFFFF"/>
                </a:solidFill>
                <a:latin typeface="Raleway"/>
                <a:ea typeface="Raleway"/>
                <a:cs typeface="Raleway"/>
                <a:sym typeface="Raleway"/>
              </a:rPr>
              <a:t>Enhancing transit systems with real-time data and autonomous vehicles.</a:t>
            </a:r>
          </a:p>
        </p:txBody>
      </p:sp>
      <p:sp>
        <p:nvSpPr>
          <p:cNvPr id="20" name="TextBox 20"/>
          <p:cNvSpPr txBox="1"/>
          <p:nvPr/>
        </p:nvSpPr>
        <p:spPr>
          <a:xfrm>
            <a:off x="7801296" y="3761150"/>
            <a:ext cx="681791" cy="597068"/>
          </a:xfrm>
          <a:prstGeom prst="rect">
            <a:avLst/>
          </a:prstGeom>
        </p:spPr>
        <p:txBody>
          <a:bodyPr lIns="0" tIns="0" rIns="0" bIns="0" rtlCol="0" anchor="t">
            <a:spAutoFit/>
          </a:bodyPr>
          <a:lstStyle/>
          <a:p>
            <a:pPr algn="ctr">
              <a:lnSpc>
                <a:spcPts val="4511"/>
              </a:lnSpc>
              <a:spcBef>
                <a:spcPct val="0"/>
              </a:spcBef>
            </a:pPr>
            <a:r>
              <a:rPr lang="en-US" sz="4177" b="1">
                <a:solidFill>
                  <a:srgbClr val="FFFFFF"/>
                </a:solidFill>
                <a:latin typeface="Raleway Bold"/>
                <a:ea typeface="Raleway Bold"/>
                <a:cs typeface="Raleway Bold"/>
                <a:sym typeface="Raleway Bold"/>
              </a:rPr>
              <a:t>2.</a:t>
            </a:r>
          </a:p>
        </p:txBody>
      </p:sp>
      <p:sp>
        <p:nvSpPr>
          <p:cNvPr id="21" name="Freeform 21"/>
          <p:cNvSpPr/>
          <p:nvPr/>
        </p:nvSpPr>
        <p:spPr>
          <a:xfrm>
            <a:off x="13227678" y="3676035"/>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2" name="Freeform 22"/>
          <p:cNvSpPr/>
          <p:nvPr/>
        </p:nvSpPr>
        <p:spPr>
          <a:xfrm>
            <a:off x="12882519" y="3413023"/>
            <a:ext cx="1347336" cy="1503304"/>
          </a:xfrm>
          <a:custGeom>
            <a:avLst/>
            <a:gdLst/>
            <a:ahLst/>
            <a:cxnLst/>
            <a:rect l="l" t="t" r="r" b="b"/>
            <a:pathLst>
              <a:path w="1347336" h="1503304">
                <a:moveTo>
                  <a:pt x="0" y="0"/>
                </a:moveTo>
                <a:lnTo>
                  <a:pt x="1347336" y="0"/>
                </a:lnTo>
                <a:lnTo>
                  <a:pt x="1347336" y="1503303"/>
                </a:lnTo>
                <a:lnTo>
                  <a:pt x="0" y="1503303"/>
                </a:lnTo>
                <a:lnTo>
                  <a:pt x="0" y="0"/>
                </a:lnTo>
                <a:close/>
              </a:path>
            </a:pathLst>
          </a:custGeom>
          <a:blipFill>
            <a:blip r:embed="rId12"/>
            <a:stretch>
              <a:fillRect/>
            </a:stretch>
          </a:blipFill>
        </p:spPr>
      </p:sp>
      <p:sp>
        <p:nvSpPr>
          <p:cNvPr id="23" name="TextBox 23"/>
          <p:cNvSpPr txBox="1"/>
          <p:nvPr/>
        </p:nvSpPr>
        <p:spPr>
          <a:xfrm>
            <a:off x="14043713" y="4386793"/>
            <a:ext cx="2561721" cy="756707"/>
          </a:xfrm>
          <a:prstGeom prst="rect">
            <a:avLst/>
          </a:prstGeom>
        </p:spPr>
        <p:txBody>
          <a:bodyPr lIns="0" tIns="0" rIns="0" bIns="0" rtlCol="0" anchor="t">
            <a:spAutoFit/>
          </a:bodyPr>
          <a:lstStyle/>
          <a:p>
            <a:pPr algn="ctr">
              <a:lnSpc>
                <a:spcPts val="2999"/>
              </a:lnSpc>
              <a:spcBef>
                <a:spcPct val="0"/>
              </a:spcBef>
            </a:pPr>
            <a:r>
              <a:rPr lang="en-US" sz="2777" b="1">
                <a:solidFill>
                  <a:srgbClr val="FFFFFF"/>
                </a:solidFill>
                <a:latin typeface="Raleway Bold"/>
                <a:ea typeface="Raleway Bold"/>
                <a:cs typeface="Raleway Bold"/>
                <a:sym typeface="Raleway Bold"/>
              </a:rPr>
              <a:t>Waste Management</a:t>
            </a:r>
          </a:p>
        </p:txBody>
      </p:sp>
      <p:sp>
        <p:nvSpPr>
          <p:cNvPr id="24" name="TextBox 24"/>
          <p:cNvSpPr txBox="1"/>
          <p:nvPr/>
        </p:nvSpPr>
        <p:spPr>
          <a:xfrm>
            <a:off x="13933646" y="5460678"/>
            <a:ext cx="3063384" cy="1312586"/>
          </a:xfrm>
          <a:prstGeom prst="rect">
            <a:avLst/>
          </a:prstGeom>
        </p:spPr>
        <p:txBody>
          <a:bodyPr lIns="0" tIns="0" rIns="0" bIns="0" rtlCol="0" anchor="t">
            <a:spAutoFit/>
          </a:bodyPr>
          <a:lstStyle/>
          <a:p>
            <a:pPr algn="ctr">
              <a:lnSpc>
                <a:spcPts val="2567"/>
              </a:lnSpc>
              <a:spcBef>
                <a:spcPct val="0"/>
              </a:spcBef>
            </a:pPr>
            <a:r>
              <a:rPr lang="en-US" sz="2377">
                <a:solidFill>
                  <a:srgbClr val="FFFFFF"/>
                </a:solidFill>
                <a:latin typeface="Raleway"/>
                <a:ea typeface="Raleway"/>
                <a:cs typeface="Raleway"/>
                <a:sym typeface="Raleway"/>
              </a:rPr>
              <a:t>Implementing smart waste collection and recycling systems for cleaner cities.</a:t>
            </a:r>
          </a:p>
        </p:txBody>
      </p:sp>
      <p:sp>
        <p:nvSpPr>
          <p:cNvPr id="25" name="TextBox 25"/>
          <p:cNvSpPr txBox="1"/>
          <p:nvPr/>
        </p:nvSpPr>
        <p:spPr>
          <a:xfrm>
            <a:off x="13251855" y="3761150"/>
            <a:ext cx="681791" cy="597068"/>
          </a:xfrm>
          <a:prstGeom prst="rect">
            <a:avLst/>
          </a:prstGeom>
        </p:spPr>
        <p:txBody>
          <a:bodyPr lIns="0" tIns="0" rIns="0" bIns="0" rtlCol="0" anchor="t">
            <a:spAutoFit/>
          </a:bodyPr>
          <a:lstStyle/>
          <a:p>
            <a:pPr algn="ctr">
              <a:lnSpc>
                <a:spcPts val="4511"/>
              </a:lnSpc>
              <a:spcBef>
                <a:spcPct val="0"/>
              </a:spcBef>
            </a:pPr>
            <a:r>
              <a:rPr lang="en-US" sz="4177" b="1">
                <a:solidFill>
                  <a:srgbClr val="FFFFFF"/>
                </a:solidFill>
                <a:latin typeface="Raleway Bold"/>
                <a:ea typeface="Raleway Bold"/>
                <a:cs typeface="Raleway Bold"/>
                <a:sym typeface="Raleway Bold"/>
              </a:rPr>
              <a:t>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41C4D">
                <a:alpha val="100000"/>
              </a:srgbClr>
            </a:gs>
            <a:gs pos="100000">
              <a:srgbClr val="3B616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776071" y="1028700"/>
            <a:ext cx="551414" cy="518330"/>
          </a:xfrm>
          <a:custGeom>
            <a:avLst/>
            <a:gdLst/>
            <a:ahLst/>
            <a:cxnLst/>
            <a:rect l="l" t="t" r="r" b="b"/>
            <a:pathLst>
              <a:path w="551414" h="518330">
                <a:moveTo>
                  <a:pt x="0" y="0"/>
                </a:moveTo>
                <a:lnTo>
                  <a:pt x="551414" y="0"/>
                </a:lnTo>
                <a:lnTo>
                  <a:pt x="551414" y="518330"/>
                </a:lnTo>
                <a:lnTo>
                  <a:pt x="0" y="51833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419691" y="1084613"/>
            <a:ext cx="839609" cy="450336"/>
          </a:xfrm>
          <a:custGeom>
            <a:avLst/>
            <a:gdLst/>
            <a:ahLst/>
            <a:cxnLst/>
            <a:rect l="l" t="t" r="r" b="b"/>
            <a:pathLst>
              <a:path w="839609" h="450336">
                <a:moveTo>
                  <a:pt x="0" y="0"/>
                </a:moveTo>
                <a:lnTo>
                  <a:pt x="839609" y="0"/>
                </a:lnTo>
                <a:lnTo>
                  <a:pt x="839609" y="450335"/>
                </a:lnTo>
                <a:lnTo>
                  <a:pt x="0" y="45033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5580083" y="1084613"/>
            <a:ext cx="839609" cy="450336"/>
          </a:xfrm>
          <a:custGeom>
            <a:avLst/>
            <a:gdLst/>
            <a:ahLst/>
            <a:cxnLst/>
            <a:rect l="l" t="t" r="r" b="b"/>
            <a:pathLst>
              <a:path w="839609" h="450336">
                <a:moveTo>
                  <a:pt x="0" y="0"/>
                </a:moveTo>
                <a:lnTo>
                  <a:pt x="839608" y="0"/>
                </a:lnTo>
                <a:lnTo>
                  <a:pt x="839608" y="450335"/>
                </a:lnTo>
                <a:lnTo>
                  <a:pt x="0" y="45033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776071" y="9014517"/>
            <a:ext cx="2728988" cy="487567"/>
          </a:xfrm>
          <a:custGeom>
            <a:avLst/>
            <a:gdLst/>
            <a:ahLst/>
            <a:cxnLst/>
            <a:rect l="l" t="t" r="r" b="b"/>
            <a:pathLst>
              <a:path w="2728988" h="487567">
                <a:moveTo>
                  <a:pt x="0" y="0"/>
                </a:moveTo>
                <a:lnTo>
                  <a:pt x="2728988" y="0"/>
                </a:lnTo>
                <a:lnTo>
                  <a:pt x="2728988" y="487566"/>
                </a:lnTo>
                <a:lnTo>
                  <a:pt x="0" y="48756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12804396" y="9014517"/>
            <a:ext cx="4454904" cy="406385"/>
          </a:xfrm>
          <a:custGeom>
            <a:avLst/>
            <a:gdLst/>
            <a:ahLst/>
            <a:cxnLst/>
            <a:rect l="l" t="t" r="r" b="b"/>
            <a:pathLst>
              <a:path w="4454904" h="406385">
                <a:moveTo>
                  <a:pt x="0" y="0"/>
                </a:moveTo>
                <a:lnTo>
                  <a:pt x="4454904" y="0"/>
                </a:lnTo>
                <a:lnTo>
                  <a:pt x="4454904" y="406385"/>
                </a:lnTo>
                <a:lnTo>
                  <a:pt x="0" y="40638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776071" y="3120832"/>
            <a:ext cx="984533" cy="1566814"/>
          </a:xfrm>
          <a:custGeom>
            <a:avLst/>
            <a:gdLst/>
            <a:ahLst/>
            <a:cxnLst/>
            <a:rect l="l" t="t" r="r" b="b"/>
            <a:pathLst>
              <a:path w="984533" h="1566814">
                <a:moveTo>
                  <a:pt x="0" y="0"/>
                </a:moveTo>
                <a:lnTo>
                  <a:pt x="984533" y="0"/>
                </a:lnTo>
                <a:lnTo>
                  <a:pt x="984533" y="1566814"/>
                </a:lnTo>
                <a:lnTo>
                  <a:pt x="0" y="156681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TextBox 8"/>
          <p:cNvSpPr txBox="1"/>
          <p:nvPr/>
        </p:nvSpPr>
        <p:spPr>
          <a:xfrm>
            <a:off x="2655994" y="1165379"/>
            <a:ext cx="2324294" cy="298328"/>
          </a:xfrm>
          <a:prstGeom prst="rect">
            <a:avLst/>
          </a:prstGeom>
        </p:spPr>
        <p:txBody>
          <a:bodyPr lIns="0" tIns="0" rIns="0" bIns="0" rtlCol="0" anchor="t">
            <a:spAutoFit/>
          </a:bodyPr>
          <a:lstStyle/>
          <a:p>
            <a:pPr algn="l">
              <a:lnSpc>
                <a:spcPts val="2241"/>
              </a:lnSpc>
              <a:spcBef>
                <a:spcPct val="0"/>
              </a:spcBef>
            </a:pPr>
            <a:r>
              <a:rPr lang="en-US" sz="2075">
                <a:solidFill>
                  <a:srgbClr val="FFFFFF"/>
                </a:solidFill>
                <a:latin typeface="Gruppo"/>
                <a:ea typeface="Gruppo"/>
                <a:cs typeface="Gruppo"/>
                <a:sym typeface="Gruppo"/>
              </a:rPr>
              <a:t>studio shodwe</a:t>
            </a:r>
          </a:p>
        </p:txBody>
      </p:sp>
      <p:sp>
        <p:nvSpPr>
          <p:cNvPr id="9" name="TextBox 9"/>
          <p:cNvSpPr txBox="1"/>
          <p:nvPr/>
        </p:nvSpPr>
        <p:spPr>
          <a:xfrm>
            <a:off x="13458263" y="9073308"/>
            <a:ext cx="3147170" cy="298328"/>
          </a:xfrm>
          <a:prstGeom prst="rect">
            <a:avLst/>
          </a:prstGeom>
        </p:spPr>
        <p:txBody>
          <a:bodyPr lIns="0" tIns="0" rIns="0" bIns="0" rtlCol="0" anchor="t">
            <a:spAutoFit/>
          </a:bodyPr>
          <a:lstStyle/>
          <a:p>
            <a:pPr algn="ctr">
              <a:lnSpc>
                <a:spcPts val="2241"/>
              </a:lnSpc>
              <a:spcBef>
                <a:spcPct val="0"/>
              </a:spcBef>
            </a:pPr>
            <a:r>
              <a:rPr lang="en-US" sz="2075">
                <a:solidFill>
                  <a:srgbClr val="00FFFF"/>
                </a:solidFill>
                <a:latin typeface="Gruppo"/>
                <a:ea typeface="Gruppo"/>
                <a:cs typeface="Gruppo"/>
                <a:sym typeface="Gruppo"/>
              </a:rPr>
              <a:t>www.reallygreatsite.com</a:t>
            </a:r>
          </a:p>
        </p:txBody>
      </p:sp>
      <p:sp>
        <p:nvSpPr>
          <p:cNvPr id="10" name="TextBox 10"/>
          <p:cNvSpPr txBox="1"/>
          <p:nvPr/>
        </p:nvSpPr>
        <p:spPr>
          <a:xfrm>
            <a:off x="7981853" y="9073308"/>
            <a:ext cx="2324294" cy="298328"/>
          </a:xfrm>
          <a:prstGeom prst="rect">
            <a:avLst/>
          </a:prstGeom>
        </p:spPr>
        <p:txBody>
          <a:bodyPr lIns="0" tIns="0" rIns="0" bIns="0" rtlCol="0" anchor="t">
            <a:spAutoFit/>
          </a:bodyPr>
          <a:lstStyle/>
          <a:p>
            <a:pPr algn="ctr">
              <a:lnSpc>
                <a:spcPts val="2241"/>
              </a:lnSpc>
              <a:spcBef>
                <a:spcPct val="0"/>
              </a:spcBef>
            </a:pPr>
            <a:r>
              <a:rPr lang="en-US" sz="2075">
                <a:solidFill>
                  <a:srgbClr val="FFFFFF"/>
                </a:solidFill>
                <a:latin typeface="Gruppo"/>
                <a:ea typeface="Gruppo"/>
                <a:cs typeface="Gruppo"/>
                <a:sym typeface="Gruppo"/>
              </a:rPr>
              <a:t>page 07</a:t>
            </a:r>
          </a:p>
        </p:txBody>
      </p:sp>
      <p:sp>
        <p:nvSpPr>
          <p:cNvPr id="11" name="TextBox 11"/>
          <p:cNvSpPr txBox="1"/>
          <p:nvPr/>
        </p:nvSpPr>
        <p:spPr>
          <a:xfrm>
            <a:off x="1880681" y="4649546"/>
            <a:ext cx="5799109" cy="1730042"/>
          </a:xfrm>
          <a:prstGeom prst="rect">
            <a:avLst/>
          </a:prstGeom>
        </p:spPr>
        <p:txBody>
          <a:bodyPr lIns="0" tIns="0" rIns="0" bIns="0" rtlCol="0" anchor="t">
            <a:spAutoFit/>
          </a:bodyPr>
          <a:lstStyle/>
          <a:p>
            <a:pPr algn="l">
              <a:lnSpc>
                <a:spcPts val="6880"/>
              </a:lnSpc>
            </a:pPr>
            <a:r>
              <a:rPr lang="en-US" sz="5460">
                <a:solidFill>
                  <a:srgbClr val="FFFFFF"/>
                </a:solidFill>
                <a:latin typeface="HK Modular"/>
                <a:ea typeface="HK Modular"/>
                <a:cs typeface="HK Modular"/>
                <a:sym typeface="HK Modular"/>
              </a:rPr>
              <a:t>RENEWABLE ENERGY</a:t>
            </a:r>
          </a:p>
        </p:txBody>
      </p:sp>
      <p:sp>
        <p:nvSpPr>
          <p:cNvPr id="12" name="TextBox 12"/>
          <p:cNvSpPr txBox="1"/>
          <p:nvPr/>
        </p:nvSpPr>
        <p:spPr>
          <a:xfrm>
            <a:off x="9603522" y="2942503"/>
            <a:ext cx="2254952" cy="385232"/>
          </a:xfrm>
          <a:prstGeom prst="rect">
            <a:avLst/>
          </a:prstGeom>
        </p:spPr>
        <p:txBody>
          <a:bodyPr lIns="0" tIns="0" rIns="0" bIns="0" rtlCol="0" anchor="t">
            <a:spAutoFit/>
          </a:bodyPr>
          <a:lstStyle/>
          <a:p>
            <a:pPr algn="l">
              <a:lnSpc>
                <a:spcPts val="2999"/>
              </a:lnSpc>
              <a:spcBef>
                <a:spcPct val="0"/>
              </a:spcBef>
            </a:pPr>
            <a:r>
              <a:rPr lang="en-US" sz="2777" b="1">
                <a:solidFill>
                  <a:srgbClr val="FFFFFF"/>
                </a:solidFill>
                <a:latin typeface="Raleway Bold"/>
                <a:ea typeface="Raleway Bold"/>
                <a:cs typeface="Raleway Bold"/>
                <a:sym typeface="Raleway Bold"/>
              </a:rPr>
              <a:t>Solar Power</a:t>
            </a:r>
          </a:p>
        </p:txBody>
      </p:sp>
      <p:sp>
        <p:nvSpPr>
          <p:cNvPr id="13" name="TextBox 13"/>
          <p:cNvSpPr txBox="1"/>
          <p:nvPr/>
        </p:nvSpPr>
        <p:spPr>
          <a:xfrm>
            <a:off x="9603522" y="3643843"/>
            <a:ext cx="7001911" cy="1499657"/>
          </a:xfrm>
          <a:prstGeom prst="rect">
            <a:avLst/>
          </a:prstGeom>
        </p:spPr>
        <p:txBody>
          <a:bodyPr lIns="0" tIns="0" rIns="0" bIns="0" rtlCol="0" anchor="t">
            <a:spAutoFit/>
          </a:bodyPr>
          <a:lstStyle/>
          <a:p>
            <a:pPr algn="l">
              <a:lnSpc>
                <a:spcPts val="2999"/>
              </a:lnSpc>
              <a:spcBef>
                <a:spcPct val="0"/>
              </a:spcBef>
            </a:pPr>
            <a:r>
              <a:rPr lang="en-US" sz="2777">
                <a:solidFill>
                  <a:srgbClr val="FFFFFF"/>
                </a:solidFill>
                <a:latin typeface="Raleway"/>
                <a:ea typeface="Raleway"/>
                <a:cs typeface="Raleway"/>
                <a:sym typeface="Raleway"/>
              </a:rPr>
              <a:t>Utilizing photovoltaic panels to convert sunlight into electricity, providing a clean and renewable energy source that reduces carbon emissions.</a:t>
            </a:r>
          </a:p>
        </p:txBody>
      </p:sp>
      <p:sp>
        <p:nvSpPr>
          <p:cNvPr id="14" name="Freeform 14"/>
          <p:cNvSpPr/>
          <p:nvPr/>
        </p:nvSpPr>
        <p:spPr>
          <a:xfrm>
            <a:off x="8474051" y="2688468"/>
            <a:ext cx="830645" cy="926800"/>
          </a:xfrm>
          <a:custGeom>
            <a:avLst/>
            <a:gdLst/>
            <a:ahLst/>
            <a:cxnLst/>
            <a:rect l="l" t="t" r="r" b="b"/>
            <a:pathLst>
              <a:path w="830645" h="926800">
                <a:moveTo>
                  <a:pt x="0" y="0"/>
                </a:moveTo>
                <a:lnTo>
                  <a:pt x="830645" y="0"/>
                </a:lnTo>
                <a:lnTo>
                  <a:pt x="830645" y="926800"/>
                </a:lnTo>
                <a:lnTo>
                  <a:pt x="0" y="926800"/>
                </a:lnTo>
                <a:lnTo>
                  <a:pt x="0" y="0"/>
                </a:lnTo>
                <a:close/>
              </a:path>
            </a:pathLst>
          </a:custGeom>
          <a:blipFill>
            <a:blip r:embed="rId12"/>
            <a:stretch>
              <a:fillRect/>
            </a:stretch>
          </a:blipFill>
        </p:spPr>
      </p:sp>
      <p:sp>
        <p:nvSpPr>
          <p:cNvPr id="15" name="TextBox 15"/>
          <p:cNvSpPr txBox="1"/>
          <p:nvPr/>
        </p:nvSpPr>
        <p:spPr>
          <a:xfrm>
            <a:off x="8701750" y="2908178"/>
            <a:ext cx="420330" cy="363011"/>
          </a:xfrm>
          <a:prstGeom prst="rect">
            <a:avLst/>
          </a:prstGeom>
        </p:spPr>
        <p:txBody>
          <a:bodyPr lIns="0" tIns="0" rIns="0" bIns="0" rtlCol="0" anchor="t">
            <a:spAutoFit/>
          </a:bodyPr>
          <a:lstStyle/>
          <a:p>
            <a:pPr algn="ctr">
              <a:lnSpc>
                <a:spcPts val="2781"/>
              </a:lnSpc>
              <a:spcBef>
                <a:spcPct val="0"/>
              </a:spcBef>
            </a:pPr>
            <a:r>
              <a:rPr lang="en-US" sz="2575" b="1">
                <a:solidFill>
                  <a:srgbClr val="FFFFFF"/>
                </a:solidFill>
                <a:latin typeface="Raleway Bold"/>
                <a:ea typeface="Raleway Bold"/>
                <a:cs typeface="Raleway Bold"/>
                <a:sym typeface="Raleway Bold"/>
              </a:rPr>
              <a:t>1.</a:t>
            </a:r>
          </a:p>
        </p:txBody>
      </p:sp>
      <p:sp>
        <p:nvSpPr>
          <p:cNvPr id="16" name="TextBox 16"/>
          <p:cNvSpPr txBox="1"/>
          <p:nvPr/>
        </p:nvSpPr>
        <p:spPr>
          <a:xfrm>
            <a:off x="9603522" y="5951177"/>
            <a:ext cx="3500956" cy="385232"/>
          </a:xfrm>
          <a:prstGeom prst="rect">
            <a:avLst/>
          </a:prstGeom>
        </p:spPr>
        <p:txBody>
          <a:bodyPr lIns="0" tIns="0" rIns="0" bIns="0" rtlCol="0" anchor="t">
            <a:spAutoFit/>
          </a:bodyPr>
          <a:lstStyle/>
          <a:p>
            <a:pPr algn="l">
              <a:lnSpc>
                <a:spcPts val="2999"/>
              </a:lnSpc>
              <a:spcBef>
                <a:spcPct val="0"/>
              </a:spcBef>
            </a:pPr>
            <a:r>
              <a:rPr lang="en-US" sz="2777" b="1">
                <a:solidFill>
                  <a:srgbClr val="FFFFFF"/>
                </a:solidFill>
                <a:latin typeface="Raleway Bold"/>
                <a:ea typeface="Raleway Bold"/>
                <a:cs typeface="Raleway Bold"/>
                <a:sym typeface="Raleway Bold"/>
              </a:rPr>
              <a:t>Wind Turbines</a:t>
            </a:r>
          </a:p>
        </p:txBody>
      </p:sp>
      <p:sp>
        <p:nvSpPr>
          <p:cNvPr id="17" name="TextBox 17"/>
          <p:cNvSpPr txBox="1"/>
          <p:nvPr/>
        </p:nvSpPr>
        <p:spPr>
          <a:xfrm>
            <a:off x="9603522" y="6652517"/>
            <a:ext cx="7001911" cy="1499657"/>
          </a:xfrm>
          <a:prstGeom prst="rect">
            <a:avLst/>
          </a:prstGeom>
        </p:spPr>
        <p:txBody>
          <a:bodyPr lIns="0" tIns="0" rIns="0" bIns="0" rtlCol="0" anchor="t">
            <a:spAutoFit/>
          </a:bodyPr>
          <a:lstStyle/>
          <a:p>
            <a:pPr algn="l">
              <a:lnSpc>
                <a:spcPts val="2999"/>
              </a:lnSpc>
              <a:spcBef>
                <a:spcPct val="0"/>
              </a:spcBef>
            </a:pPr>
            <a:r>
              <a:rPr lang="en-US" sz="2777">
                <a:solidFill>
                  <a:srgbClr val="FFFFFF"/>
                </a:solidFill>
                <a:latin typeface="Raleway"/>
                <a:ea typeface="Raleway"/>
                <a:cs typeface="Raleway"/>
                <a:sym typeface="Raleway"/>
              </a:rPr>
              <a:t>Capturing wind energy through large turbines to generate electricity, contributing to a sustainable energy mix and decreasing reliance on fossil fuels.</a:t>
            </a:r>
          </a:p>
        </p:txBody>
      </p:sp>
      <p:sp>
        <p:nvSpPr>
          <p:cNvPr id="18" name="Freeform 18"/>
          <p:cNvSpPr/>
          <p:nvPr/>
        </p:nvSpPr>
        <p:spPr>
          <a:xfrm>
            <a:off x="8474051" y="5697141"/>
            <a:ext cx="830645" cy="926800"/>
          </a:xfrm>
          <a:custGeom>
            <a:avLst/>
            <a:gdLst/>
            <a:ahLst/>
            <a:cxnLst/>
            <a:rect l="l" t="t" r="r" b="b"/>
            <a:pathLst>
              <a:path w="830645" h="926800">
                <a:moveTo>
                  <a:pt x="0" y="0"/>
                </a:moveTo>
                <a:lnTo>
                  <a:pt x="830645" y="0"/>
                </a:lnTo>
                <a:lnTo>
                  <a:pt x="830645" y="926801"/>
                </a:lnTo>
                <a:lnTo>
                  <a:pt x="0" y="926801"/>
                </a:lnTo>
                <a:lnTo>
                  <a:pt x="0" y="0"/>
                </a:lnTo>
                <a:close/>
              </a:path>
            </a:pathLst>
          </a:custGeom>
          <a:blipFill>
            <a:blip r:embed="rId12"/>
            <a:stretch>
              <a:fillRect/>
            </a:stretch>
          </a:blipFill>
        </p:spPr>
      </p:sp>
      <p:sp>
        <p:nvSpPr>
          <p:cNvPr id="19" name="TextBox 19"/>
          <p:cNvSpPr txBox="1"/>
          <p:nvPr/>
        </p:nvSpPr>
        <p:spPr>
          <a:xfrm>
            <a:off x="8701750" y="5916851"/>
            <a:ext cx="420330" cy="363011"/>
          </a:xfrm>
          <a:prstGeom prst="rect">
            <a:avLst/>
          </a:prstGeom>
        </p:spPr>
        <p:txBody>
          <a:bodyPr lIns="0" tIns="0" rIns="0" bIns="0" rtlCol="0" anchor="t">
            <a:spAutoFit/>
          </a:bodyPr>
          <a:lstStyle/>
          <a:p>
            <a:pPr algn="ctr">
              <a:lnSpc>
                <a:spcPts val="2781"/>
              </a:lnSpc>
              <a:spcBef>
                <a:spcPct val="0"/>
              </a:spcBef>
            </a:pPr>
            <a:r>
              <a:rPr lang="en-US" sz="2575" b="1">
                <a:solidFill>
                  <a:srgbClr val="FFFFFF"/>
                </a:solidFill>
                <a:latin typeface="Raleway Bold"/>
                <a:ea typeface="Raleway Bold"/>
                <a:cs typeface="Raleway Bold"/>
                <a:sym typeface="Raleway Bold"/>
              </a:rPr>
              <a:t>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41C4D">
                <a:alpha val="100000"/>
              </a:srgbClr>
            </a:gs>
            <a:gs pos="100000">
              <a:srgbClr val="3B616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776071" y="1028700"/>
            <a:ext cx="551414" cy="518330"/>
          </a:xfrm>
          <a:custGeom>
            <a:avLst/>
            <a:gdLst/>
            <a:ahLst/>
            <a:cxnLst/>
            <a:rect l="l" t="t" r="r" b="b"/>
            <a:pathLst>
              <a:path w="551414" h="518330">
                <a:moveTo>
                  <a:pt x="0" y="0"/>
                </a:moveTo>
                <a:lnTo>
                  <a:pt x="551414" y="0"/>
                </a:lnTo>
                <a:lnTo>
                  <a:pt x="551414" y="518330"/>
                </a:lnTo>
                <a:lnTo>
                  <a:pt x="0" y="51833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419691" y="1084613"/>
            <a:ext cx="839609" cy="450336"/>
          </a:xfrm>
          <a:custGeom>
            <a:avLst/>
            <a:gdLst/>
            <a:ahLst/>
            <a:cxnLst/>
            <a:rect l="l" t="t" r="r" b="b"/>
            <a:pathLst>
              <a:path w="839609" h="450336">
                <a:moveTo>
                  <a:pt x="0" y="0"/>
                </a:moveTo>
                <a:lnTo>
                  <a:pt x="839609" y="0"/>
                </a:lnTo>
                <a:lnTo>
                  <a:pt x="839609" y="450335"/>
                </a:lnTo>
                <a:lnTo>
                  <a:pt x="0" y="45033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5580083" y="1084613"/>
            <a:ext cx="839609" cy="450336"/>
          </a:xfrm>
          <a:custGeom>
            <a:avLst/>
            <a:gdLst/>
            <a:ahLst/>
            <a:cxnLst/>
            <a:rect l="l" t="t" r="r" b="b"/>
            <a:pathLst>
              <a:path w="839609" h="450336">
                <a:moveTo>
                  <a:pt x="0" y="0"/>
                </a:moveTo>
                <a:lnTo>
                  <a:pt x="839608" y="0"/>
                </a:lnTo>
                <a:lnTo>
                  <a:pt x="839608" y="450335"/>
                </a:lnTo>
                <a:lnTo>
                  <a:pt x="0" y="45033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776071" y="9014517"/>
            <a:ext cx="2728988" cy="487567"/>
          </a:xfrm>
          <a:custGeom>
            <a:avLst/>
            <a:gdLst/>
            <a:ahLst/>
            <a:cxnLst/>
            <a:rect l="l" t="t" r="r" b="b"/>
            <a:pathLst>
              <a:path w="2728988" h="487567">
                <a:moveTo>
                  <a:pt x="0" y="0"/>
                </a:moveTo>
                <a:lnTo>
                  <a:pt x="2728988" y="0"/>
                </a:lnTo>
                <a:lnTo>
                  <a:pt x="2728988" y="487566"/>
                </a:lnTo>
                <a:lnTo>
                  <a:pt x="0" y="48756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12804396" y="9014517"/>
            <a:ext cx="4454904" cy="406385"/>
          </a:xfrm>
          <a:custGeom>
            <a:avLst/>
            <a:gdLst/>
            <a:ahLst/>
            <a:cxnLst/>
            <a:rect l="l" t="t" r="r" b="b"/>
            <a:pathLst>
              <a:path w="4454904" h="406385">
                <a:moveTo>
                  <a:pt x="0" y="0"/>
                </a:moveTo>
                <a:lnTo>
                  <a:pt x="4454904" y="0"/>
                </a:lnTo>
                <a:lnTo>
                  <a:pt x="4454904" y="406385"/>
                </a:lnTo>
                <a:lnTo>
                  <a:pt x="0" y="40638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TextBox 7"/>
          <p:cNvSpPr txBox="1"/>
          <p:nvPr/>
        </p:nvSpPr>
        <p:spPr>
          <a:xfrm>
            <a:off x="2655994" y="1165379"/>
            <a:ext cx="2324294" cy="298328"/>
          </a:xfrm>
          <a:prstGeom prst="rect">
            <a:avLst/>
          </a:prstGeom>
        </p:spPr>
        <p:txBody>
          <a:bodyPr lIns="0" tIns="0" rIns="0" bIns="0" rtlCol="0" anchor="t">
            <a:spAutoFit/>
          </a:bodyPr>
          <a:lstStyle/>
          <a:p>
            <a:pPr algn="l">
              <a:lnSpc>
                <a:spcPts val="2241"/>
              </a:lnSpc>
              <a:spcBef>
                <a:spcPct val="0"/>
              </a:spcBef>
            </a:pPr>
            <a:r>
              <a:rPr lang="en-US" sz="2075">
                <a:solidFill>
                  <a:srgbClr val="FFFFFF"/>
                </a:solidFill>
                <a:latin typeface="Gruppo"/>
                <a:ea typeface="Gruppo"/>
                <a:cs typeface="Gruppo"/>
                <a:sym typeface="Gruppo"/>
              </a:rPr>
              <a:t>studio shodwe</a:t>
            </a:r>
          </a:p>
        </p:txBody>
      </p:sp>
      <p:sp>
        <p:nvSpPr>
          <p:cNvPr id="8" name="TextBox 8"/>
          <p:cNvSpPr txBox="1"/>
          <p:nvPr/>
        </p:nvSpPr>
        <p:spPr>
          <a:xfrm>
            <a:off x="13458263" y="9073308"/>
            <a:ext cx="3147170" cy="298328"/>
          </a:xfrm>
          <a:prstGeom prst="rect">
            <a:avLst/>
          </a:prstGeom>
        </p:spPr>
        <p:txBody>
          <a:bodyPr lIns="0" tIns="0" rIns="0" bIns="0" rtlCol="0" anchor="t">
            <a:spAutoFit/>
          </a:bodyPr>
          <a:lstStyle/>
          <a:p>
            <a:pPr algn="ctr">
              <a:lnSpc>
                <a:spcPts val="2241"/>
              </a:lnSpc>
              <a:spcBef>
                <a:spcPct val="0"/>
              </a:spcBef>
            </a:pPr>
            <a:r>
              <a:rPr lang="en-US" sz="2075">
                <a:solidFill>
                  <a:srgbClr val="00FFFF"/>
                </a:solidFill>
                <a:latin typeface="Gruppo"/>
                <a:ea typeface="Gruppo"/>
                <a:cs typeface="Gruppo"/>
                <a:sym typeface="Gruppo"/>
              </a:rPr>
              <a:t>www.reallygreatsite.com</a:t>
            </a:r>
          </a:p>
        </p:txBody>
      </p:sp>
      <p:sp>
        <p:nvSpPr>
          <p:cNvPr id="9" name="TextBox 9"/>
          <p:cNvSpPr txBox="1"/>
          <p:nvPr/>
        </p:nvSpPr>
        <p:spPr>
          <a:xfrm>
            <a:off x="7981853" y="9073308"/>
            <a:ext cx="2324294" cy="298328"/>
          </a:xfrm>
          <a:prstGeom prst="rect">
            <a:avLst/>
          </a:prstGeom>
        </p:spPr>
        <p:txBody>
          <a:bodyPr lIns="0" tIns="0" rIns="0" bIns="0" rtlCol="0" anchor="t">
            <a:spAutoFit/>
          </a:bodyPr>
          <a:lstStyle/>
          <a:p>
            <a:pPr algn="ctr">
              <a:lnSpc>
                <a:spcPts val="2241"/>
              </a:lnSpc>
              <a:spcBef>
                <a:spcPct val="0"/>
              </a:spcBef>
            </a:pPr>
            <a:r>
              <a:rPr lang="en-US" sz="2075">
                <a:solidFill>
                  <a:srgbClr val="FFFFFF"/>
                </a:solidFill>
                <a:latin typeface="Gruppo"/>
                <a:ea typeface="Gruppo"/>
                <a:cs typeface="Gruppo"/>
                <a:sym typeface="Gruppo"/>
              </a:rPr>
              <a:t>page 06</a:t>
            </a:r>
          </a:p>
        </p:txBody>
      </p:sp>
      <p:sp>
        <p:nvSpPr>
          <p:cNvPr id="10" name="TextBox 10"/>
          <p:cNvSpPr txBox="1"/>
          <p:nvPr/>
        </p:nvSpPr>
        <p:spPr>
          <a:xfrm>
            <a:off x="3435211" y="2025881"/>
            <a:ext cx="11417579" cy="863267"/>
          </a:xfrm>
          <a:prstGeom prst="rect">
            <a:avLst/>
          </a:prstGeom>
        </p:spPr>
        <p:txBody>
          <a:bodyPr lIns="0" tIns="0" rIns="0" bIns="0" rtlCol="0" anchor="t">
            <a:spAutoFit/>
          </a:bodyPr>
          <a:lstStyle/>
          <a:p>
            <a:pPr algn="ctr">
              <a:lnSpc>
                <a:spcPts val="6880"/>
              </a:lnSpc>
            </a:pPr>
            <a:r>
              <a:rPr lang="en-US" sz="5460">
                <a:solidFill>
                  <a:srgbClr val="FFFFFF"/>
                </a:solidFill>
                <a:latin typeface="HK Modular"/>
                <a:ea typeface="HK Modular"/>
                <a:cs typeface="HK Modular"/>
                <a:sym typeface="HK Modular"/>
              </a:rPr>
              <a:t>VIRTUAL REALITY</a:t>
            </a:r>
          </a:p>
        </p:txBody>
      </p:sp>
      <p:sp>
        <p:nvSpPr>
          <p:cNvPr id="11" name="TextBox 11"/>
          <p:cNvSpPr txBox="1"/>
          <p:nvPr/>
        </p:nvSpPr>
        <p:spPr>
          <a:xfrm>
            <a:off x="2655994" y="6014935"/>
            <a:ext cx="13890004" cy="1871132"/>
          </a:xfrm>
          <a:prstGeom prst="rect">
            <a:avLst/>
          </a:prstGeom>
        </p:spPr>
        <p:txBody>
          <a:bodyPr lIns="0" tIns="0" rIns="0" bIns="0" rtlCol="0" anchor="t">
            <a:spAutoFit/>
          </a:bodyPr>
          <a:lstStyle/>
          <a:p>
            <a:pPr algn="ctr">
              <a:lnSpc>
                <a:spcPts val="2999"/>
              </a:lnSpc>
              <a:spcBef>
                <a:spcPct val="0"/>
              </a:spcBef>
            </a:pPr>
            <a:r>
              <a:rPr lang="en-US" sz="2777">
                <a:solidFill>
                  <a:srgbClr val="FFFFFF"/>
                </a:solidFill>
                <a:latin typeface="Raleway Light"/>
                <a:ea typeface="Raleway Light"/>
                <a:cs typeface="Raleway Light"/>
                <a:sym typeface="Raleway Light"/>
              </a:rPr>
              <a:t>Virtual Reality (VR) is extending its reach beyond gaming into areas like education, healthcare, and entertainment. By creating immersive, interactive experiences, VR has the potential to revolutionize how we learn, train, and even treat medical conditions. As the technology continues to improve, VR is expected to become an integral part of various industries, offering new ways to engage and experience the world.</a:t>
            </a:r>
          </a:p>
        </p:txBody>
      </p:sp>
      <p:grpSp>
        <p:nvGrpSpPr>
          <p:cNvPr id="12" name="Group 12"/>
          <p:cNvGrpSpPr>
            <a:grpSpLocks noChangeAspect="1"/>
          </p:cNvGrpSpPr>
          <p:nvPr/>
        </p:nvGrpSpPr>
        <p:grpSpPr>
          <a:xfrm>
            <a:off x="3704410" y="3217197"/>
            <a:ext cx="2441114" cy="2441114"/>
            <a:chOff x="0" y="0"/>
            <a:chExt cx="14840029" cy="14840029"/>
          </a:xfrm>
        </p:grpSpPr>
        <p:sp>
          <p:nvSpPr>
            <p:cNvPr id="13" name="Freeform 13"/>
            <p:cNvSpPr/>
            <p:nvPr/>
          </p:nvSpPr>
          <p:spPr>
            <a:xfrm>
              <a:off x="-366471" y="-11891"/>
              <a:ext cx="15572971" cy="14863810"/>
            </a:xfrm>
            <a:custGeom>
              <a:avLst/>
              <a:gdLst/>
              <a:ahLst/>
              <a:cxnLst/>
              <a:rect l="l" t="t" r="r" b="b"/>
              <a:pathLst>
                <a:path w="15572971" h="14863810">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F2F2F2"/>
            </a:solidFill>
          </p:spPr>
        </p:sp>
        <p:sp>
          <p:nvSpPr>
            <p:cNvPr id="14" name="Freeform 14"/>
            <p:cNvSpPr/>
            <p:nvPr/>
          </p:nvSpPr>
          <p:spPr>
            <a:xfrm>
              <a:off x="-156193" y="188812"/>
              <a:ext cx="15152415" cy="14462405"/>
            </a:xfrm>
            <a:custGeom>
              <a:avLst/>
              <a:gdLst/>
              <a:ahLst/>
              <a:cxnLst/>
              <a:rect l="l" t="t" r="r" b="b"/>
              <a:pathLst>
                <a:path w="15152415" h="1446240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00FFFF"/>
            </a:solidFill>
          </p:spPr>
        </p:sp>
        <p:sp>
          <p:nvSpPr>
            <p:cNvPr id="15" name="Freeform 15"/>
            <p:cNvSpPr/>
            <p:nvPr/>
          </p:nvSpPr>
          <p:spPr>
            <a:xfrm>
              <a:off x="223301" y="551024"/>
              <a:ext cx="14393427" cy="13737979"/>
            </a:xfrm>
            <a:custGeom>
              <a:avLst/>
              <a:gdLst/>
              <a:ahLst/>
              <a:cxnLst/>
              <a:rect l="l" t="t" r="r" b="b"/>
              <a:pathLst>
                <a:path w="14393427" h="13737979">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a:blip r:embed="rId10"/>
              <a:stretch>
                <a:fillRect l="-24665" r="-24665"/>
              </a:stretch>
            </a:blipFill>
          </p:spPr>
        </p:sp>
      </p:grpSp>
      <p:grpSp>
        <p:nvGrpSpPr>
          <p:cNvPr id="16" name="Group 16"/>
          <p:cNvGrpSpPr>
            <a:grpSpLocks noChangeAspect="1"/>
          </p:cNvGrpSpPr>
          <p:nvPr/>
        </p:nvGrpSpPr>
        <p:grpSpPr>
          <a:xfrm>
            <a:off x="6553290" y="3217197"/>
            <a:ext cx="2441114" cy="2441114"/>
            <a:chOff x="0" y="0"/>
            <a:chExt cx="14840029" cy="14840029"/>
          </a:xfrm>
        </p:grpSpPr>
        <p:sp>
          <p:nvSpPr>
            <p:cNvPr id="17" name="Freeform 17"/>
            <p:cNvSpPr/>
            <p:nvPr/>
          </p:nvSpPr>
          <p:spPr>
            <a:xfrm>
              <a:off x="-366471" y="-11891"/>
              <a:ext cx="15572971" cy="14863810"/>
            </a:xfrm>
            <a:custGeom>
              <a:avLst/>
              <a:gdLst/>
              <a:ahLst/>
              <a:cxnLst/>
              <a:rect l="l" t="t" r="r" b="b"/>
              <a:pathLst>
                <a:path w="15572971" h="14863810">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F2F2F2"/>
            </a:solidFill>
          </p:spPr>
        </p:sp>
        <p:sp>
          <p:nvSpPr>
            <p:cNvPr id="18" name="Freeform 18"/>
            <p:cNvSpPr/>
            <p:nvPr/>
          </p:nvSpPr>
          <p:spPr>
            <a:xfrm>
              <a:off x="-156193" y="188812"/>
              <a:ext cx="15152415" cy="14462405"/>
            </a:xfrm>
            <a:custGeom>
              <a:avLst/>
              <a:gdLst/>
              <a:ahLst/>
              <a:cxnLst/>
              <a:rect l="l" t="t" r="r" b="b"/>
              <a:pathLst>
                <a:path w="15152415" h="1446240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00FFFF"/>
            </a:solidFill>
          </p:spPr>
        </p:sp>
        <p:sp>
          <p:nvSpPr>
            <p:cNvPr id="19" name="Freeform 19"/>
            <p:cNvSpPr/>
            <p:nvPr/>
          </p:nvSpPr>
          <p:spPr>
            <a:xfrm>
              <a:off x="223301" y="551024"/>
              <a:ext cx="14393427" cy="13737979"/>
            </a:xfrm>
            <a:custGeom>
              <a:avLst/>
              <a:gdLst/>
              <a:ahLst/>
              <a:cxnLst/>
              <a:rect l="l" t="t" r="r" b="b"/>
              <a:pathLst>
                <a:path w="14393427" h="13737979">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a:blip r:embed="rId11"/>
              <a:stretch>
                <a:fillRect l="-24712" r="-24712"/>
              </a:stretch>
            </a:blipFill>
          </p:spPr>
        </p:sp>
      </p:grpSp>
      <p:grpSp>
        <p:nvGrpSpPr>
          <p:cNvPr id="20" name="Group 20"/>
          <p:cNvGrpSpPr>
            <a:grpSpLocks noChangeAspect="1"/>
          </p:cNvGrpSpPr>
          <p:nvPr/>
        </p:nvGrpSpPr>
        <p:grpSpPr>
          <a:xfrm>
            <a:off x="9398121" y="3217197"/>
            <a:ext cx="2441114" cy="2441114"/>
            <a:chOff x="0" y="0"/>
            <a:chExt cx="14840029" cy="14840029"/>
          </a:xfrm>
        </p:grpSpPr>
        <p:sp>
          <p:nvSpPr>
            <p:cNvPr id="21" name="Freeform 21"/>
            <p:cNvSpPr/>
            <p:nvPr/>
          </p:nvSpPr>
          <p:spPr>
            <a:xfrm>
              <a:off x="-366471" y="-11891"/>
              <a:ext cx="15572971" cy="14863810"/>
            </a:xfrm>
            <a:custGeom>
              <a:avLst/>
              <a:gdLst/>
              <a:ahLst/>
              <a:cxnLst/>
              <a:rect l="l" t="t" r="r" b="b"/>
              <a:pathLst>
                <a:path w="15572971" h="14863810">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F2F2F2"/>
            </a:solidFill>
          </p:spPr>
        </p:sp>
        <p:sp>
          <p:nvSpPr>
            <p:cNvPr id="22" name="Freeform 22"/>
            <p:cNvSpPr/>
            <p:nvPr/>
          </p:nvSpPr>
          <p:spPr>
            <a:xfrm>
              <a:off x="-156193" y="188812"/>
              <a:ext cx="15152415" cy="14462405"/>
            </a:xfrm>
            <a:custGeom>
              <a:avLst/>
              <a:gdLst/>
              <a:ahLst/>
              <a:cxnLst/>
              <a:rect l="l" t="t" r="r" b="b"/>
              <a:pathLst>
                <a:path w="15152415" h="1446240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00FFFF"/>
            </a:solidFill>
          </p:spPr>
        </p:sp>
        <p:sp>
          <p:nvSpPr>
            <p:cNvPr id="23" name="Freeform 23"/>
            <p:cNvSpPr/>
            <p:nvPr/>
          </p:nvSpPr>
          <p:spPr>
            <a:xfrm>
              <a:off x="223301" y="551024"/>
              <a:ext cx="14393427" cy="13737979"/>
            </a:xfrm>
            <a:custGeom>
              <a:avLst/>
              <a:gdLst/>
              <a:ahLst/>
              <a:cxnLst/>
              <a:rect l="l" t="t" r="r" b="b"/>
              <a:pathLst>
                <a:path w="14393427" h="13737979">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a:blip r:embed="rId12"/>
              <a:stretch>
                <a:fillRect l="-24712" r="-24712"/>
              </a:stretch>
            </a:blipFill>
          </p:spPr>
        </p:sp>
      </p:grpSp>
      <p:grpSp>
        <p:nvGrpSpPr>
          <p:cNvPr id="24" name="Group 24"/>
          <p:cNvGrpSpPr>
            <a:grpSpLocks noChangeAspect="1"/>
          </p:cNvGrpSpPr>
          <p:nvPr/>
        </p:nvGrpSpPr>
        <p:grpSpPr>
          <a:xfrm>
            <a:off x="12411676" y="3217197"/>
            <a:ext cx="2441114" cy="2441114"/>
            <a:chOff x="0" y="0"/>
            <a:chExt cx="14840029" cy="14840029"/>
          </a:xfrm>
        </p:grpSpPr>
        <p:sp>
          <p:nvSpPr>
            <p:cNvPr id="25" name="Freeform 25"/>
            <p:cNvSpPr/>
            <p:nvPr/>
          </p:nvSpPr>
          <p:spPr>
            <a:xfrm>
              <a:off x="-366471" y="-11891"/>
              <a:ext cx="15572971" cy="14863810"/>
            </a:xfrm>
            <a:custGeom>
              <a:avLst/>
              <a:gdLst/>
              <a:ahLst/>
              <a:cxnLst/>
              <a:rect l="l" t="t" r="r" b="b"/>
              <a:pathLst>
                <a:path w="15572971" h="14863810">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F2F2F2"/>
            </a:solidFill>
          </p:spPr>
        </p:sp>
        <p:sp>
          <p:nvSpPr>
            <p:cNvPr id="26" name="Freeform 26"/>
            <p:cNvSpPr/>
            <p:nvPr/>
          </p:nvSpPr>
          <p:spPr>
            <a:xfrm>
              <a:off x="-156193" y="188812"/>
              <a:ext cx="15152415" cy="14462405"/>
            </a:xfrm>
            <a:custGeom>
              <a:avLst/>
              <a:gdLst/>
              <a:ahLst/>
              <a:cxnLst/>
              <a:rect l="l" t="t" r="r" b="b"/>
              <a:pathLst>
                <a:path w="15152415" h="1446240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00FFFF"/>
            </a:solidFill>
          </p:spPr>
        </p:sp>
        <p:sp>
          <p:nvSpPr>
            <p:cNvPr id="27" name="Freeform 27"/>
            <p:cNvSpPr/>
            <p:nvPr/>
          </p:nvSpPr>
          <p:spPr>
            <a:xfrm>
              <a:off x="223301" y="551024"/>
              <a:ext cx="14393427" cy="13737979"/>
            </a:xfrm>
            <a:custGeom>
              <a:avLst/>
              <a:gdLst/>
              <a:ahLst/>
              <a:cxnLst/>
              <a:rect l="l" t="t" r="r" b="b"/>
              <a:pathLst>
                <a:path w="14393427" h="13737979">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a:blip r:embed="rId13"/>
              <a:stretch>
                <a:fillRect l="-24712" r="-24712"/>
              </a:stretch>
            </a:blipFill>
          </p:spPr>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41C4D">
                <a:alpha val="100000"/>
              </a:srgbClr>
            </a:gs>
            <a:gs pos="100000">
              <a:srgbClr val="3B616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776071" y="1028700"/>
            <a:ext cx="551414" cy="518330"/>
          </a:xfrm>
          <a:custGeom>
            <a:avLst/>
            <a:gdLst/>
            <a:ahLst/>
            <a:cxnLst/>
            <a:rect l="l" t="t" r="r" b="b"/>
            <a:pathLst>
              <a:path w="551414" h="518330">
                <a:moveTo>
                  <a:pt x="0" y="0"/>
                </a:moveTo>
                <a:lnTo>
                  <a:pt x="551414" y="0"/>
                </a:lnTo>
                <a:lnTo>
                  <a:pt x="551414" y="518330"/>
                </a:lnTo>
                <a:lnTo>
                  <a:pt x="0" y="51833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419691" y="1084613"/>
            <a:ext cx="839609" cy="450336"/>
          </a:xfrm>
          <a:custGeom>
            <a:avLst/>
            <a:gdLst/>
            <a:ahLst/>
            <a:cxnLst/>
            <a:rect l="l" t="t" r="r" b="b"/>
            <a:pathLst>
              <a:path w="839609" h="450336">
                <a:moveTo>
                  <a:pt x="0" y="0"/>
                </a:moveTo>
                <a:lnTo>
                  <a:pt x="839609" y="0"/>
                </a:lnTo>
                <a:lnTo>
                  <a:pt x="839609" y="450335"/>
                </a:lnTo>
                <a:lnTo>
                  <a:pt x="0" y="45033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5580083" y="1084613"/>
            <a:ext cx="839609" cy="450336"/>
          </a:xfrm>
          <a:custGeom>
            <a:avLst/>
            <a:gdLst/>
            <a:ahLst/>
            <a:cxnLst/>
            <a:rect l="l" t="t" r="r" b="b"/>
            <a:pathLst>
              <a:path w="839609" h="450336">
                <a:moveTo>
                  <a:pt x="0" y="0"/>
                </a:moveTo>
                <a:lnTo>
                  <a:pt x="839608" y="0"/>
                </a:lnTo>
                <a:lnTo>
                  <a:pt x="839608" y="450335"/>
                </a:lnTo>
                <a:lnTo>
                  <a:pt x="0" y="45033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776071" y="9014517"/>
            <a:ext cx="2728988" cy="487567"/>
          </a:xfrm>
          <a:custGeom>
            <a:avLst/>
            <a:gdLst/>
            <a:ahLst/>
            <a:cxnLst/>
            <a:rect l="l" t="t" r="r" b="b"/>
            <a:pathLst>
              <a:path w="2728988" h="487567">
                <a:moveTo>
                  <a:pt x="0" y="0"/>
                </a:moveTo>
                <a:lnTo>
                  <a:pt x="2728988" y="0"/>
                </a:lnTo>
                <a:lnTo>
                  <a:pt x="2728988" y="487566"/>
                </a:lnTo>
                <a:lnTo>
                  <a:pt x="0" y="48756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12804396" y="9014517"/>
            <a:ext cx="4454904" cy="406385"/>
          </a:xfrm>
          <a:custGeom>
            <a:avLst/>
            <a:gdLst/>
            <a:ahLst/>
            <a:cxnLst/>
            <a:rect l="l" t="t" r="r" b="b"/>
            <a:pathLst>
              <a:path w="4454904" h="406385">
                <a:moveTo>
                  <a:pt x="0" y="0"/>
                </a:moveTo>
                <a:lnTo>
                  <a:pt x="4454904" y="0"/>
                </a:lnTo>
                <a:lnTo>
                  <a:pt x="4454904" y="406385"/>
                </a:lnTo>
                <a:lnTo>
                  <a:pt x="0" y="40638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3006462" y="2345931"/>
            <a:ext cx="3598971" cy="5754169"/>
          </a:xfrm>
          <a:custGeom>
            <a:avLst/>
            <a:gdLst/>
            <a:ahLst/>
            <a:cxnLst/>
            <a:rect l="l" t="t" r="r" b="b"/>
            <a:pathLst>
              <a:path w="3598971" h="5754169">
                <a:moveTo>
                  <a:pt x="0" y="0"/>
                </a:moveTo>
                <a:lnTo>
                  <a:pt x="3598971" y="0"/>
                </a:lnTo>
                <a:lnTo>
                  <a:pt x="3598971" y="5754169"/>
                </a:lnTo>
                <a:lnTo>
                  <a:pt x="0" y="575416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TextBox 8"/>
          <p:cNvSpPr txBox="1"/>
          <p:nvPr/>
        </p:nvSpPr>
        <p:spPr>
          <a:xfrm>
            <a:off x="2655994" y="1165379"/>
            <a:ext cx="2324294" cy="298328"/>
          </a:xfrm>
          <a:prstGeom prst="rect">
            <a:avLst/>
          </a:prstGeom>
        </p:spPr>
        <p:txBody>
          <a:bodyPr lIns="0" tIns="0" rIns="0" bIns="0" rtlCol="0" anchor="t">
            <a:spAutoFit/>
          </a:bodyPr>
          <a:lstStyle/>
          <a:p>
            <a:pPr algn="l">
              <a:lnSpc>
                <a:spcPts val="2241"/>
              </a:lnSpc>
              <a:spcBef>
                <a:spcPct val="0"/>
              </a:spcBef>
            </a:pPr>
            <a:r>
              <a:rPr lang="en-US" sz="2075">
                <a:solidFill>
                  <a:srgbClr val="FFFFFF"/>
                </a:solidFill>
                <a:latin typeface="Gruppo"/>
                <a:ea typeface="Gruppo"/>
                <a:cs typeface="Gruppo"/>
                <a:sym typeface="Gruppo"/>
              </a:rPr>
              <a:t>studio shodwe</a:t>
            </a:r>
          </a:p>
        </p:txBody>
      </p:sp>
      <p:sp>
        <p:nvSpPr>
          <p:cNvPr id="9" name="TextBox 9"/>
          <p:cNvSpPr txBox="1"/>
          <p:nvPr/>
        </p:nvSpPr>
        <p:spPr>
          <a:xfrm>
            <a:off x="13458263" y="9073308"/>
            <a:ext cx="3147170" cy="298328"/>
          </a:xfrm>
          <a:prstGeom prst="rect">
            <a:avLst/>
          </a:prstGeom>
        </p:spPr>
        <p:txBody>
          <a:bodyPr lIns="0" tIns="0" rIns="0" bIns="0" rtlCol="0" anchor="t">
            <a:spAutoFit/>
          </a:bodyPr>
          <a:lstStyle/>
          <a:p>
            <a:pPr algn="ctr">
              <a:lnSpc>
                <a:spcPts val="2241"/>
              </a:lnSpc>
              <a:spcBef>
                <a:spcPct val="0"/>
              </a:spcBef>
            </a:pPr>
            <a:r>
              <a:rPr lang="en-US" sz="2075">
                <a:solidFill>
                  <a:srgbClr val="00FFFF"/>
                </a:solidFill>
                <a:latin typeface="Gruppo"/>
                <a:ea typeface="Gruppo"/>
                <a:cs typeface="Gruppo"/>
                <a:sym typeface="Gruppo"/>
              </a:rPr>
              <a:t>www.reallygreatsite.com</a:t>
            </a:r>
          </a:p>
        </p:txBody>
      </p:sp>
      <p:sp>
        <p:nvSpPr>
          <p:cNvPr id="10" name="TextBox 10"/>
          <p:cNvSpPr txBox="1"/>
          <p:nvPr/>
        </p:nvSpPr>
        <p:spPr>
          <a:xfrm>
            <a:off x="7981853" y="9073308"/>
            <a:ext cx="2324294" cy="298328"/>
          </a:xfrm>
          <a:prstGeom prst="rect">
            <a:avLst/>
          </a:prstGeom>
        </p:spPr>
        <p:txBody>
          <a:bodyPr lIns="0" tIns="0" rIns="0" bIns="0" rtlCol="0" anchor="t">
            <a:spAutoFit/>
          </a:bodyPr>
          <a:lstStyle/>
          <a:p>
            <a:pPr algn="ctr">
              <a:lnSpc>
                <a:spcPts val="2241"/>
              </a:lnSpc>
              <a:spcBef>
                <a:spcPct val="0"/>
              </a:spcBef>
            </a:pPr>
            <a:r>
              <a:rPr lang="en-US" sz="2075">
                <a:solidFill>
                  <a:srgbClr val="FFFFFF"/>
                </a:solidFill>
                <a:latin typeface="Gruppo"/>
                <a:ea typeface="Gruppo"/>
                <a:cs typeface="Gruppo"/>
                <a:sym typeface="Gruppo"/>
              </a:rPr>
              <a:t>page 06</a:t>
            </a:r>
          </a:p>
        </p:txBody>
      </p:sp>
      <p:sp>
        <p:nvSpPr>
          <p:cNvPr id="11" name="TextBox 11"/>
          <p:cNvSpPr txBox="1"/>
          <p:nvPr/>
        </p:nvSpPr>
        <p:spPr>
          <a:xfrm>
            <a:off x="1776071" y="2789195"/>
            <a:ext cx="8134270" cy="1730042"/>
          </a:xfrm>
          <a:prstGeom prst="rect">
            <a:avLst/>
          </a:prstGeom>
        </p:spPr>
        <p:txBody>
          <a:bodyPr lIns="0" tIns="0" rIns="0" bIns="0" rtlCol="0" anchor="t">
            <a:spAutoFit/>
          </a:bodyPr>
          <a:lstStyle/>
          <a:p>
            <a:pPr algn="l">
              <a:lnSpc>
                <a:spcPts val="6880"/>
              </a:lnSpc>
            </a:pPr>
            <a:r>
              <a:rPr lang="en-US" sz="5460">
                <a:solidFill>
                  <a:srgbClr val="FFFFFF"/>
                </a:solidFill>
                <a:latin typeface="HK Modular"/>
                <a:ea typeface="HK Modular"/>
                <a:cs typeface="HK Modular"/>
                <a:sym typeface="HK Modular"/>
              </a:rPr>
              <a:t>SPACE EXPLORATION</a:t>
            </a:r>
          </a:p>
        </p:txBody>
      </p:sp>
      <p:sp>
        <p:nvSpPr>
          <p:cNvPr id="12" name="TextBox 12"/>
          <p:cNvSpPr txBox="1"/>
          <p:nvPr/>
        </p:nvSpPr>
        <p:spPr>
          <a:xfrm>
            <a:off x="1776071" y="4982240"/>
            <a:ext cx="10422130" cy="2985557"/>
          </a:xfrm>
          <a:prstGeom prst="rect">
            <a:avLst/>
          </a:prstGeom>
        </p:spPr>
        <p:txBody>
          <a:bodyPr lIns="0" tIns="0" rIns="0" bIns="0" rtlCol="0" anchor="t">
            <a:spAutoFit/>
          </a:bodyPr>
          <a:lstStyle/>
          <a:p>
            <a:pPr algn="l">
              <a:lnSpc>
                <a:spcPts val="2999"/>
              </a:lnSpc>
              <a:spcBef>
                <a:spcPct val="0"/>
              </a:spcBef>
            </a:pPr>
            <a:r>
              <a:rPr lang="en-US" sz="2777">
                <a:solidFill>
                  <a:srgbClr val="FFFFFF"/>
                </a:solidFill>
                <a:latin typeface="Raleway Light"/>
                <a:ea typeface="Raleway Light"/>
                <a:cs typeface="Raleway Light"/>
                <a:sym typeface="Raleway Light"/>
              </a:rPr>
              <a:t>Space exploration is entering a new era, driven by advances in technology and a renewed interest in reaching beyond our planet. From ambitious missions to Mars to the development of space tourism, these efforts are expanding our understanding of the universe and pushing the boundaries of what humanity can achieve. The future of space exploration holds the promise of new discoveries and the potential for human settlement on other planets.</a:t>
            </a:r>
          </a:p>
        </p:txBody>
      </p:sp>
      <p:grpSp>
        <p:nvGrpSpPr>
          <p:cNvPr id="13" name="Group 13"/>
          <p:cNvGrpSpPr>
            <a:grpSpLocks noChangeAspect="1"/>
          </p:cNvGrpSpPr>
          <p:nvPr/>
        </p:nvGrpSpPr>
        <p:grpSpPr>
          <a:xfrm>
            <a:off x="12873687" y="3291828"/>
            <a:ext cx="3965809" cy="3965809"/>
            <a:chOff x="0" y="0"/>
            <a:chExt cx="14840029" cy="14840029"/>
          </a:xfrm>
        </p:grpSpPr>
        <p:sp>
          <p:nvSpPr>
            <p:cNvPr id="14" name="Freeform 14"/>
            <p:cNvSpPr/>
            <p:nvPr/>
          </p:nvSpPr>
          <p:spPr>
            <a:xfrm>
              <a:off x="-366471" y="-11891"/>
              <a:ext cx="15572971" cy="14863810"/>
            </a:xfrm>
            <a:custGeom>
              <a:avLst/>
              <a:gdLst/>
              <a:ahLst/>
              <a:cxnLst/>
              <a:rect l="l" t="t" r="r" b="b"/>
              <a:pathLst>
                <a:path w="15572971" h="14863810">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F2F2F2"/>
            </a:solidFill>
          </p:spPr>
        </p:sp>
        <p:sp>
          <p:nvSpPr>
            <p:cNvPr id="15" name="Freeform 15"/>
            <p:cNvSpPr/>
            <p:nvPr/>
          </p:nvSpPr>
          <p:spPr>
            <a:xfrm>
              <a:off x="-156193" y="188812"/>
              <a:ext cx="15152415" cy="14462405"/>
            </a:xfrm>
            <a:custGeom>
              <a:avLst/>
              <a:gdLst/>
              <a:ahLst/>
              <a:cxnLst/>
              <a:rect l="l" t="t" r="r" b="b"/>
              <a:pathLst>
                <a:path w="15152415" h="1446240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00FFFF"/>
            </a:solidFill>
          </p:spPr>
        </p:sp>
        <p:sp>
          <p:nvSpPr>
            <p:cNvPr id="16" name="Freeform 16"/>
            <p:cNvSpPr/>
            <p:nvPr/>
          </p:nvSpPr>
          <p:spPr>
            <a:xfrm>
              <a:off x="223301" y="551024"/>
              <a:ext cx="14393427" cy="13737979"/>
            </a:xfrm>
            <a:custGeom>
              <a:avLst/>
              <a:gdLst/>
              <a:ahLst/>
              <a:cxnLst/>
              <a:rect l="l" t="t" r="r" b="b"/>
              <a:pathLst>
                <a:path w="14393427" h="13737979">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a:blip r:embed="rId12"/>
              <a:stretch>
                <a:fillRect l="-38492" r="-38492"/>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589</Words>
  <Application>Microsoft Office PowerPoint</Application>
  <PresentationFormat>Произвольный</PresentationFormat>
  <Paragraphs>63</Paragraphs>
  <Slides>10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10</vt:i4>
      </vt:variant>
    </vt:vector>
  </HeadingPairs>
  <TitlesOfParts>
    <vt:vector size="18" baseType="lpstr">
      <vt:lpstr>Raleway Bold</vt:lpstr>
      <vt:lpstr>Arial</vt:lpstr>
      <vt:lpstr>Raleway Light</vt:lpstr>
      <vt:lpstr>Calibri</vt:lpstr>
      <vt:lpstr>HK Modular</vt:lpstr>
      <vt:lpstr>Raleway</vt:lpstr>
      <vt:lpstr>Gruppo</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Blue Modern Future Technology Presentation</dc:title>
  <cp:lastModifiedBy>Данагул</cp:lastModifiedBy>
  <cp:revision>2</cp:revision>
  <dcterms:created xsi:type="dcterms:W3CDTF">2006-08-16T00:00:00Z</dcterms:created>
  <dcterms:modified xsi:type="dcterms:W3CDTF">2025-02-05T17:07:16Z</dcterms:modified>
  <dc:identifier>DAGeQFAUmNY</dc:identifier>
</cp:coreProperties>
</file>