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Sylfaen" panose="010A0502050306030303" pitchFamily="18" charset="0"/>
      <p:regular r:id="rId14"/>
    </p:embeddedFont>
    <p:embeddedFont>
      <p:font typeface="Waterlily" panose="020B0604020202020204" charset="0"/>
      <p:regular r:id="rId15"/>
    </p:embeddedFont>
    <p:embeddedFont>
      <p:font typeface="Playpen Sans Bold" panose="020B0604020202020204" charset="0"/>
      <p:regular r:id="rId16"/>
    </p:embeddedFont>
    <p:embeddedFont>
      <p:font typeface="Playpen Sans" panose="020B0604020202020204" charset="0"/>
      <p:regular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269"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E2F0"/>
        </a:solidFill>
        <a:effectLst/>
      </p:bgPr>
    </p:bg>
    <p:spTree>
      <p:nvGrpSpPr>
        <p:cNvPr id="1" name=""/>
        <p:cNvGrpSpPr/>
        <p:nvPr/>
      </p:nvGrpSpPr>
      <p:grpSpPr>
        <a:xfrm>
          <a:off x="0" y="0"/>
          <a:ext cx="0" cy="0"/>
          <a:chOff x="0" y="0"/>
          <a:chExt cx="0" cy="0"/>
        </a:xfrm>
      </p:grpSpPr>
      <p:sp>
        <p:nvSpPr>
          <p:cNvPr id="2" name="Freeform 2"/>
          <p:cNvSpPr/>
          <p:nvPr/>
        </p:nvSpPr>
        <p:spPr>
          <a:xfrm>
            <a:off x="0" y="7196744"/>
            <a:ext cx="18288000" cy="4123113"/>
          </a:xfrm>
          <a:custGeom>
            <a:avLst/>
            <a:gdLst/>
            <a:ahLst/>
            <a:cxnLst/>
            <a:rect l="l" t="t" r="r" b="b"/>
            <a:pathLst>
              <a:path w="18288000" h="4123113">
                <a:moveTo>
                  <a:pt x="0" y="0"/>
                </a:moveTo>
                <a:lnTo>
                  <a:pt x="18288000" y="0"/>
                </a:lnTo>
                <a:lnTo>
                  <a:pt x="18288000" y="4123112"/>
                </a:lnTo>
                <a:lnTo>
                  <a:pt x="0" y="412311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1870793" y="-1226428"/>
            <a:ext cx="7315200" cy="2973137"/>
          </a:xfrm>
          <a:custGeom>
            <a:avLst/>
            <a:gdLst/>
            <a:ahLst/>
            <a:cxnLst/>
            <a:rect l="l" t="t" r="r" b="b"/>
            <a:pathLst>
              <a:path w="7315200" h="2973137">
                <a:moveTo>
                  <a:pt x="0" y="0"/>
                </a:moveTo>
                <a:lnTo>
                  <a:pt x="7315200" y="0"/>
                </a:lnTo>
                <a:lnTo>
                  <a:pt x="7315200" y="2973137"/>
                </a:lnTo>
                <a:lnTo>
                  <a:pt x="0" y="297313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flipV="1">
            <a:off x="-805634" y="-893904"/>
            <a:ext cx="7315200" cy="2973137"/>
          </a:xfrm>
          <a:custGeom>
            <a:avLst/>
            <a:gdLst/>
            <a:ahLst/>
            <a:cxnLst/>
            <a:rect l="l" t="t" r="r" b="b"/>
            <a:pathLst>
              <a:path w="7315200" h="2973137">
                <a:moveTo>
                  <a:pt x="7315200" y="2973136"/>
                </a:moveTo>
                <a:lnTo>
                  <a:pt x="0" y="2973136"/>
                </a:lnTo>
                <a:lnTo>
                  <a:pt x="0" y="0"/>
                </a:lnTo>
                <a:lnTo>
                  <a:pt x="7315200" y="0"/>
                </a:lnTo>
                <a:lnTo>
                  <a:pt x="7315200" y="2973136"/>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5486400" y="-2176899"/>
            <a:ext cx="7315200" cy="3923607"/>
          </a:xfrm>
          <a:custGeom>
            <a:avLst/>
            <a:gdLst/>
            <a:ahLst/>
            <a:cxnLst/>
            <a:rect l="l" t="t" r="r" b="b"/>
            <a:pathLst>
              <a:path w="7315200" h="3923607">
                <a:moveTo>
                  <a:pt x="0" y="0"/>
                </a:moveTo>
                <a:lnTo>
                  <a:pt x="7315200" y="0"/>
                </a:lnTo>
                <a:lnTo>
                  <a:pt x="7315200" y="3923608"/>
                </a:lnTo>
                <a:lnTo>
                  <a:pt x="0" y="392360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3534229" y="2993044"/>
            <a:ext cx="11219542" cy="1262383"/>
          </a:xfrm>
          <a:prstGeom prst="rect">
            <a:avLst/>
          </a:prstGeom>
        </p:spPr>
        <p:txBody>
          <a:bodyPr lIns="0" tIns="0" rIns="0" bIns="0" rtlCol="0" anchor="t">
            <a:spAutoFit/>
          </a:bodyPr>
          <a:lstStyle/>
          <a:p>
            <a:pPr algn="ctr">
              <a:lnSpc>
                <a:spcPts val="10219"/>
              </a:lnSpc>
              <a:spcBef>
                <a:spcPct val="0"/>
              </a:spcBef>
            </a:pPr>
            <a:r>
              <a:rPr lang="ru-RU" sz="7299" dirty="0">
                <a:solidFill>
                  <a:srgbClr val="437547"/>
                </a:solidFill>
                <a:latin typeface="Sylfaen" panose="010A0502050306030303" pitchFamily="18" charset="0"/>
                <a:ea typeface="Waterlily"/>
                <a:cs typeface="Waterlily"/>
                <a:sym typeface="Waterlily"/>
              </a:rPr>
              <a:t>ЗЕРТХАНАЛЫҚ ЖОБА</a:t>
            </a:r>
            <a:endParaRPr lang="en-US" sz="7299" dirty="0">
              <a:solidFill>
                <a:srgbClr val="437547"/>
              </a:solidFill>
              <a:latin typeface="Sylfaen" panose="010A0502050306030303" pitchFamily="18" charset="0"/>
              <a:ea typeface="Waterlily"/>
              <a:cs typeface="Waterlily"/>
              <a:sym typeface="Waterlily"/>
            </a:endParaRPr>
          </a:p>
        </p:txBody>
      </p:sp>
      <p:sp>
        <p:nvSpPr>
          <p:cNvPr id="7" name="TextBox 7"/>
          <p:cNvSpPr txBox="1"/>
          <p:nvPr/>
        </p:nvSpPr>
        <p:spPr>
          <a:xfrm>
            <a:off x="770203" y="4433418"/>
            <a:ext cx="16747593" cy="859210"/>
          </a:xfrm>
          <a:prstGeom prst="rect">
            <a:avLst/>
          </a:prstGeom>
        </p:spPr>
        <p:txBody>
          <a:bodyPr wrap="square" lIns="0" tIns="0" rIns="0" bIns="0" rtlCol="0" anchor="t">
            <a:spAutoFit/>
          </a:bodyPr>
          <a:lstStyle/>
          <a:p>
            <a:pPr algn="ctr">
              <a:lnSpc>
                <a:spcPts val="6719"/>
              </a:lnSpc>
              <a:spcBef>
                <a:spcPct val="0"/>
              </a:spcBef>
            </a:pPr>
            <a:r>
              <a:rPr lang="ru-RU" sz="4799" dirty="0">
                <a:solidFill>
                  <a:srgbClr val="437547"/>
                </a:solidFill>
                <a:latin typeface="Waterlily"/>
                <a:ea typeface="Waterlily"/>
                <a:cs typeface="Waterlily"/>
                <a:sym typeface="Waterlily"/>
              </a:rPr>
              <a:t>"</a:t>
            </a:r>
            <a:r>
              <a:rPr lang="ru-RU" sz="4799" dirty="0" err="1">
                <a:solidFill>
                  <a:srgbClr val="437547"/>
                </a:solidFill>
                <a:latin typeface="Waterlily"/>
                <a:ea typeface="Waterlily"/>
                <a:cs typeface="Waterlily"/>
                <a:sym typeface="Waterlily"/>
              </a:rPr>
              <a:t>Әртүрлі</a:t>
            </a:r>
            <a:r>
              <a:rPr lang="ru-RU" sz="4799" dirty="0">
                <a:solidFill>
                  <a:srgbClr val="437547"/>
                </a:solidFill>
                <a:latin typeface="Waterlily"/>
                <a:ea typeface="Waterlily"/>
                <a:cs typeface="Waterlily"/>
                <a:sym typeface="Waterlily"/>
              </a:rPr>
              <a:t> </a:t>
            </a:r>
            <a:r>
              <a:rPr lang="ru-RU" sz="4799" dirty="0" err="1">
                <a:solidFill>
                  <a:srgbClr val="437547"/>
                </a:solidFill>
                <a:latin typeface="Waterlily"/>
                <a:ea typeface="Waterlily"/>
                <a:cs typeface="Waterlily"/>
                <a:sym typeface="Waterlily"/>
              </a:rPr>
              <a:t>тағамдардың</a:t>
            </a:r>
            <a:r>
              <a:rPr lang="ru-RU" sz="4799" dirty="0">
                <a:solidFill>
                  <a:srgbClr val="437547"/>
                </a:solidFill>
                <a:latin typeface="Waterlily"/>
                <a:ea typeface="Waterlily"/>
                <a:cs typeface="Waterlily"/>
                <a:sym typeface="Waterlily"/>
              </a:rPr>
              <a:t> май </a:t>
            </a:r>
            <a:r>
              <a:rPr lang="ru-RU" sz="4799" dirty="0" err="1">
                <a:solidFill>
                  <a:srgbClr val="437547"/>
                </a:solidFill>
                <a:latin typeface="Waterlily"/>
                <a:ea typeface="Waterlily"/>
                <a:cs typeface="Waterlily"/>
                <a:sym typeface="Waterlily"/>
              </a:rPr>
              <a:t>және</a:t>
            </a:r>
            <a:r>
              <a:rPr lang="ru-RU" sz="4799" dirty="0">
                <a:solidFill>
                  <a:srgbClr val="437547"/>
                </a:solidFill>
                <a:latin typeface="Waterlily"/>
                <a:ea typeface="Waterlily"/>
                <a:cs typeface="Waterlily"/>
                <a:sym typeface="Waterlily"/>
              </a:rPr>
              <a:t> глюкоза </a:t>
            </a:r>
            <a:r>
              <a:rPr lang="ru-RU" sz="4799" dirty="0" err="1">
                <a:solidFill>
                  <a:srgbClr val="437547"/>
                </a:solidFill>
                <a:latin typeface="Waterlily"/>
                <a:ea typeface="Waterlily"/>
                <a:cs typeface="Waterlily"/>
                <a:sym typeface="Waterlily"/>
              </a:rPr>
              <a:t>құрамын</a:t>
            </a:r>
            <a:r>
              <a:rPr lang="ru-RU" sz="4799" dirty="0">
                <a:solidFill>
                  <a:srgbClr val="437547"/>
                </a:solidFill>
                <a:latin typeface="Waterlily"/>
                <a:ea typeface="Waterlily"/>
                <a:cs typeface="Waterlily"/>
                <a:sym typeface="Waterlily"/>
              </a:rPr>
              <a:t> </a:t>
            </a:r>
            <a:r>
              <a:rPr lang="ru-RU" sz="4799" dirty="0" err="1">
                <a:solidFill>
                  <a:srgbClr val="437547"/>
                </a:solidFill>
                <a:latin typeface="Waterlily"/>
                <a:ea typeface="Waterlily"/>
                <a:cs typeface="Waterlily"/>
                <a:sym typeface="Waterlily"/>
              </a:rPr>
              <a:t>тексеру</a:t>
            </a:r>
            <a:r>
              <a:rPr lang="ru-RU" sz="4799" dirty="0">
                <a:solidFill>
                  <a:srgbClr val="437547"/>
                </a:solidFill>
                <a:latin typeface="Waterlily"/>
                <a:ea typeface="Waterlily"/>
                <a:cs typeface="Waterlily"/>
                <a:sym typeface="Waterlily"/>
              </a:rPr>
              <a:t>"</a:t>
            </a:r>
            <a:endParaRPr lang="en-US" sz="4799" dirty="0">
              <a:solidFill>
                <a:srgbClr val="437547"/>
              </a:solidFill>
              <a:latin typeface="Waterlily"/>
              <a:ea typeface="Waterlily"/>
              <a:cs typeface="Waterlily"/>
              <a:sym typeface="Waterlily"/>
            </a:endParaRPr>
          </a:p>
        </p:txBody>
      </p:sp>
      <p:sp>
        <p:nvSpPr>
          <p:cNvPr id="8" name="TextBox 8"/>
          <p:cNvSpPr txBox="1"/>
          <p:nvPr/>
        </p:nvSpPr>
        <p:spPr>
          <a:xfrm>
            <a:off x="6693303" y="5470620"/>
            <a:ext cx="4901394" cy="580390"/>
          </a:xfrm>
          <a:prstGeom prst="rect">
            <a:avLst/>
          </a:prstGeom>
        </p:spPr>
        <p:txBody>
          <a:bodyPr lIns="0" tIns="0" rIns="0" bIns="0" rtlCol="0" anchor="t">
            <a:spAutoFit/>
          </a:bodyPr>
          <a:lstStyle/>
          <a:p>
            <a:pPr algn="ctr">
              <a:lnSpc>
                <a:spcPts val="4759"/>
              </a:lnSpc>
              <a:spcBef>
                <a:spcPct val="0"/>
              </a:spcBef>
            </a:pPr>
            <a:r>
              <a:rPr lang="kk-KZ" sz="3399" dirty="0" smtClean="0">
                <a:solidFill>
                  <a:srgbClr val="000000"/>
                </a:solidFill>
                <a:latin typeface="Playpen Sans"/>
                <a:ea typeface="Playpen Sans"/>
                <a:cs typeface="Playpen Sans"/>
                <a:sym typeface="Playpen Sans"/>
              </a:rPr>
              <a:t>Авторлары:</a:t>
            </a:r>
            <a:r>
              <a:rPr lang="ru-RU" sz="3399" dirty="0" smtClean="0">
                <a:solidFill>
                  <a:srgbClr val="000000"/>
                </a:solidFill>
                <a:latin typeface="Playpen Sans"/>
                <a:ea typeface="Playpen Sans"/>
                <a:cs typeface="Playpen Sans"/>
                <a:sym typeface="Playpen Sans"/>
              </a:rPr>
              <a:t>________</a:t>
            </a:r>
            <a:endParaRPr lang="en-US" sz="3399" dirty="0">
              <a:solidFill>
                <a:srgbClr val="000000"/>
              </a:solidFill>
              <a:latin typeface="Playpen Sans"/>
              <a:ea typeface="Playpen Sans"/>
              <a:cs typeface="Playpen Sans"/>
              <a:sym typeface="Playpen Sans"/>
            </a:endParaRPr>
          </a:p>
        </p:txBody>
      </p:sp>
      <p:sp>
        <p:nvSpPr>
          <p:cNvPr id="9" name="TextBox 9"/>
          <p:cNvSpPr txBox="1"/>
          <p:nvPr/>
        </p:nvSpPr>
        <p:spPr>
          <a:xfrm>
            <a:off x="3627207" y="6164459"/>
            <a:ext cx="11033586" cy="580390"/>
          </a:xfrm>
          <a:prstGeom prst="rect">
            <a:avLst/>
          </a:prstGeom>
        </p:spPr>
        <p:txBody>
          <a:bodyPr lIns="0" tIns="0" rIns="0" bIns="0" rtlCol="0" anchor="t">
            <a:spAutoFit/>
          </a:bodyPr>
          <a:lstStyle/>
          <a:p>
            <a:pPr algn="ctr">
              <a:lnSpc>
                <a:spcPts val="4759"/>
              </a:lnSpc>
              <a:spcBef>
                <a:spcPct val="0"/>
              </a:spcBef>
            </a:pPr>
            <a:r>
              <a:rPr lang="ru-RU" sz="3399" dirty="0" err="1">
                <a:solidFill>
                  <a:srgbClr val="000000"/>
                </a:solidFill>
                <a:latin typeface="Playpen Sans"/>
                <a:ea typeface="Playpen Sans"/>
                <a:cs typeface="Playpen Sans"/>
                <a:sym typeface="Playpen Sans"/>
              </a:rPr>
              <a:t>Пән</a:t>
            </a:r>
            <a:r>
              <a:rPr lang="ru-RU" sz="3399" dirty="0">
                <a:solidFill>
                  <a:srgbClr val="000000"/>
                </a:solidFill>
                <a:latin typeface="Playpen Sans"/>
                <a:ea typeface="Playpen Sans"/>
                <a:cs typeface="Playpen Sans"/>
                <a:sym typeface="Playpen Sans"/>
              </a:rPr>
              <a:t>: </a:t>
            </a:r>
            <a:r>
              <a:rPr lang="ru-RU" sz="3399" dirty="0" err="1" smtClean="0">
                <a:solidFill>
                  <a:srgbClr val="000000"/>
                </a:solidFill>
                <a:latin typeface="Playpen Sans"/>
                <a:ea typeface="Playpen Sans"/>
                <a:cs typeface="Playpen Sans"/>
                <a:sym typeface="Playpen Sans"/>
              </a:rPr>
              <a:t>Ғылыми</a:t>
            </a:r>
            <a:r>
              <a:rPr lang="ru-RU" sz="3399" dirty="0" smtClean="0">
                <a:solidFill>
                  <a:srgbClr val="000000"/>
                </a:solidFill>
                <a:latin typeface="Playpen Sans"/>
                <a:ea typeface="Playpen Sans"/>
                <a:cs typeface="Playpen Sans"/>
                <a:sym typeface="Playpen Sans"/>
              </a:rPr>
              <a:t> Биология </a:t>
            </a:r>
            <a:r>
              <a:rPr lang="ru-RU" sz="3399" dirty="0">
                <a:solidFill>
                  <a:srgbClr val="000000"/>
                </a:solidFill>
                <a:latin typeface="Playpen Sans"/>
                <a:ea typeface="Playpen Sans"/>
                <a:cs typeface="Playpen Sans"/>
                <a:sym typeface="Playpen Sans"/>
              </a:rPr>
              <a:t>| </a:t>
            </a:r>
            <a:r>
              <a:rPr lang="ru-RU" sz="3399" dirty="0" err="1">
                <a:solidFill>
                  <a:srgbClr val="000000"/>
                </a:solidFill>
                <a:latin typeface="Playpen Sans"/>
                <a:ea typeface="Playpen Sans"/>
                <a:cs typeface="Playpen Sans"/>
                <a:sym typeface="Playpen Sans"/>
              </a:rPr>
              <a:t>Мұғалім</a:t>
            </a:r>
            <a:r>
              <a:rPr lang="ru-RU" sz="3399" dirty="0">
                <a:solidFill>
                  <a:srgbClr val="000000"/>
                </a:solidFill>
                <a:latin typeface="Playpen Sans"/>
                <a:ea typeface="Playpen Sans"/>
                <a:cs typeface="Playpen Sans"/>
                <a:sym typeface="Playpen Sans"/>
              </a:rPr>
              <a:t>: </a:t>
            </a:r>
            <a:r>
              <a:rPr lang="ru-RU" sz="3399" dirty="0" smtClean="0">
                <a:solidFill>
                  <a:srgbClr val="000000"/>
                </a:solidFill>
                <a:latin typeface="Playpen Sans"/>
                <a:ea typeface="Playpen Sans"/>
                <a:cs typeface="Playpen Sans"/>
                <a:sym typeface="Playpen Sans"/>
              </a:rPr>
              <a:t>__________</a:t>
            </a:r>
            <a:endParaRPr lang="en-US" sz="3399" dirty="0">
              <a:solidFill>
                <a:srgbClr val="000000"/>
              </a:solidFill>
              <a:latin typeface="Playpen Sans"/>
              <a:ea typeface="Playpen Sans"/>
              <a:cs typeface="Playpen Sans"/>
              <a:sym typeface="Play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FE2F0"/>
        </a:solidFill>
        <a:effectLst/>
      </p:bgPr>
    </p:bg>
    <p:spTree>
      <p:nvGrpSpPr>
        <p:cNvPr id="1" name=""/>
        <p:cNvGrpSpPr/>
        <p:nvPr/>
      </p:nvGrpSpPr>
      <p:grpSpPr>
        <a:xfrm>
          <a:off x="0" y="0"/>
          <a:ext cx="0" cy="0"/>
          <a:chOff x="0" y="0"/>
          <a:chExt cx="0" cy="0"/>
        </a:xfrm>
      </p:grpSpPr>
      <p:grpSp>
        <p:nvGrpSpPr>
          <p:cNvPr id="2" name="Group 2"/>
          <p:cNvGrpSpPr/>
          <p:nvPr/>
        </p:nvGrpSpPr>
        <p:grpSpPr>
          <a:xfrm>
            <a:off x="4076235" y="2278191"/>
            <a:ext cx="12227064" cy="6537321"/>
            <a:chOff x="0" y="0"/>
            <a:chExt cx="3220297" cy="1721764"/>
          </a:xfrm>
        </p:grpSpPr>
        <p:sp>
          <p:nvSpPr>
            <p:cNvPr id="3" name="Freeform 3"/>
            <p:cNvSpPr/>
            <p:nvPr/>
          </p:nvSpPr>
          <p:spPr>
            <a:xfrm>
              <a:off x="0" y="0"/>
              <a:ext cx="3220297" cy="1721764"/>
            </a:xfrm>
            <a:custGeom>
              <a:avLst/>
              <a:gdLst/>
              <a:ahLst/>
              <a:cxnLst/>
              <a:rect l="l" t="t" r="r" b="b"/>
              <a:pathLst>
                <a:path w="3220297" h="1721764">
                  <a:moveTo>
                    <a:pt x="18362" y="0"/>
                  </a:moveTo>
                  <a:lnTo>
                    <a:pt x="3201934" y="0"/>
                  </a:lnTo>
                  <a:cubicBezTo>
                    <a:pt x="3206804" y="0"/>
                    <a:pt x="3211475" y="1935"/>
                    <a:pt x="3214918" y="5378"/>
                  </a:cubicBezTo>
                  <a:cubicBezTo>
                    <a:pt x="3218362" y="8822"/>
                    <a:pt x="3220297" y="13492"/>
                    <a:pt x="3220297" y="18362"/>
                  </a:cubicBezTo>
                  <a:lnTo>
                    <a:pt x="3220297" y="1703401"/>
                  </a:lnTo>
                  <a:cubicBezTo>
                    <a:pt x="3220297" y="1708272"/>
                    <a:pt x="3218362" y="1712942"/>
                    <a:pt x="3214918" y="1716386"/>
                  </a:cubicBezTo>
                  <a:cubicBezTo>
                    <a:pt x="3211475" y="1719829"/>
                    <a:pt x="3206804" y="1721764"/>
                    <a:pt x="3201934" y="1721764"/>
                  </a:cubicBezTo>
                  <a:lnTo>
                    <a:pt x="18362" y="1721764"/>
                  </a:lnTo>
                  <a:cubicBezTo>
                    <a:pt x="13492" y="1721764"/>
                    <a:pt x="8822" y="1719829"/>
                    <a:pt x="5378" y="1716386"/>
                  </a:cubicBezTo>
                  <a:cubicBezTo>
                    <a:pt x="1935" y="1712942"/>
                    <a:pt x="0" y="1708272"/>
                    <a:pt x="0" y="1703401"/>
                  </a:cubicBezTo>
                  <a:lnTo>
                    <a:pt x="0" y="18362"/>
                  </a:lnTo>
                  <a:cubicBezTo>
                    <a:pt x="0" y="13492"/>
                    <a:pt x="1935" y="8822"/>
                    <a:pt x="5378" y="5378"/>
                  </a:cubicBezTo>
                  <a:cubicBezTo>
                    <a:pt x="8822" y="1935"/>
                    <a:pt x="13492" y="0"/>
                    <a:pt x="18362" y="0"/>
                  </a:cubicBezTo>
                  <a:close/>
                </a:path>
              </a:pathLst>
            </a:custGeom>
            <a:solidFill>
              <a:srgbClr val="FFFFFF"/>
            </a:solidFill>
            <a:ln w="38100" cap="rnd">
              <a:solidFill>
                <a:srgbClr val="000000"/>
              </a:solidFill>
              <a:prstDash val="solid"/>
              <a:round/>
            </a:ln>
          </p:spPr>
        </p:sp>
        <p:sp>
          <p:nvSpPr>
            <p:cNvPr id="4" name="TextBox 4"/>
            <p:cNvSpPr txBox="1"/>
            <p:nvPr/>
          </p:nvSpPr>
          <p:spPr>
            <a:xfrm>
              <a:off x="0" y="-28575"/>
              <a:ext cx="3220297" cy="1750339"/>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4888141" y="3150997"/>
            <a:ext cx="10603253" cy="5091683"/>
          </a:xfrm>
          <a:prstGeom prst="rect">
            <a:avLst/>
          </a:prstGeom>
        </p:spPr>
        <p:txBody>
          <a:bodyPr lIns="0" tIns="0" rIns="0" bIns="0" rtlCol="0" anchor="t">
            <a:spAutoFit/>
          </a:bodyPr>
          <a:lstStyle/>
          <a:p>
            <a:pPr marL="0" lvl="0" indent="0" algn="just">
              <a:lnSpc>
                <a:spcPts val="4053"/>
              </a:lnSpc>
              <a:spcBef>
                <a:spcPct val="0"/>
              </a:spcBef>
            </a:pPr>
            <a:r>
              <a:rPr lang="en-US" sz="2100" u="none" strike="noStrike">
                <a:solidFill>
                  <a:srgbClr val="000000"/>
                </a:solidFill>
                <a:latin typeface="Playpen Sans"/>
                <a:ea typeface="Playpen Sans"/>
                <a:cs typeface="Playpen Sans"/>
                <a:sym typeface="Playpen Sans"/>
              </a:rPr>
              <a:t>Lorem ipsum dolor sit amet, consectetur adipiscing elit. Donec quis turpis vitae orci convallis ullamcorper. Mauris molestie vestibulum enim. Donec facilisis vel lacus non faucibus. Aliquam porta elit vitae consequat venenatis. Pellentesque vitae diam est. Nam at purus consequat, finibus neque vel, rutrum ligula. Nam et molestie mi. Vivamus in efficitur tortor, at luctus arcu. Duis tincidunt non ante ac scelerisque. Donec a tellus vitae turpis laoreet volutpat sit amet eget tortor. Vestibulum a magna dignissim, vestibulum felis non, tincidunt augue. Vestibulum ante ipsum primis in faucibus orci luctus et ultrices posuere cubilia curae; Suspendisse tempus posuere risus, et hendrerit tellus pharetra sed. In vel nibh nec ligula scelerisque ullamcorper.</a:t>
            </a:r>
          </a:p>
        </p:txBody>
      </p:sp>
      <p:grpSp>
        <p:nvGrpSpPr>
          <p:cNvPr id="6" name="Group 6"/>
          <p:cNvGrpSpPr/>
          <p:nvPr/>
        </p:nvGrpSpPr>
        <p:grpSpPr>
          <a:xfrm>
            <a:off x="1984701" y="1471488"/>
            <a:ext cx="5988097" cy="1287416"/>
            <a:chOff x="0" y="0"/>
            <a:chExt cx="1577112" cy="339072"/>
          </a:xfrm>
        </p:grpSpPr>
        <p:sp>
          <p:nvSpPr>
            <p:cNvPr id="7" name="Freeform 7"/>
            <p:cNvSpPr/>
            <p:nvPr/>
          </p:nvSpPr>
          <p:spPr>
            <a:xfrm>
              <a:off x="0" y="0"/>
              <a:ext cx="1577112" cy="339072"/>
            </a:xfrm>
            <a:custGeom>
              <a:avLst/>
              <a:gdLst/>
              <a:ahLst/>
              <a:cxnLst/>
              <a:rect l="l" t="t" r="r" b="b"/>
              <a:pathLst>
                <a:path w="1577112" h="339072">
                  <a:moveTo>
                    <a:pt x="93088" y="0"/>
                  </a:moveTo>
                  <a:lnTo>
                    <a:pt x="1484024" y="0"/>
                  </a:lnTo>
                  <a:cubicBezTo>
                    <a:pt x="1535435" y="0"/>
                    <a:pt x="1577112" y="41677"/>
                    <a:pt x="1577112" y="93088"/>
                  </a:cubicBezTo>
                  <a:lnTo>
                    <a:pt x="1577112" y="245985"/>
                  </a:lnTo>
                  <a:cubicBezTo>
                    <a:pt x="1577112" y="270673"/>
                    <a:pt x="1567304" y="294350"/>
                    <a:pt x="1549847" y="311808"/>
                  </a:cubicBezTo>
                  <a:cubicBezTo>
                    <a:pt x="1532390" y="329265"/>
                    <a:pt x="1508713" y="339072"/>
                    <a:pt x="1484024" y="339072"/>
                  </a:cubicBezTo>
                  <a:lnTo>
                    <a:pt x="93088" y="339072"/>
                  </a:lnTo>
                  <a:cubicBezTo>
                    <a:pt x="68399" y="339072"/>
                    <a:pt x="44722" y="329265"/>
                    <a:pt x="27265" y="311808"/>
                  </a:cubicBezTo>
                  <a:cubicBezTo>
                    <a:pt x="9807" y="294350"/>
                    <a:pt x="0" y="270673"/>
                    <a:pt x="0" y="245985"/>
                  </a:cubicBezTo>
                  <a:lnTo>
                    <a:pt x="0" y="93088"/>
                  </a:lnTo>
                  <a:cubicBezTo>
                    <a:pt x="0" y="68399"/>
                    <a:pt x="9807" y="44722"/>
                    <a:pt x="27265" y="27265"/>
                  </a:cubicBezTo>
                  <a:cubicBezTo>
                    <a:pt x="44722" y="9807"/>
                    <a:pt x="68399" y="0"/>
                    <a:pt x="93088" y="0"/>
                  </a:cubicBezTo>
                  <a:close/>
                </a:path>
              </a:pathLst>
            </a:custGeom>
            <a:solidFill>
              <a:srgbClr val="B77F63"/>
            </a:solidFill>
            <a:ln w="38100" cap="rnd">
              <a:solidFill>
                <a:srgbClr val="000000"/>
              </a:solidFill>
              <a:prstDash val="solid"/>
              <a:round/>
            </a:ln>
          </p:spPr>
        </p:sp>
        <p:sp>
          <p:nvSpPr>
            <p:cNvPr id="8" name="TextBox 8"/>
            <p:cNvSpPr txBox="1"/>
            <p:nvPr/>
          </p:nvSpPr>
          <p:spPr>
            <a:xfrm>
              <a:off x="0" y="-28575"/>
              <a:ext cx="1577112" cy="367647"/>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2836053" y="1765628"/>
            <a:ext cx="4285394" cy="622935"/>
          </a:xfrm>
          <a:prstGeom prst="rect">
            <a:avLst/>
          </a:prstGeom>
        </p:spPr>
        <p:txBody>
          <a:bodyPr lIns="0" tIns="0" rIns="0" bIns="0" rtlCol="0" anchor="t">
            <a:spAutoFit/>
          </a:bodyPr>
          <a:lstStyle/>
          <a:p>
            <a:pPr algn="ctr">
              <a:lnSpc>
                <a:spcPts val="5039"/>
              </a:lnSpc>
              <a:spcBef>
                <a:spcPct val="0"/>
              </a:spcBef>
            </a:pPr>
            <a:r>
              <a:rPr lang="en-US" sz="3599" spc="453">
                <a:solidFill>
                  <a:srgbClr val="FFFFFF"/>
                </a:solidFill>
                <a:latin typeface="Waterlily"/>
                <a:ea typeface="Waterlily"/>
                <a:cs typeface="Waterlily"/>
                <a:sym typeface="Waterlily"/>
              </a:rPr>
              <a:t>Conclusion</a:t>
            </a:r>
          </a:p>
        </p:txBody>
      </p:sp>
      <p:sp>
        <p:nvSpPr>
          <p:cNvPr id="10" name="Freeform 10"/>
          <p:cNvSpPr/>
          <p:nvPr/>
        </p:nvSpPr>
        <p:spPr>
          <a:xfrm>
            <a:off x="-9525" y="5556377"/>
            <a:ext cx="5979545" cy="4740148"/>
          </a:xfrm>
          <a:custGeom>
            <a:avLst/>
            <a:gdLst/>
            <a:ahLst/>
            <a:cxnLst/>
            <a:rect l="l" t="t" r="r" b="b"/>
            <a:pathLst>
              <a:path w="5979545" h="4740148">
                <a:moveTo>
                  <a:pt x="0" y="0"/>
                </a:moveTo>
                <a:lnTo>
                  <a:pt x="5979545" y="0"/>
                </a:lnTo>
                <a:lnTo>
                  <a:pt x="5979545" y="4740148"/>
                </a:lnTo>
                <a:lnTo>
                  <a:pt x="0" y="474014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Freeform 11"/>
          <p:cNvSpPr/>
          <p:nvPr/>
        </p:nvSpPr>
        <p:spPr>
          <a:xfrm flipH="1" flipV="1">
            <a:off x="13265399" y="-1404677"/>
            <a:ext cx="7987802" cy="3246504"/>
          </a:xfrm>
          <a:custGeom>
            <a:avLst/>
            <a:gdLst/>
            <a:ahLst/>
            <a:cxnLst/>
            <a:rect l="l" t="t" r="r" b="b"/>
            <a:pathLst>
              <a:path w="7987802" h="3246504">
                <a:moveTo>
                  <a:pt x="7987802" y="3246505"/>
                </a:moveTo>
                <a:lnTo>
                  <a:pt x="0" y="3246505"/>
                </a:lnTo>
                <a:lnTo>
                  <a:pt x="0" y="0"/>
                </a:lnTo>
                <a:lnTo>
                  <a:pt x="7987802" y="0"/>
                </a:lnTo>
                <a:lnTo>
                  <a:pt x="7987802" y="3246505"/>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8FC"/>
        </a:solidFill>
        <a:effectLst/>
      </p:bgPr>
    </p:bg>
    <p:spTree>
      <p:nvGrpSpPr>
        <p:cNvPr id="1" name=""/>
        <p:cNvGrpSpPr/>
        <p:nvPr/>
      </p:nvGrpSpPr>
      <p:grpSpPr>
        <a:xfrm>
          <a:off x="0" y="0"/>
          <a:ext cx="0" cy="0"/>
          <a:chOff x="0" y="0"/>
          <a:chExt cx="0" cy="0"/>
        </a:xfrm>
      </p:grpSpPr>
      <p:sp>
        <p:nvSpPr>
          <p:cNvPr id="2" name="Freeform 2"/>
          <p:cNvSpPr/>
          <p:nvPr/>
        </p:nvSpPr>
        <p:spPr>
          <a:xfrm>
            <a:off x="0" y="7639219"/>
            <a:ext cx="18288000" cy="4123113"/>
          </a:xfrm>
          <a:custGeom>
            <a:avLst/>
            <a:gdLst/>
            <a:ahLst/>
            <a:cxnLst/>
            <a:rect l="l" t="t" r="r" b="b"/>
            <a:pathLst>
              <a:path w="18288000" h="4123113">
                <a:moveTo>
                  <a:pt x="0" y="0"/>
                </a:moveTo>
                <a:lnTo>
                  <a:pt x="18288000" y="0"/>
                </a:lnTo>
                <a:lnTo>
                  <a:pt x="18288000" y="4123112"/>
                </a:lnTo>
                <a:lnTo>
                  <a:pt x="0" y="412311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flipH="1" flipV="1">
            <a:off x="0" y="-1479608"/>
            <a:ext cx="18288000" cy="4123113"/>
          </a:xfrm>
          <a:custGeom>
            <a:avLst/>
            <a:gdLst/>
            <a:ahLst/>
            <a:cxnLst/>
            <a:rect l="l" t="t" r="r" b="b"/>
            <a:pathLst>
              <a:path w="18288000" h="4123113">
                <a:moveTo>
                  <a:pt x="18288000" y="4123113"/>
                </a:moveTo>
                <a:lnTo>
                  <a:pt x="0" y="4123113"/>
                </a:lnTo>
                <a:lnTo>
                  <a:pt x="0" y="0"/>
                </a:lnTo>
                <a:lnTo>
                  <a:pt x="18288000" y="0"/>
                </a:lnTo>
                <a:lnTo>
                  <a:pt x="18288000" y="4123113"/>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2506688" y="4613275"/>
            <a:ext cx="13274624" cy="946150"/>
          </a:xfrm>
          <a:prstGeom prst="rect">
            <a:avLst/>
          </a:prstGeom>
        </p:spPr>
        <p:txBody>
          <a:bodyPr lIns="0" tIns="0" rIns="0" bIns="0" rtlCol="0" anchor="t">
            <a:spAutoFit/>
          </a:bodyPr>
          <a:lstStyle/>
          <a:p>
            <a:pPr algn="ctr">
              <a:lnSpc>
                <a:spcPts val="7699"/>
              </a:lnSpc>
              <a:spcBef>
                <a:spcPct val="0"/>
              </a:spcBef>
            </a:pPr>
            <a:r>
              <a:rPr lang="en-US" sz="5499" spc="692">
                <a:solidFill>
                  <a:srgbClr val="437547"/>
                </a:solidFill>
                <a:latin typeface="Waterlily"/>
                <a:ea typeface="Waterlily"/>
                <a:cs typeface="Waterlily"/>
                <a:sym typeface="Waterlily"/>
              </a:rPr>
              <a:t>It's time to Ask &amp; Answer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FE2F0"/>
        </a:solidFill>
        <a:effectLst/>
      </p:bgPr>
    </p:bg>
    <p:spTree>
      <p:nvGrpSpPr>
        <p:cNvPr id="1" name=""/>
        <p:cNvGrpSpPr/>
        <p:nvPr/>
      </p:nvGrpSpPr>
      <p:grpSpPr>
        <a:xfrm>
          <a:off x="0" y="0"/>
          <a:ext cx="0" cy="0"/>
          <a:chOff x="0" y="0"/>
          <a:chExt cx="0" cy="0"/>
        </a:xfrm>
      </p:grpSpPr>
      <p:sp>
        <p:nvSpPr>
          <p:cNvPr id="2" name="Freeform 2"/>
          <p:cNvSpPr/>
          <p:nvPr/>
        </p:nvSpPr>
        <p:spPr>
          <a:xfrm>
            <a:off x="0" y="7196744"/>
            <a:ext cx="18288000" cy="4123113"/>
          </a:xfrm>
          <a:custGeom>
            <a:avLst/>
            <a:gdLst/>
            <a:ahLst/>
            <a:cxnLst/>
            <a:rect l="l" t="t" r="r" b="b"/>
            <a:pathLst>
              <a:path w="18288000" h="4123113">
                <a:moveTo>
                  <a:pt x="0" y="0"/>
                </a:moveTo>
                <a:lnTo>
                  <a:pt x="18288000" y="0"/>
                </a:lnTo>
                <a:lnTo>
                  <a:pt x="18288000" y="4123112"/>
                </a:lnTo>
                <a:lnTo>
                  <a:pt x="0" y="412311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1870793" y="-1226428"/>
            <a:ext cx="7315200" cy="2973137"/>
          </a:xfrm>
          <a:custGeom>
            <a:avLst/>
            <a:gdLst/>
            <a:ahLst/>
            <a:cxnLst/>
            <a:rect l="l" t="t" r="r" b="b"/>
            <a:pathLst>
              <a:path w="7315200" h="2973137">
                <a:moveTo>
                  <a:pt x="0" y="0"/>
                </a:moveTo>
                <a:lnTo>
                  <a:pt x="7315200" y="0"/>
                </a:lnTo>
                <a:lnTo>
                  <a:pt x="7315200" y="2973137"/>
                </a:lnTo>
                <a:lnTo>
                  <a:pt x="0" y="297313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flipV="1">
            <a:off x="-805634" y="-893904"/>
            <a:ext cx="7315200" cy="2973137"/>
          </a:xfrm>
          <a:custGeom>
            <a:avLst/>
            <a:gdLst/>
            <a:ahLst/>
            <a:cxnLst/>
            <a:rect l="l" t="t" r="r" b="b"/>
            <a:pathLst>
              <a:path w="7315200" h="2973137">
                <a:moveTo>
                  <a:pt x="7315200" y="2973136"/>
                </a:moveTo>
                <a:lnTo>
                  <a:pt x="0" y="2973136"/>
                </a:lnTo>
                <a:lnTo>
                  <a:pt x="0" y="0"/>
                </a:lnTo>
                <a:lnTo>
                  <a:pt x="7315200" y="0"/>
                </a:lnTo>
                <a:lnTo>
                  <a:pt x="7315200" y="2973136"/>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5486400" y="-2176899"/>
            <a:ext cx="7315200" cy="3923607"/>
          </a:xfrm>
          <a:custGeom>
            <a:avLst/>
            <a:gdLst/>
            <a:ahLst/>
            <a:cxnLst/>
            <a:rect l="l" t="t" r="r" b="b"/>
            <a:pathLst>
              <a:path w="7315200" h="3923607">
                <a:moveTo>
                  <a:pt x="0" y="0"/>
                </a:moveTo>
                <a:lnTo>
                  <a:pt x="7315200" y="0"/>
                </a:lnTo>
                <a:lnTo>
                  <a:pt x="7315200" y="3923608"/>
                </a:lnTo>
                <a:lnTo>
                  <a:pt x="0" y="392360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TextBox 6"/>
          <p:cNvSpPr txBox="1"/>
          <p:nvPr/>
        </p:nvSpPr>
        <p:spPr>
          <a:xfrm>
            <a:off x="3108718" y="3540062"/>
            <a:ext cx="12070564" cy="2979548"/>
          </a:xfrm>
          <a:prstGeom prst="rect">
            <a:avLst/>
          </a:prstGeom>
        </p:spPr>
        <p:txBody>
          <a:bodyPr lIns="0" tIns="0" rIns="0" bIns="0" rtlCol="0" anchor="t">
            <a:spAutoFit/>
          </a:bodyPr>
          <a:lstStyle/>
          <a:p>
            <a:pPr algn="ctr">
              <a:lnSpc>
                <a:spcPts val="24371"/>
              </a:lnSpc>
              <a:spcBef>
                <a:spcPct val="0"/>
              </a:spcBef>
            </a:pPr>
            <a:r>
              <a:rPr lang="en-US" sz="17408">
                <a:solidFill>
                  <a:srgbClr val="437547"/>
                </a:solidFill>
                <a:latin typeface="Waterlily"/>
                <a:ea typeface="Waterlily"/>
                <a:cs typeface="Waterlily"/>
                <a:sym typeface="Waterlily"/>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FE2F0"/>
        </a:solidFill>
        <a:effectLst/>
      </p:bgPr>
    </p:bg>
    <p:spTree>
      <p:nvGrpSpPr>
        <p:cNvPr id="1" name=""/>
        <p:cNvGrpSpPr/>
        <p:nvPr/>
      </p:nvGrpSpPr>
      <p:grpSpPr>
        <a:xfrm>
          <a:off x="0" y="0"/>
          <a:ext cx="0" cy="0"/>
          <a:chOff x="0" y="0"/>
          <a:chExt cx="0" cy="0"/>
        </a:xfrm>
      </p:grpSpPr>
      <p:grpSp>
        <p:nvGrpSpPr>
          <p:cNvPr id="2" name="Group 2"/>
          <p:cNvGrpSpPr/>
          <p:nvPr/>
        </p:nvGrpSpPr>
        <p:grpSpPr>
          <a:xfrm>
            <a:off x="9615580" y="3259077"/>
            <a:ext cx="5988097" cy="5477726"/>
            <a:chOff x="0" y="0"/>
            <a:chExt cx="1577112" cy="1442693"/>
          </a:xfrm>
        </p:grpSpPr>
        <p:sp>
          <p:nvSpPr>
            <p:cNvPr id="3" name="Freeform 3"/>
            <p:cNvSpPr/>
            <p:nvPr/>
          </p:nvSpPr>
          <p:spPr>
            <a:xfrm>
              <a:off x="0" y="0"/>
              <a:ext cx="1577112" cy="1442693"/>
            </a:xfrm>
            <a:custGeom>
              <a:avLst/>
              <a:gdLst/>
              <a:ahLst/>
              <a:cxnLst/>
              <a:rect l="l" t="t" r="r" b="b"/>
              <a:pathLst>
                <a:path w="1577112" h="1442693">
                  <a:moveTo>
                    <a:pt x="37494" y="0"/>
                  </a:moveTo>
                  <a:lnTo>
                    <a:pt x="1539618" y="0"/>
                  </a:lnTo>
                  <a:cubicBezTo>
                    <a:pt x="1560325" y="0"/>
                    <a:pt x="1577112" y="16786"/>
                    <a:pt x="1577112" y="37494"/>
                  </a:cubicBezTo>
                  <a:lnTo>
                    <a:pt x="1577112" y="1405200"/>
                  </a:lnTo>
                  <a:cubicBezTo>
                    <a:pt x="1577112" y="1425907"/>
                    <a:pt x="1560325" y="1442693"/>
                    <a:pt x="1539618" y="1442693"/>
                  </a:cubicBezTo>
                  <a:lnTo>
                    <a:pt x="37494" y="1442693"/>
                  </a:lnTo>
                  <a:cubicBezTo>
                    <a:pt x="16786" y="1442693"/>
                    <a:pt x="0" y="1425907"/>
                    <a:pt x="0" y="1405200"/>
                  </a:cubicBezTo>
                  <a:lnTo>
                    <a:pt x="0" y="37494"/>
                  </a:lnTo>
                  <a:cubicBezTo>
                    <a:pt x="0" y="16786"/>
                    <a:pt x="16786" y="0"/>
                    <a:pt x="37494" y="0"/>
                  </a:cubicBezTo>
                  <a:close/>
                </a:path>
              </a:pathLst>
            </a:custGeom>
            <a:solidFill>
              <a:srgbClr val="FFFFFF"/>
            </a:solidFill>
            <a:ln w="38100" cap="rnd">
              <a:solidFill>
                <a:srgbClr val="000000"/>
              </a:solidFill>
              <a:prstDash val="solid"/>
              <a:round/>
            </a:ln>
          </p:spPr>
        </p:sp>
        <p:sp>
          <p:nvSpPr>
            <p:cNvPr id="4" name="TextBox 4"/>
            <p:cNvSpPr txBox="1"/>
            <p:nvPr/>
          </p:nvSpPr>
          <p:spPr>
            <a:xfrm>
              <a:off x="0" y="-28575"/>
              <a:ext cx="1577112" cy="1471268"/>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9615580" y="1550197"/>
            <a:ext cx="5988097" cy="1287416"/>
            <a:chOff x="0" y="0"/>
            <a:chExt cx="1577112" cy="339072"/>
          </a:xfrm>
        </p:grpSpPr>
        <p:sp>
          <p:nvSpPr>
            <p:cNvPr id="6" name="Freeform 6"/>
            <p:cNvSpPr/>
            <p:nvPr/>
          </p:nvSpPr>
          <p:spPr>
            <a:xfrm>
              <a:off x="0" y="0"/>
              <a:ext cx="1577112" cy="339072"/>
            </a:xfrm>
            <a:custGeom>
              <a:avLst/>
              <a:gdLst/>
              <a:ahLst/>
              <a:cxnLst/>
              <a:rect l="l" t="t" r="r" b="b"/>
              <a:pathLst>
                <a:path w="1577112" h="339072">
                  <a:moveTo>
                    <a:pt x="93088" y="0"/>
                  </a:moveTo>
                  <a:lnTo>
                    <a:pt x="1484024" y="0"/>
                  </a:lnTo>
                  <a:cubicBezTo>
                    <a:pt x="1535435" y="0"/>
                    <a:pt x="1577112" y="41677"/>
                    <a:pt x="1577112" y="93088"/>
                  </a:cubicBezTo>
                  <a:lnTo>
                    <a:pt x="1577112" y="245985"/>
                  </a:lnTo>
                  <a:cubicBezTo>
                    <a:pt x="1577112" y="270673"/>
                    <a:pt x="1567304" y="294350"/>
                    <a:pt x="1549847" y="311808"/>
                  </a:cubicBezTo>
                  <a:cubicBezTo>
                    <a:pt x="1532390" y="329265"/>
                    <a:pt x="1508713" y="339072"/>
                    <a:pt x="1484024" y="339072"/>
                  </a:cubicBezTo>
                  <a:lnTo>
                    <a:pt x="93088" y="339072"/>
                  </a:lnTo>
                  <a:cubicBezTo>
                    <a:pt x="68399" y="339072"/>
                    <a:pt x="44722" y="329265"/>
                    <a:pt x="27265" y="311808"/>
                  </a:cubicBezTo>
                  <a:cubicBezTo>
                    <a:pt x="9807" y="294350"/>
                    <a:pt x="0" y="270673"/>
                    <a:pt x="0" y="245985"/>
                  </a:cubicBezTo>
                  <a:lnTo>
                    <a:pt x="0" y="93088"/>
                  </a:lnTo>
                  <a:cubicBezTo>
                    <a:pt x="0" y="68399"/>
                    <a:pt x="9807" y="44722"/>
                    <a:pt x="27265" y="27265"/>
                  </a:cubicBezTo>
                  <a:cubicBezTo>
                    <a:pt x="44722" y="9807"/>
                    <a:pt x="68399" y="0"/>
                    <a:pt x="93088" y="0"/>
                  </a:cubicBezTo>
                  <a:close/>
                </a:path>
              </a:pathLst>
            </a:custGeom>
            <a:solidFill>
              <a:srgbClr val="437547"/>
            </a:solidFill>
            <a:ln w="38100" cap="rnd">
              <a:solidFill>
                <a:srgbClr val="000000"/>
              </a:solidFill>
              <a:prstDash val="solid"/>
              <a:round/>
            </a:ln>
          </p:spPr>
        </p:sp>
        <p:sp>
          <p:nvSpPr>
            <p:cNvPr id="7" name="TextBox 7"/>
            <p:cNvSpPr txBox="1"/>
            <p:nvPr/>
          </p:nvSpPr>
          <p:spPr>
            <a:xfrm>
              <a:off x="0" y="-28575"/>
              <a:ext cx="1577112" cy="367647"/>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228838" y="1920537"/>
            <a:ext cx="6484707" cy="8720266"/>
          </a:xfrm>
          <a:custGeom>
            <a:avLst/>
            <a:gdLst/>
            <a:ahLst/>
            <a:cxnLst/>
            <a:rect l="l" t="t" r="r" b="b"/>
            <a:pathLst>
              <a:path w="6484707" h="8720266">
                <a:moveTo>
                  <a:pt x="0" y="0"/>
                </a:moveTo>
                <a:lnTo>
                  <a:pt x="6484707" y="0"/>
                </a:lnTo>
                <a:lnTo>
                  <a:pt x="6484707" y="8720266"/>
                </a:lnTo>
                <a:lnTo>
                  <a:pt x="0" y="872026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3103800" y="-1806422"/>
            <a:ext cx="6207600" cy="3072762"/>
          </a:xfrm>
          <a:custGeom>
            <a:avLst/>
            <a:gdLst/>
            <a:ahLst/>
            <a:cxnLst/>
            <a:rect l="l" t="t" r="r" b="b"/>
            <a:pathLst>
              <a:path w="6207600" h="3072762">
                <a:moveTo>
                  <a:pt x="0" y="0"/>
                </a:moveTo>
                <a:lnTo>
                  <a:pt x="6207600" y="0"/>
                </a:lnTo>
                <a:lnTo>
                  <a:pt x="6207600" y="3072762"/>
                </a:lnTo>
                <a:lnTo>
                  <a:pt x="0" y="3072762"/>
                </a:lnTo>
                <a:lnTo>
                  <a:pt x="0" y="0"/>
                </a:lnTo>
                <a:close/>
              </a:path>
            </a:pathLst>
          </a:custGeom>
          <a:blipFill>
            <a:blip r:embed="rId4"/>
            <a:stretch>
              <a:fillRect/>
            </a:stretch>
          </a:blipFill>
        </p:spPr>
      </p:sp>
      <p:sp>
        <p:nvSpPr>
          <p:cNvPr id="10" name="TextBox 10"/>
          <p:cNvSpPr txBox="1"/>
          <p:nvPr/>
        </p:nvSpPr>
        <p:spPr>
          <a:xfrm>
            <a:off x="10059130" y="3676126"/>
            <a:ext cx="5100998" cy="4552528"/>
          </a:xfrm>
          <a:prstGeom prst="rect">
            <a:avLst/>
          </a:prstGeom>
        </p:spPr>
        <p:txBody>
          <a:bodyPr lIns="0" tIns="0" rIns="0" bIns="0" rtlCol="0" anchor="t">
            <a:spAutoFit/>
          </a:bodyPr>
          <a:lstStyle/>
          <a:p>
            <a:pPr algn="ctr">
              <a:lnSpc>
                <a:spcPts val="7055"/>
              </a:lnSpc>
            </a:pPr>
            <a:r>
              <a:rPr lang="ru-RU" sz="3599" spc="716" dirty="0" smtClean="0">
                <a:solidFill>
                  <a:srgbClr val="000000"/>
                </a:solidFill>
                <a:latin typeface="Playpen Sans"/>
                <a:ea typeface="Playpen Sans"/>
                <a:cs typeface="Playpen Sans"/>
                <a:sym typeface="Playpen Sans"/>
              </a:rPr>
              <a:t>___________</a:t>
            </a:r>
          </a:p>
          <a:p>
            <a:pPr algn="ctr">
              <a:lnSpc>
                <a:spcPts val="7055"/>
              </a:lnSpc>
            </a:pPr>
            <a:r>
              <a:rPr lang="ru-RU" sz="3599" spc="716" dirty="0" smtClean="0">
                <a:solidFill>
                  <a:srgbClr val="000000"/>
                </a:solidFill>
                <a:latin typeface="Playpen Sans"/>
                <a:ea typeface="Playpen Sans"/>
                <a:cs typeface="Playpen Sans"/>
                <a:sym typeface="Playpen Sans"/>
              </a:rPr>
              <a:t>___________</a:t>
            </a:r>
          </a:p>
          <a:p>
            <a:pPr algn="ctr">
              <a:lnSpc>
                <a:spcPts val="7055"/>
              </a:lnSpc>
            </a:pPr>
            <a:r>
              <a:rPr lang="ru-RU" sz="3599" spc="716" dirty="0" smtClean="0">
                <a:solidFill>
                  <a:srgbClr val="000000"/>
                </a:solidFill>
                <a:latin typeface="Playpen Sans"/>
                <a:ea typeface="Playpen Sans"/>
                <a:cs typeface="Playpen Sans"/>
                <a:sym typeface="Playpen Sans"/>
              </a:rPr>
              <a:t>___________</a:t>
            </a:r>
          </a:p>
          <a:p>
            <a:pPr algn="ctr">
              <a:lnSpc>
                <a:spcPts val="7055"/>
              </a:lnSpc>
            </a:pPr>
            <a:r>
              <a:rPr lang="ru-RU" sz="3599" spc="716" dirty="0" smtClean="0">
                <a:solidFill>
                  <a:srgbClr val="000000"/>
                </a:solidFill>
                <a:latin typeface="Playpen Sans"/>
                <a:ea typeface="Playpen Sans"/>
                <a:cs typeface="Playpen Sans"/>
                <a:sym typeface="Playpen Sans"/>
              </a:rPr>
              <a:t>___________</a:t>
            </a:r>
          </a:p>
          <a:p>
            <a:pPr algn="ctr">
              <a:lnSpc>
                <a:spcPts val="7055"/>
              </a:lnSpc>
            </a:pPr>
            <a:r>
              <a:rPr lang="ru-RU" sz="3599" spc="716" dirty="0" smtClean="0">
                <a:solidFill>
                  <a:srgbClr val="000000"/>
                </a:solidFill>
                <a:latin typeface="Playpen Sans"/>
                <a:ea typeface="Playpen Sans"/>
                <a:cs typeface="Playpen Sans"/>
                <a:sym typeface="Playpen Sans"/>
              </a:rPr>
              <a:t>___________</a:t>
            </a:r>
            <a:endParaRPr lang="en-US" sz="3599" spc="716" dirty="0">
              <a:solidFill>
                <a:srgbClr val="000000"/>
              </a:solidFill>
              <a:latin typeface="Playpen Sans"/>
              <a:ea typeface="Playpen Sans"/>
              <a:cs typeface="Playpen Sans"/>
              <a:sym typeface="Playpen Sans"/>
            </a:endParaRPr>
          </a:p>
        </p:txBody>
      </p:sp>
      <p:sp>
        <p:nvSpPr>
          <p:cNvPr id="11" name="TextBox 11"/>
          <p:cNvSpPr txBox="1"/>
          <p:nvPr/>
        </p:nvSpPr>
        <p:spPr>
          <a:xfrm>
            <a:off x="10466932" y="1844337"/>
            <a:ext cx="4285394" cy="596574"/>
          </a:xfrm>
          <a:prstGeom prst="rect">
            <a:avLst/>
          </a:prstGeom>
        </p:spPr>
        <p:txBody>
          <a:bodyPr lIns="0" tIns="0" rIns="0" bIns="0" rtlCol="0" anchor="t">
            <a:spAutoFit/>
          </a:bodyPr>
          <a:lstStyle/>
          <a:p>
            <a:pPr algn="ctr">
              <a:lnSpc>
                <a:spcPts val="5039"/>
              </a:lnSpc>
              <a:spcBef>
                <a:spcPct val="0"/>
              </a:spcBef>
            </a:pPr>
            <a:r>
              <a:rPr lang="ru-RU" sz="3599" spc="453" dirty="0">
                <a:solidFill>
                  <a:srgbClr val="FFFFFF"/>
                </a:solidFill>
                <a:latin typeface="Waterlily"/>
                <a:ea typeface="Waterlily"/>
                <a:cs typeface="Waterlily"/>
                <a:sym typeface="Waterlily"/>
              </a:rPr>
              <a:t>Топ </a:t>
            </a:r>
            <a:r>
              <a:rPr lang="ru-RU" sz="3599" spc="453" dirty="0" err="1">
                <a:solidFill>
                  <a:srgbClr val="FFFFFF"/>
                </a:solidFill>
                <a:latin typeface="Waterlily"/>
                <a:ea typeface="Waterlily"/>
                <a:cs typeface="Waterlily"/>
                <a:sym typeface="Waterlily"/>
              </a:rPr>
              <a:t>мүшесі</a:t>
            </a:r>
            <a:endParaRPr lang="en-US" sz="3599" spc="453" dirty="0">
              <a:solidFill>
                <a:srgbClr val="FFFFFF"/>
              </a:solidFill>
              <a:latin typeface="Waterlily"/>
              <a:ea typeface="Waterlily"/>
              <a:cs typeface="Waterlily"/>
              <a:sym typeface="Waterlily"/>
            </a:endParaRPr>
          </a:p>
        </p:txBody>
      </p:sp>
      <p:sp>
        <p:nvSpPr>
          <p:cNvPr id="12" name="Freeform 12"/>
          <p:cNvSpPr/>
          <p:nvPr/>
        </p:nvSpPr>
        <p:spPr>
          <a:xfrm>
            <a:off x="16085246" y="-488358"/>
            <a:ext cx="4118293" cy="2038555"/>
          </a:xfrm>
          <a:custGeom>
            <a:avLst/>
            <a:gdLst/>
            <a:ahLst/>
            <a:cxnLst/>
            <a:rect l="l" t="t" r="r" b="b"/>
            <a:pathLst>
              <a:path w="4118293" h="2038555">
                <a:moveTo>
                  <a:pt x="0" y="0"/>
                </a:moveTo>
                <a:lnTo>
                  <a:pt x="4118293" y="0"/>
                </a:lnTo>
                <a:lnTo>
                  <a:pt x="4118293" y="2038555"/>
                </a:lnTo>
                <a:lnTo>
                  <a:pt x="0" y="2038555"/>
                </a:lnTo>
                <a:lnTo>
                  <a:pt x="0" y="0"/>
                </a:lnTo>
                <a:close/>
              </a:path>
            </a:pathLst>
          </a:custGeom>
          <a:blipFill>
            <a:blip r:embed="rId4"/>
            <a:stretch>
              <a:fillRect/>
            </a:stretch>
          </a:blipFill>
        </p:spPr>
      </p:sp>
      <p:sp>
        <p:nvSpPr>
          <p:cNvPr id="13" name="Freeform 13"/>
          <p:cNvSpPr/>
          <p:nvPr/>
        </p:nvSpPr>
        <p:spPr>
          <a:xfrm>
            <a:off x="17666334" y="3259077"/>
            <a:ext cx="2059146" cy="1019277"/>
          </a:xfrm>
          <a:custGeom>
            <a:avLst/>
            <a:gdLst/>
            <a:ahLst/>
            <a:cxnLst/>
            <a:rect l="l" t="t" r="r" b="b"/>
            <a:pathLst>
              <a:path w="2059146" h="1019277">
                <a:moveTo>
                  <a:pt x="0" y="0"/>
                </a:moveTo>
                <a:lnTo>
                  <a:pt x="2059147" y="0"/>
                </a:lnTo>
                <a:lnTo>
                  <a:pt x="2059147" y="1019278"/>
                </a:lnTo>
                <a:lnTo>
                  <a:pt x="0" y="1019278"/>
                </a:lnTo>
                <a:lnTo>
                  <a:pt x="0" y="0"/>
                </a:lnTo>
                <a:close/>
              </a:path>
            </a:pathLst>
          </a:custGeom>
          <a:blipFill>
            <a:blip r:embed="rId4"/>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FE2F0"/>
        </a:solidFill>
        <a:effectLst/>
      </p:bgPr>
    </p:bg>
    <p:spTree>
      <p:nvGrpSpPr>
        <p:cNvPr id="1" name=""/>
        <p:cNvGrpSpPr/>
        <p:nvPr/>
      </p:nvGrpSpPr>
      <p:grpSpPr>
        <a:xfrm>
          <a:off x="0" y="0"/>
          <a:ext cx="0" cy="0"/>
          <a:chOff x="0" y="0"/>
          <a:chExt cx="0" cy="0"/>
        </a:xfrm>
      </p:grpSpPr>
      <p:sp>
        <p:nvSpPr>
          <p:cNvPr id="2" name="Freeform 2"/>
          <p:cNvSpPr/>
          <p:nvPr/>
        </p:nvSpPr>
        <p:spPr>
          <a:xfrm>
            <a:off x="0" y="7196744"/>
            <a:ext cx="18288000" cy="4123113"/>
          </a:xfrm>
          <a:custGeom>
            <a:avLst/>
            <a:gdLst/>
            <a:ahLst/>
            <a:cxnLst/>
            <a:rect l="l" t="t" r="r" b="b"/>
            <a:pathLst>
              <a:path w="18288000" h="4123113">
                <a:moveTo>
                  <a:pt x="0" y="0"/>
                </a:moveTo>
                <a:lnTo>
                  <a:pt x="18288000" y="0"/>
                </a:lnTo>
                <a:lnTo>
                  <a:pt x="18288000" y="4123112"/>
                </a:lnTo>
                <a:lnTo>
                  <a:pt x="0" y="412311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1930293" y="3259077"/>
            <a:ext cx="5988097" cy="5477726"/>
            <a:chOff x="0" y="0"/>
            <a:chExt cx="1577112" cy="1442693"/>
          </a:xfrm>
        </p:grpSpPr>
        <p:sp>
          <p:nvSpPr>
            <p:cNvPr id="4" name="Freeform 4"/>
            <p:cNvSpPr/>
            <p:nvPr/>
          </p:nvSpPr>
          <p:spPr>
            <a:xfrm>
              <a:off x="0" y="0"/>
              <a:ext cx="1577112" cy="1442693"/>
            </a:xfrm>
            <a:custGeom>
              <a:avLst/>
              <a:gdLst/>
              <a:ahLst/>
              <a:cxnLst/>
              <a:rect l="l" t="t" r="r" b="b"/>
              <a:pathLst>
                <a:path w="1577112" h="1442693">
                  <a:moveTo>
                    <a:pt x="37494" y="0"/>
                  </a:moveTo>
                  <a:lnTo>
                    <a:pt x="1539618" y="0"/>
                  </a:lnTo>
                  <a:cubicBezTo>
                    <a:pt x="1560325" y="0"/>
                    <a:pt x="1577112" y="16786"/>
                    <a:pt x="1577112" y="37494"/>
                  </a:cubicBezTo>
                  <a:lnTo>
                    <a:pt x="1577112" y="1405200"/>
                  </a:lnTo>
                  <a:cubicBezTo>
                    <a:pt x="1577112" y="1425907"/>
                    <a:pt x="1560325" y="1442693"/>
                    <a:pt x="1539618" y="1442693"/>
                  </a:cubicBezTo>
                  <a:lnTo>
                    <a:pt x="37494" y="1442693"/>
                  </a:lnTo>
                  <a:cubicBezTo>
                    <a:pt x="16786" y="1442693"/>
                    <a:pt x="0" y="1425907"/>
                    <a:pt x="0" y="1405200"/>
                  </a:cubicBezTo>
                  <a:lnTo>
                    <a:pt x="0" y="37494"/>
                  </a:lnTo>
                  <a:cubicBezTo>
                    <a:pt x="0" y="16786"/>
                    <a:pt x="16786" y="0"/>
                    <a:pt x="37494" y="0"/>
                  </a:cubicBezTo>
                  <a:close/>
                </a:path>
              </a:pathLst>
            </a:custGeom>
            <a:solidFill>
              <a:srgbClr val="FFFFFF"/>
            </a:solidFill>
            <a:ln w="38100" cap="rnd">
              <a:solidFill>
                <a:srgbClr val="000000"/>
              </a:solidFill>
              <a:prstDash val="solid"/>
              <a:round/>
            </a:ln>
          </p:spPr>
        </p:sp>
        <p:sp>
          <p:nvSpPr>
            <p:cNvPr id="5" name="TextBox 5"/>
            <p:cNvSpPr txBox="1"/>
            <p:nvPr/>
          </p:nvSpPr>
          <p:spPr>
            <a:xfrm>
              <a:off x="0" y="-28575"/>
              <a:ext cx="1577112" cy="1471268"/>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930293" y="1550197"/>
            <a:ext cx="5988097" cy="1287416"/>
            <a:chOff x="0" y="0"/>
            <a:chExt cx="1577112" cy="339072"/>
          </a:xfrm>
        </p:grpSpPr>
        <p:sp>
          <p:nvSpPr>
            <p:cNvPr id="7" name="Freeform 7"/>
            <p:cNvSpPr/>
            <p:nvPr/>
          </p:nvSpPr>
          <p:spPr>
            <a:xfrm>
              <a:off x="0" y="0"/>
              <a:ext cx="1577112" cy="339072"/>
            </a:xfrm>
            <a:custGeom>
              <a:avLst/>
              <a:gdLst/>
              <a:ahLst/>
              <a:cxnLst/>
              <a:rect l="l" t="t" r="r" b="b"/>
              <a:pathLst>
                <a:path w="1577112" h="339072">
                  <a:moveTo>
                    <a:pt x="93088" y="0"/>
                  </a:moveTo>
                  <a:lnTo>
                    <a:pt x="1484024" y="0"/>
                  </a:lnTo>
                  <a:cubicBezTo>
                    <a:pt x="1535435" y="0"/>
                    <a:pt x="1577112" y="41677"/>
                    <a:pt x="1577112" y="93088"/>
                  </a:cubicBezTo>
                  <a:lnTo>
                    <a:pt x="1577112" y="245985"/>
                  </a:lnTo>
                  <a:cubicBezTo>
                    <a:pt x="1577112" y="270673"/>
                    <a:pt x="1567304" y="294350"/>
                    <a:pt x="1549847" y="311808"/>
                  </a:cubicBezTo>
                  <a:cubicBezTo>
                    <a:pt x="1532390" y="329265"/>
                    <a:pt x="1508713" y="339072"/>
                    <a:pt x="1484024" y="339072"/>
                  </a:cubicBezTo>
                  <a:lnTo>
                    <a:pt x="93088" y="339072"/>
                  </a:lnTo>
                  <a:cubicBezTo>
                    <a:pt x="68399" y="339072"/>
                    <a:pt x="44722" y="329265"/>
                    <a:pt x="27265" y="311808"/>
                  </a:cubicBezTo>
                  <a:cubicBezTo>
                    <a:pt x="9807" y="294350"/>
                    <a:pt x="0" y="270673"/>
                    <a:pt x="0" y="245985"/>
                  </a:cubicBezTo>
                  <a:lnTo>
                    <a:pt x="0" y="93088"/>
                  </a:lnTo>
                  <a:cubicBezTo>
                    <a:pt x="0" y="68399"/>
                    <a:pt x="9807" y="44722"/>
                    <a:pt x="27265" y="27265"/>
                  </a:cubicBezTo>
                  <a:cubicBezTo>
                    <a:pt x="44722" y="9807"/>
                    <a:pt x="68399" y="0"/>
                    <a:pt x="93088" y="0"/>
                  </a:cubicBezTo>
                  <a:close/>
                </a:path>
              </a:pathLst>
            </a:custGeom>
            <a:solidFill>
              <a:srgbClr val="B77F63"/>
            </a:solidFill>
            <a:ln w="38100" cap="rnd">
              <a:solidFill>
                <a:srgbClr val="000000"/>
              </a:solidFill>
              <a:prstDash val="solid"/>
              <a:round/>
            </a:ln>
          </p:spPr>
        </p:sp>
        <p:sp>
          <p:nvSpPr>
            <p:cNvPr id="8" name="TextBox 8"/>
            <p:cNvSpPr txBox="1"/>
            <p:nvPr/>
          </p:nvSpPr>
          <p:spPr>
            <a:xfrm>
              <a:off x="0" y="-28575"/>
              <a:ext cx="1577112" cy="367647"/>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flipH="1" flipV="1">
            <a:off x="11430645" y="-1052600"/>
            <a:ext cx="7987802" cy="3246504"/>
          </a:xfrm>
          <a:custGeom>
            <a:avLst/>
            <a:gdLst/>
            <a:ahLst/>
            <a:cxnLst/>
            <a:rect l="l" t="t" r="r" b="b"/>
            <a:pathLst>
              <a:path w="7987802" h="3246504">
                <a:moveTo>
                  <a:pt x="7987803" y="3246504"/>
                </a:moveTo>
                <a:lnTo>
                  <a:pt x="0" y="3246504"/>
                </a:lnTo>
                <a:lnTo>
                  <a:pt x="0" y="0"/>
                </a:lnTo>
                <a:lnTo>
                  <a:pt x="7987803" y="0"/>
                </a:lnTo>
                <a:lnTo>
                  <a:pt x="7987803" y="3246504"/>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9874893" y="1028700"/>
            <a:ext cx="4830530" cy="5308275"/>
          </a:xfrm>
          <a:custGeom>
            <a:avLst/>
            <a:gdLst/>
            <a:ahLst/>
            <a:cxnLst/>
            <a:rect l="l" t="t" r="r" b="b"/>
            <a:pathLst>
              <a:path w="4830530" h="5308275">
                <a:moveTo>
                  <a:pt x="0" y="0"/>
                </a:moveTo>
                <a:lnTo>
                  <a:pt x="4830530" y="0"/>
                </a:lnTo>
                <a:lnTo>
                  <a:pt x="4830530" y="5308275"/>
                </a:lnTo>
                <a:lnTo>
                  <a:pt x="0" y="5308275"/>
                </a:lnTo>
                <a:lnTo>
                  <a:pt x="0" y="0"/>
                </a:lnTo>
                <a:close/>
              </a:path>
            </a:pathLst>
          </a:custGeom>
          <a:blipFill>
            <a:blip r:embed="rId6"/>
            <a:stretch>
              <a:fillRect/>
            </a:stretch>
          </a:blipFill>
        </p:spPr>
      </p:sp>
      <p:sp>
        <p:nvSpPr>
          <p:cNvPr id="11" name="TextBox 11"/>
          <p:cNvSpPr txBox="1"/>
          <p:nvPr/>
        </p:nvSpPr>
        <p:spPr>
          <a:xfrm>
            <a:off x="1923883" y="3433135"/>
            <a:ext cx="5988097" cy="5129609"/>
          </a:xfrm>
          <a:prstGeom prst="rect">
            <a:avLst/>
          </a:prstGeom>
        </p:spPr>
        <p:txBody>
          <a:bodyPr lIns="0" tIns="0" rIns="0" bIns="0" rtlCol="0" anchor="t">
            <a:spAutoFit/>
          </a:bodyPr>
          <a:lstStyle/>
          <a:p>
            <a:pPr algn="ctr">
              <a:lnSpc>
                <a:spcPts val="5039"/>
              </a:lnSpc>
            </a:pPr>
            <a:r>
              <a:rPr lang="ru-RU" sz="3599" spc="478" dirty="0" err="1" smtClean="0">
                <a:solidFill>
                  <a:srgbClr val="000000"/>
                </a:solidFill>
                <a:latin typeface="Playpen Sans"/>
                <a:ea typeface="Playpen Sans"/>
                <a:cs typeface="Playpen Sans"/>
                <a:sym typeface="Playpen Sans"/>
              </a:rPr>
              <a:t>Кіріспе</a:t>
            </a:r>
            <a:endParaRPr lang="ru-RU" sz="3599" spc="478" dirty="0" smtClean="0">
              <a:solidFill>
                <a:srgbClr val="000000"/>
              </a:solidFill>
              <a:latin typeface="Playpen Sans"/>
              <a:ea typeface="Playpen Sans"/>
              <a:cs typeface="Playpen Sans"/>
              <a:sym typeface="Playpen Sans"/>
            </a:endParaRPr>
          </a:p>
          <a:p>
            <a:pPr algn="ctr">
              <a:lnSpc>
                <a:spcPts val="5039"/>
              </a:lnSpc>
            </a:pPr>
            <a:r>
              <a:rPr lang="ru-RU" sz="3599" spc="478" dirty="0" smtClean="0">
                <a:solidFill>
                  <a:srgbClr val="000000"/>
                </a:solidFill>
                <a:latin typeface="Playpen Sans"/>
                <a:ea typeface="Playpen Sans"/>
                <a:cs typeface="Playpen Sans"/>
                <a:sym typeface="Playpen Sans"/>
              </a:rPr>
              <a:t>Гипотеза</a:t>
            </a:r>
          </a:p>
          <a:p>
            <a:pPr algn="ctr">
              <a:lnSpc>
                <a:spcPts val="5039"/>
              </a:lnSpc>
            </a:pPr>
            <a:r>
              <a:rPr lang="ru-RU" sz="3599" spc="478" dirty="0" err="1" smtClean="0">
                <a:solidFill>
                  <a:srgbClr val="000000"/>
                </a:solidFill>
                <a:latin typeface="Playpen Sans"/>
                <a:ea typeface="Playpen Sans"/>
                <a:cs typeface="Playpen Sans"/>
                <a:sym typeface="Playpen Sans"/>
              </a:rPr>
              <a:t>Құралдар</a:t>
            </a:r>
            <a:r>
              <a:rPr lang="ru-RU" sz="3599" spc="478" dirty="0" smtClean="0">
                <a:solidFill>
                  <a:srgbClr val="000000"/>
                </a:solidFill>
                <a:latin typeface="Playpen Sans"/>
                <a:ea typeface="Playpen Sans"/>
                <a:cs typeface="Playpen Sans"/>
                <a:sym typeface="Playpen Sans"/>
              </a:rPr>
              <a:t> </a:t>
            </a:r>
            <a:r>
              <a:rPr lang="ru-RU" sz="3599" spc="478" dirty="0">
                <a:solidFill>
                  <a:srgbClr val="000000"/>
                </a:solidFill>
                <a:latin typeface="Playpen Sans"/>
                <a:ea typeface="Playpen Sans"/>
                <a:cs typeface="Playpen Sans"/>
                <a:sym typeface="Playpen Sans"/>
              </a:rPr>
              <a:t>мен </a:t>
            </a:r>
            <a:r>
              <a:rPr lang="ru-RU" sz="3599" spc="478" dirty="0" err="1" smtClean="0">
                <a:solidFill>
                  <a:srgbClr val="000000"/>
                </a:solidFill>
                <a:latin typeface="Playpen Sans"/>
                <a:ea typeface="Playpen Sans"/>
                <a:cs typeface="Playpen Sans"/>
                <a:sym typeface="Playpen Sans"/>
              </a:rPr>
              <a:t>материалдар</a:t>
            </a:r>
            <a:endParaRPr lang="ru-RU" sz="3599" spc="478" dirty="0" smtClean="0">
              <a:solidFill>
                <a:srgbClr val="000000"/>
              </a:solidFill>
              <a:latin typeface="Playpen Sans"/>
              <a:ea typeface="Playpen Sans"/>
              <a:cs typeface="Playpen Sans"/>
              <a:sym typeface="Playpen Sans"/>
            </a:endParaRPr>
          </a:p>
          <a:p>
            <a:pPr algn="ctr">
              <a:lnSpc>
                <a:spcPts val="5039"/>
              </a:lnSpc>
            </a:pPr>
            <a:r>
              <a:rPr lang="ru-RU" sz="3599" spc="478" dirty="0" err="1" smtClean="0">
                <a:solidFill>
                  <a:srgbClr val="000000"/>
                </a:solidFill>
                <a:latin typeface="Playpen Sans"/>
                <a:ea typeface="Playpen Sans"/>
                <a:cs typeface="Playpen Sans"/>
                <a:sym typeface="Playpen Sans"/>
              </a:rPr>
              <a:t>Әдістер</a:t>
            </a:r>
            <a:endParaRPr lang="ru-RU" sz="3599" spc="478" dirty="0" smtClean="0">
              <a:solidFill>
                <a:srgbClr val="000000"/>
              </a:solidFill>
              <a:latin typeface="Playpen Sans"/>
              <a:ea typeface="Playpen Sans"/>
              <a:cs typeface="Playpen Sans"/>
              <a:sym typeface="Playpen Sans"/>
            </a:endParaRPr>
          </a:p>
          <a:p>
            <a:pPr algn="ctr">
              <a:lnSpc>
                <a:spcPts val="5039"/>
              </a:lnSpc>
            </a:pPr>
            <a:r>
              <a:rPr lang="ru-RU" sz="3599" spc="478" dirty="0" err="1" smtClean="0">
                <a:solidFill>
                  <a:srgbClr val="000000"/>
                </a:solidFill>
                <a:latin typeface="Playpen Sans"/>
                <a:ea typeface="Playpen Sans"/>
                <a:cs typeface="Playpen Sans"/>
                <a:sym typeface="Playpen Sans"/>
              </a:rPr>
              <a:t>Нәтижелер</a:t>
            </a:r>
            <a:endParaRPr lang="ru-RU" sz="3599" spc="478" dirty="0" smtClean="0">
              <a:solidFill>
                <a:srgbClr val="000000"/>
              </a:solidFill>
              <a:latin typeface="Playpen Sans"/>
              <a:ea typeface="Playpen Sans"/>
              <a:cs typeface="Playpen Sans"/>
              <a:sym typeface="Playpen Sans"/>
            </a:endParaRPr>
          </a:p>
          <a:p>
            <a:pPr algn="ctr">
              <a:lnSpc>
                <a:spcPts val="5039"/>
              </a:lnSpc>
            </a:pPr>
            <a:r>
              <a:rPr lang="ru-RU" sz="3599" spc="478" dirty="0" err="1" smtClean="0">
                <a:solidFill>
                  <a:srgbClr val="000000"/>
                </a:solidFill>
                <a:latin typeface="Playpen Sans"/>
                <a:ea typeface="Playpen Sans"/>
                <a:cs typeface="Playpen Sans"/>
                <a:sym typeface="Playpen Sans"/>
              </a:rPr>
              <a:t>Талқылау</a:t>
            </a:r>
            <a:endParaRPr lang="ru-RU" sz="3599" spc="478" dirty="0" smtClean="0">
              <a:solidFill>
                <a:srgbClr val="000000"/>
              </a:solidFill>
              <a:latin typeface="Playpen Sans"/>
              <a:ea typeface="Playpen Sans"/>
              <a:cs typeface="Playpen Sans"/>
              <a:sym typeface="Playpen Sans"/>
            </a:endParaRPr>
          </a:p>
          <a:p>
            <a:pPr algn="ctr">
              <a:lnSpc>
                <a:spcPts val="5039"/>
              </a:lnSpc>
            </a:pPr>
            <a:r>
              <a:rPr lang="ru-RU" sz="3599" spc="478" dirty="0" err="1" smtClean="0">
                <a:solidFill>
                  <a:srgbClr val="000000"/>
                </a:solidFill>
                <a:latin typeface="Playpen Sans"/>
                <a:ea typeface="Playpen Sans"/>
                <a:cs typeface="Playpen Sans"/>
                <a:sym typeface="Playpen Sans"/>
              </a:rPr>
              <a:t>Қорытынды</a:t>
            </a:r>
            <a:endParaRPr lang="en-US" sz="3599" spc="478" dirty="0">
              <a:solidFill>
                <a:srgbClr val="000000"/>
              </a:solidFill>
              <a:latin typeface="Playpen Sans"/>
              <a:ea typeface="Playpen Sans"/>
              <a:cs typeface="Playpen Sans"/>
              <a:sym typeface="Playpen Sans"/>
            </a:endParaRPr>
          </a:p>
        </p:txBody>
      </p:sp>
      <p:sp>
        <p:nvSpPr>
          <p:cNvPr id="12" name="TextBox 12"/>
          <p:cNvSpPr txBox="1"/>
          <p:nvPr/>
        </p:nvSpPr>
        <p:spPr>
          <a:xfrm>
            <a:off x="2781644" y="1844337"/>
            <a:ext cx="4285394" cy="641201"/>
          </a:xfrm>
          <a:prstGeom prst="rect">
            <a:avLst/>
          </a:prstGeom>
        </p:spPr>
        <p:txBody>
          <a:bodyPr lIns="0" tIns="0" rIns="0" bIns="0" rtlCol="0" anchor="t">
            <a:spAutoFit/>
          </a:bodyPr>
          <a:lstStyle/>
          <a:p>
            <a:pPr algn="ctr">
              <a:lnSpc>
                <a:spcPts val="5039"/>
              </a:lnSpc>
              <a:spcBef>
                <a:spcPct val="0"/>
              </a:spcBef>
            </a:pPr>
            <a:r>
              <a:rPr lang="ru-RU" sz="4400" spc="453" dirty="0" err="1">
                <a:solidFill>
                  <a:srgbClr val="FFFFFF"/>
                </a:solidFill>
                <a:latin typeface="Waterlily"/>
                <a:ea typeface="Waterlily"/>
                <a:cs typeface="Waterlily"/>
                <a:sym typeface="Waterlily"/>
              </a:rPr>
              <a:t>Мазмұны</a:t>
            </a:r>
            <a:r>
              <a:rPr lang="ru-RU" sz="3599" spc="453" dirty="0">
                <a:solidFill>
                  <a:srgbClr val="FFFFFF"/>
                </a:solidFill>
                <a:latin typeface="Waterlily"/>
                <a:ea typeface="Waterlily"/>
                <a:cs typeface="Waterlily"/>
                <a:sym typeface="Waterlily"/>
              </a:rPr>
              <a:t> </a:t>
            </a:r>
            <a:endParaRPr lang="en-US" sz="3599" spc="453" dirty="0">
              <a:solidFill>
                <a:srgbClr val="FFFFFF"/>
              </a:solidFill>
              <a:latin typeface="Waterlily"/>
              <a:ea typeface="Waterlily"/>
              <a:cs typeface="Waterlily"/>
              <a:sym typeface="Waterlil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FE2F0"/>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682568"/>
            <a:ext cx="7912972" cy="791297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4" name="TextBox 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9346328" y="1682568"/>
            <a:ext cx="7912972" cy="791297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7202791" y="7790040"/>
            <a:ext cx="3882418" cy="2936520"/>
          </a:xfrm>
          <a:custGeom>
            <a:avLst/>
            <a:gdLst/>
            <a:ahLst/>
            <a:cxnLst/>
            <a:rect l="l" t="t" r="r" b="b"/>
            <a:pathLst>
              <a:path w="3882418" h="2936520">
                <a:moveTo>
                  <a:pt x="0" y="0"/>
                </a:moveTo>
                <a:lnTo>
                  <a:pt x="3882418" y="0"/>
                </a:lnTo>
                <a:lnTo>
                  <a:pt x="3882418" y="2936520"/>
                </a:lnTo>
                <a:lnTo>
                  <a:pt x="0" y="293652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933956" y="384241"/>
            <a:ext cx="3867912" cy="4114800"/>
          </a:xfrm>
          <a:custGeom>
            <a:avLst/>
            <a:gdLst/>
            <a:ahLst/>
            <a:cxnLst/>
            <a:rect l="l" t="t" r="r" b="b"/>
            <a:pathLst>
              <a:path w="3867912" h="4114800">
                <a:moveTo>
                  <a:pt x="0" y="0"/>
                </a:moveTo>
                <a:lnTo>
                  <a:pt x="3867912" y="0"/>
                </a:lnTo>
                <a:lnTo>
                  <a:pt x="3867912"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TextBox 10"/>
          <p:cNvSpPr txBox="1"/>
          <p:nvPr/>
        </p:nvSpPr>
        <p:spPr>
          <a:xfrm>
            <a:off x="2484537" y="3567827"/>
            <a:ext cx="5149726" cy="1256754"/>
          </a:xfrm>
          <a:prstGeom prst="rect">
            <a:avLst/>
          </a:prstGeom>
        </p:spPr>
        <p:txBody>
          <a:bodyPr wrap="square" lIns="0" tIns="0" rIns="0" bIns="0" rtlCol="0" anchor="t">
            <a:spAutoFit/>
          </a:bodyPr>
          <a:lstStyle/>
          <a:p>
            <a:pPr algn="ctr">
              <a:lnSpc>
                <a:spcPts val="4895"/>
              </a:lnSpc>
              <a:spcBef>
                <a:spcPct val="0"/>
              </a:spcBef>
            </a:pPr>
            <a:r>
              <a:rPr lang="ru-RU" sz="3496" b="1" dirty="0">
                <a:solidFill>
                  <a:srgbClr val="000000"/>
                </a:solidFill>
                <a:latin typeface="Playpen Sans Bold"/>
                <a:ea typeface="Playpen Sans Bold"/>
                <a:cs typeface="Playpen Sans Bold"/>
                <a:sym typeface="Playpen Sans Bold"/>
              </a:rPr>
              <a:t>Май мен </a:t>
            </a:r>
            <a:r>
              <a:rPr lang="ru-RU" sz="3496" b="1" dirty="0" err="1">
                <a:solidFill>
                  <a:srgbClr val="000000"/>
                </a:solidFill>
                <a:latin typeface="Playpen Sans Bold"/>
                <a:ea typeface="Playpen Sans Bold"/>
                <a:cs typeface="Playpen Sans Bold"/>
                <a:sym typeface="Playpen Sans Bold"/>
              </a:rPr>
              <a:t>глюкозаның</a:t>
            </a:r>
            <a:r>
              <a:rPr lang="ru-RU" sz="3496" b="1" dirty="0">
                <a:solidFill>
                  <a:srgbClr val="000000"/>
                </a:solidFill>
                <a:latin typeface="Playpen Sans Bold"/>
                <a:ea typeface="Playpen Sans Bold"/>
                <a:cs typeface="Playpen Sans Bold"/>
                <a:sym typeface="Playpen Sans Bold"/>
              </a:rPr>
              <a:t> </a:t>
            </a:r>
            <a:r>
              <a:rPr lang="ru-RU" sz="3496" b="1" dirty="0" err="1">
                <a:solidFill>
                  <a:srgbClr val="000000"/>
                </a:solidFill>
                <a:latin typeface="Playpen Sans Bold"/>
                <a:ea typeface="Playpen Sans Bold"/>
                <a:cs typeface="Playpen Sans Bold"/>
                <a:sym typeface="Playpen Sans Bold"/>
              </a:rPr>
              <a:t>жалпы</a:t>
            </a:r>
            <a:r>
              <a:rPr lang="ru-RU" sz="3496" b="1" dirty="0">
                <a:solidFill>
                  <a:srgbClr val="000000"/>
                </a:solidFill>
                <a:latin typeface="Playpen Sans Bold"/>
                <a:ea typeface="Playpen Sans Bold"/>
                <a:cs typeface="Playpen Sans Bold"/>
                <a:sym typeface="Playpen Sans Bold"/>
              </a:rPr>
              <a:t> </a:t>
            </a:r>
            <a:r>
              <a:rPr lang="ru-RU" sz="3496" b="1" dirty="0" err="1">
                <a:solidFill>
                  <a:srgbClr val="000000"/>
                </a:solidFill>
                <a:latin typeface="Playpen Sans Bold"/>
                <a:ea typeface="Playpen Sans Bold"/>
                <a:cs typeface="Playpen Sans Bold"/>
                <a:sym typeface="Playpen Sans Bold"/>
              </a:rPr>
              <a:t>сипаттамасы</a:t>
            </a:r>
            <a:endParaRPr lang="en-US" sz="3496" b="1" dirty="0">
              <a:solidFill>
                <a:srgbClr val="000000"/>
              </a:solidFill>
              <a:latin typeface="Playpen Sans Bold"/>
              <a:ea typeface="Playpen Sans Bold"/>
              <a:cs typeface="Playpen Sans Bold"/>
              <a:sym typeface="Playpen Sans Bold"/>
            </a:endParaRPr>
          </a:p>
        </p:txBody>
      </p:sp>
      <p:sp>
        <p:nvSpPr>
          <p:cNvPr id="11" name="TextBox 11"/>
          <p:cNvSpPr txBox="1"/>
          <p:nvPr/>
        </p:nvSpPr>
        <p:spPr>
          <a:xfrm>
            <a:off x="2053064" y="4982361"/>
            <a:ext cx="5864243" cy="3154710"/>
          </a:xfrm>
          <a:prstGeom prst="rect">
            <a:avLst/>
          </a:prstGeom>
        </p:spPr>
        <p:txBody>
          <a:bodyPr lIns="0" tIns="0" rIns="0" bIns="0" rtlCol="0" anchor="t">
            <a:spAutoFit/>
          </a:bodyPr>
          <a:lstStyle/>
          <a:p>
            <a:pPr algn="ctr">
              <a:lnSpc>
                <a:spcPts val="4053"/>
              </a:lnSpc>
            </a:pPr>
            <a:r>
              <a:rPr lang="ru-RU" sz="2400" b="1" dirty="0" err="1">
                <a:latin typeface="Sylfaen" panose="010A0502050306030303" pitchFamily="18" charset="0"/>
              </a:rPr>
              <a:t>Майлар</a:t>
            </a:r>
            <a:r>
              <a:rPr lang="ru-RU" sz="2400" dirty="0">
                <a:latin typeface="Sylfaen" panose="010A0502050306030303" pitchFamily="18" charset="0"/>
              </a:rPr>
              <a:t> – </a:t>
            </a:r>
            <a:r>
              <a:rPr lang="ru-RU" sz="2400" dirty="0" err="1">
                <a:latin typeface="Sylfaen" panose="010A0502050306030303" pitchFamily="18" charset="0"/>
              </a:rPr>
              <a:t>ағза</a:t>
            </a:r>
            <a:r>
              <a:rPr lang="ru-RU" sz="2400" dirty="0">
                <a:latin typeface="Sylfaen" panose="010A0502050306030303" pitchFamily="18" charset="0"/>
              </a:rPr>
              <a:t> </a:t>
            </a:r>
            <a:r>
              <a:rPr lang="ru-RU" sz="2400" dirty="0" err="1">
                <a:latin typeface="Sylfaen" panose="010A0502050306030303" pitchFamily="18" charset="0"/>
              </a:rPr>
              <a:t>үшін</a:t>
            </a:r>
            <a:r>
              <a:rPr lang="ru-RU" sz="2400" dirty="0">
                <a:latin typeface="Sylfaen" panose="010A0502050306030303" pitchFamily="18" charset="0"/>
              </a:rPr>
              <a:t> </a:t>
            </a:r>
            <a:r>
              <a:rPr lang="ru-RU" sz="2400" dirty="0" err="1">
                <a:latin typeface="Sylfaen" panose="010A0502050306030303" pitchFamily="18" charset="0"/>
              </a:rPr>
              <a:t>маңызды</a:t>
            </a:r>
            <a:r>
              <a:rPr lang="ru-RU" sz="2400" dirty="0">
                <a:latin typeface="Sylfaen" panose="010A0502050306030303" pitchFamily="18" charset="0"/>
              </a:rPr>
              <a:t> </a:t>
            </a:r>
            <a:r>
              <a:rPr lang="ru-RU" sz="2400" dirty="0" err="1">
                <a:latin typeface="Sylfaen" panose="010A0502050306030303" pitchFamily="18" charset="0"/>
              </a:rPr>
              <a:t>қоректік</a:t>
            </a:r>
            <a:r>
              <a:rPr lang="ru-RU" sz="2400" dirty="0">
                <a:latin typeface="Sylfaen" panose="010A0502050306030303" pitchFamily="18" charset="0"/>
              </a:rPr>
              <a:t> </a:t>
            </a:r>
            <a:r>
              <a:rPr lang="ru-RU" sz="2400" dirty="0" err="1">
                <a:latin typeface="Sylfaen" panose="010A0502050306030303" pitchFamily="18" charset="0"/>
              </a:rPr>
              <a:t>заттардың</a:t>
            </a:r>
            <a:r>
              <a:rPr lang="ru-RU" sz="2400" dirty="0">
                <a:latin typeface="Sylfaen" panose="010A0502050306030303" pitchFamily="18" charset="0"/>
              </a:rPr>
              <a:t> </a:t>
            </a:r>
            <a:r>
              <a:rPr lang="ru-RU" sz="2400" dirty="0" err="1">
                <a:latin typeface="Sylfaen" panose="010A0502050306030303" pitchFamily="18" charset="0"/>
              </a:rPr>
              <a:t>бірі</a:t>
            </a:r>
            <a:r>
              <a:rPr lang="ru-RU" sz="2400" dirty="0">
                <a:latin typeface="Sylfaen" panose="010A0502050306030303" pitchFamily="18" charset="0"/>
              </a:rPr>
              <a:t>. </a:t>
            </a:r>
            <a:r>
              <a:rPr lang="ru-RU" sz="2400" dirty="0" err="1">
                <a:latin typeface="Sylfaen" panose="010A0502050306030303" pitchFamily="18" charset="0"/>
              </a:rPr>
              <a:t>Олар</a:t>
            </a:r>
            <a:r>
              <a:rPr lang="ru-RU" sz="2400" dirty="0">
                <a:latin typeface="Sylfaen" panose="010A0502050306030303" pitchFamily="18" charset="0"/>
              </a:rPr>
              <a:t> </a:t>
            </a:r>
            <a:r>
              <a:rPr lang="ru-RU" sz="2400" dirty="0" err="1">
                <a:latin typeface="Sylfaen" panose="010A0502050306030303" pitchFamily="18" charset="0"/>
              </a:rPr>
              <a:t>энергияның</a:t>
            </a:r>
            <a:r>
              <a:rPr lang="ru-RU" sz="2400" dirty="0">
                <a:latin typeface="Sylfaen" panose="010A0502050306030303" pitchFamily="18" charset="0"/>
              </a:rPr>
              <a:t> </a:t>
            </a:r>
            <a:r>
              <a:rPr lang="ru-RU" sz="2400" dirty="0" err="1">
                <a:latin typeface="Sylfaen" panose="010A0502050306030303" pitchFamily="18" charset="0"/>
              </a:rPr>
              <a:t>негізгі</a:t>
            </a:r>
            <a:r>
              <a:rPr lang="ru-RU" sz="2400" dirty="0">
                <a:latin typeface="Sylfaen" panose="010A0502050306030303" pitchFamily="18" charset="0"/>
              </a:rPr>
              <a:t> </a:t>
            </a:r>
            <a:r>
              <a:rPr lang="ru-RU" sz="2400" dirty="0" err="1">
                <a:latin typeface="Sylfaen" panose="010A0502050306030303" pitchFamily="18" charset="0"/>
              </a:rPr>
              <a:t>қоры</a:t>
            </a:r>
            <a:r>
              <a:rPr lang="ru-RU" sz="2400" dirty="0">
                <a:latin typeface="Sylfaen" panose="010A0502050306030303" pitchFamily="18" charset="0"/>
              </a:rPr>
              <a:t> </a:t>
            </a:r>
            <a:r>
              <a:rPr lang="ru-RU" sz="2400" dirty="0" err="1">
                <a:latin typeface="Sylfaen" panose="010A0502050306030303" pitchFamily="18" charset="0"/>
              </a:rPr>
              <a:t>болып</a:t>
            </a:r>
            <a:r>
              <a:rPr lang="ru-RU" sz="2400" dirty="0">
                <a:latin typeface="Sylfaen" panose="010A0502050306030303" pitchFamily="18" charset="0"/>
              </a:rPr>
              <a:t> </a:t>
            </a:r>
            <a:r>
              <a:rPr lang="ru-RU" sz="2400" dirty="0" err="1">
                <a:latin typeface="Sylfaen" panose="010A0502050306030303" pitchFamily="18" charset="0"/>
              </a:rPr>
              <a:t>табылады</a:t>
            </a:r>
            <a:r>
              <a:rPr lang="ru-RU" sz="2400" dirty="0">
                <a:latin typeface="Sylfaen" panose="010A0502050306030303" pitchFamily="18" charset="0"/>
              </a:rPr>
              <a:t> </a:t>
            </a:r>
            <a:r>
              <a:rPr lang="ru-RU" sz="2400" dirty="0" err="1">
                <a:latin typeface="Sylfaen" panose="010A0502050306030303" pitchFamily="18" charset="0"/>
              </a:rPr>
              <a:t>және</a:t>
            </a:r>
            <a:r>
              <a:rPr lang="ru-RU" sz="2400" dirty="0">
                <a:latin typeface="Sylfaen" panose="010A0502050306030303" pitchFamily="18" charset="0"/>
              </a:rPr>
              <a:t> </a:t>
            </a:r>
            <a:r>
              <a:rPr lang="ru-RU" sz="2400" dirty="0" err="1">
                <a:latin typeface="Sylfaen" panose="010A0502050306030303" pitchFamily="18" charset="0"/>
              </a:rPr>
              <a:t>жасуша</a:t>
            </a:r>
            <a:r>
              <a:rPr lang="ru-RU" sz="2400" dirty="0">
                <a:latin typeface="Sylfaen" panose="010A0502050306030303" pitchFamily="18" charset="0"/>
              </a:rPr>
              <a:t> </a:t>
            </a:r>
            <a:r>
              <a:rPr lang="ru-RU" sz="2400" dirty="0" err="1">
                <a:latin typeface="Sylfaen" panose="010A0502050306030303" pitchFamily="18" charset="0"/>
              </a:rPr>
              <a:t>мембраналарының</a:t>
            </a:r>
            <a:r>
              <a:rPr lang="ru-RU" sz="2400" dirty="0">
                <a:latin typeface="Sylfaen" panose="010A0502050306030303" pitchFamily="18" charset="0"/>
              </a:rPr>
              <a:t> </a:t>
            </a:r>
            <a:r>
              <a:rPr lang="ru-RU" sz="2400" dirty="0" err="1">
                <a:latin typeface="Sylfaen" panose="010A0502050306030303" pitchFamily="18" charset="0"/>
              </a:rPr>
              <a:t>құрылымына</a:t>
            </a:r>
            <a:r>
              <a:rPr lang="ru-RU" sz="2400" dirty="0">
                <a:latin typeface="Sylfaen" panose="010A0502050306030303" pitchFamily="18" charset="0"/>
              </a:rPr>
              <a:t> </a:t>
            </a:r>
            <a:r>
              <a:rPr lang="ru-RU" sz="2400" dirty="0" err="1">
                <a:latin typeface="Sylfaen" panose="010A0502050306030303" pitchFamily="18" charset="0"/>
              </a:rPr>
              <a:t>қатысады</a:t>
            </a:r>
            <a:r>
              <a:rPr lang="ru-RU" sz="2400" dirty="0">
                <a:latin typeface="Sylfaen" panose="010A0502050306030303" pitchFamily="18" charset="0"/>
              </a:rPr>
              <a:t>. </a:t>
            </a:r>
            <a:r>
              <a:rPr lang="ru-RU" sz="2400" b="1" dirty="0">
                <a:latin typeface="Sylfaen" panose="010A0502050306030303" pitchFamily="18" charset="0"/>
              </a:rPr>
              <a:t>Глюкоза</a:t>
            </a:r>
            <a:r>
              <a:rPr lang="ru-RU" sz="2400" dirty="0">
                <a:latin typeface="Sylfaen" panose="010A0502050306030303" pitchFamily="18" charset="0"/>
              </a:rPr>
              <a:t> – </a:t>
            </a:r>
            <a:r>
              <a:rPr lang="ru-RU" sz="2400" dirty="0" err="1">
                <a:latin typeface="Sylfaen" panose="010A0502050306030303" pitchFamily="18" charset="0"/>
              </a:rPr>
              <a:t>көмірсулардың</a:t>
            </a:r>
            <a:r>
              <a:rPr lang="ru-RU" sz="2400" dirty="0">
                <a:latin typeface="Sylfaen" panose="010A0502050306030303" pitchFamily="18" charset="0"/>
              </a:rPr>
              <a:t> </a:t>
            </a:r>
            <a:r>
              <a:rPr lang="ru-RU" sz="2400" dirty="0" err="1">
                <a:latin typeface="Sylfaen" panose="010A0502050306030303" pitchFamily="18" charset="0"/>
              </a:rPr>
              <a:t>негізгі</a:t>
            </a:r>
            <a:r>
              <a:rPr lang="ru-RU" sz="2400" dirty="0">
                <a:latin typeface="Sylfaen" panose="010A0502050306030303" pitchFamily="18" charset="0"/>
              </a:rPr>
              <a:t> </a:t>
            </a:r>
            <a:r>
              <a:rPr lang="ru-RU" sz="2400" dirty="0" err="1">
                <a:latin typeface="Sylfaen" panose="010A0502050306030303" pitchFamily="18" charset="0"/>
              </a:rPr>
              <a:t>түрі</a:t>
            </a:r>
            <a:r>
              <a:rPr lang="ru-RU" sz="2400" dirty="0">
                <a:latin typeface="Sylfaen" panose="010A0502050306030303" pitchFamily="18" charset="0"/>
              </a:rPr>
              <a:t> </a:t>
            </a:r>
            <a:r>
              <a:rPr lang="ru-RU" sz="2400" dirty="0" err="1">
                <a:latin typeface="Sylfaen" panose="010A0502050306030303" pitchFamily="18" charset="0"/>
              </a:rPr>
              <a:t>және</a:t>
            </a:r>
            <a:r>
              <a:rPr lang="ru-RU" sz="2400" dirty="0">
                <a:latin typeface="Sylfaen" panose="010A0502050306030303" pitchFamily="18" charset="0"/>
              </a:rPr>
              <a:t> </a:t>
            </a:r>
            <a:r>
              <a:rPr lang="ru-RU" sz="2400" dirty="0" err="1">
                <a:latin typeface="Sylfaen" panose="010A0502050306030303" pitchFamily="18" charset="0"/>
              </a:rPr>
              <a:t>дененің</a:t>
            </a:r>
            <a:r>
              <a:rPr lang="ru-RU" sz="2400" dirty="0">
                <a:latin typeface="Sylfaen" panose="010A0502050306030303" pitchFamily="18" charset="0"/>
              </a:rPr>
              <a:t> </a:t>
            </a:r>
            <a:r>
              <a:rPr lang="ru-RU" sz="2400" dirty="0" err="1">
                <a:latin typeface="Sylfaen" panose="010A0502050306030303" pitchFamily="18" charset="0"/>
              </a:rPr>
              <a:t>басты</a:t>
            </a:r>
            <a:r>
              <a:rPr lang="ru-RU" sz="2400" dirty="0">
                <a:latin typeface="Sylfaen" panose="010A0502050306030303" pitchFamily="18" charset="0"/>
              </a:rPr>
              <a:t> энергия </a:t>
            </a:r>
            <a:r>
              <a:rPr lang="ru-RU" sz="2400" dirty="0" err="1">
                <a:latin typeface="Sylfaen" panose="010A0502050306030303" pitchFamily="18" charset="0"/>
              </a:rPr>
              <a:t>көзі</a:t>
            </a:r>
            <a:r>
              <a:rPr lang="ru-RU" sz="2400" dirty="0">
                <a:latin typeface="Sylfaen" panose="010A0502050306030303" pitchFamily="18" charset="0"/>
              </a:rPr>
              <a:t>.  </a:t>
            </a:r>
            <a:endParaRPr lang="en-US" sz="2100" dirty="0">
              <a:solidFill>
                <a:srgbClr val="000000"/>
              </a:solidFill>
              <a:latin typeface="Sylfaen" panose="010A0502050306030303" pitchFamily="18" charset="0"/>
              <a:ea typeface="Playpen Sans"/>
              <a:cs typeface="Playpen Sans"/>
              <a:sym typeface="Playpen Sans"/>
            </a:endParaRPr>
          </a:p>
        </p:txBody>
      </p:sp>
      <p:sp>
        <p:nvSpPr>
          <p:cNvPr id="12" name="TextBox 12"/>
          <p:cNvSpPr txBox="1"/>
          <p:nvPr/>
        </p:nvSpPr>
        <p:spPr>
          <a:xfrm>
            <a:off x="7001303" y="1333000"/>
            <a:ext cx="4285394" cy="596574"/>
          </a:xfrm>
          <a:prstGeom prst="rect">
            <a:avLst/>
          </a:prstGeom>
        </p:spPr>
        <p:txBody>
          <a:bodyPr lIns="0" tIns="0" rIns="0" bIns="0" rtlCol="0" anchor="t">
            <a:spAutoFit/>
          </a:bodyPr>
          <a:lstStyle/>
          <a:p>
            <a:pPr algn="ctr">
              <a:lnSpc>
                <a:spcPts val="5039"/>
              </a:lnSpc>
              <a:spcBef>
                <a:spcPct val="0"/>
              </a:spcBef>
            </a:pPr>
            <a:r>
              <a:rPr lang="ru-RU" sz="3599" spc="453" dirty="0" err="1">
                <a:solidFill>
                  <a:srgbClr val="000000"/>
                </a:solidFill>
                <a:latin typeface="Waterlily"/>
                <a:ea typeface="Waterlily"/>
                <a:cs typeface="Waterlily"/>
                <a:sym typeface="Waterlily"/>
              </a:rPr>
              <a:t>Кіріспе</a:t>
            </a:r>
            <a:endParaRPr lang="en-US" sz="3599" spc="453" dirty="0">
              <a:solidFill>
                <a:srgbClr val="000000"/>
              </a:solidFill>
              <a:latin typeface="Waterlily"/>
              <a:ea typeface="Waterlily"/>
              <a:cs typeface="Waterlily"/>
              <a:sym typeface="Waterlily"/>
            </a:endParaRPr>
          </a:p>
        </p:txBody>
      </p:sp>
      <p:sp>
        <p:nvSpPr>
          <p:cNvPr id="13" name="TextBox 13"/>
          <p:cNvSpPr txBox="1"/>
          <p:nvPr/>
        </p:nvSpPr>
        <p:spPr>
          <a:xfrm>
            <a:off x="10702444" y="3588147"/>
            <a:ext cx="5200740" cy="1216114"/>
          </a:xfrm>
          <a:prstGeom prst="rect">
            <a:avLst/>
          </a:prstGeom>
        </p:spPr>
        <p:txBody>
          <a:bodyPr lIns="0" tIns="0" rIns="0" bIns="0" rtlCol="0" anchor="t">
            <a:spAutoFit/>
          </a:bodyPr>
          <a:lstStyle/>
          <a:p>
            <a:pPr algn="ctr">
              <a:lnSpc>
                <a:spcPts val="4895"/>
              </a:lnSpc>
            </a:pPr>
            <a:r>
              <a:rPr lang="ru-RU" sz="3496" b="1" dirty="0">
                <a:solidFill>
                  <a:srgbClr val="000000"/>
                </a:solidFill>
                <a:latin typeface="Playpen Sans Bold"/>
                <a:ea typeface="Playpen Sans Bold"/>
                <a:cs typeface="Playpen Sans Bold"/>
                <a:sym typeface="Playpen Sans Bold"/>
              </a:rPr>
              <a:t>Май мен </a:t>
            </a:r>
            <a:r>
              <a:rPr lang="ru-RU" sz="3496" b="1" dirty="0" err="1">
                <a:solidFill>
                  <a:srgbClr val="000000"/>
                </a:solidFill>
                <a:latin typeface="Playpen Sans Bold"/>
                <a:ea typeface="Playpen Sans Bold"/>
                <a:cs typeface="Playpen Sans Bold"/>
                <a:sym typeface="Playpen Sans Bold"/>
              </a:rPr>
              <a:t>глюкозаның</a:t>
            </a:r>
            <a:r>
              <a:rPr lang="ru-RU" sz="3496" b="1" dirty="0">
                <a:solidFill>
                  <a:srgbClr val="000000"/>
                </a:solidFill>
                <a:latin typeface="Playpen Sans Bold"/>
                <a:ea typeface="Playpen Sans Bold"/>
                <a:cs typeface="Playpen Sans Bold"/>
                <a:sym typeface="Playpen Sans Bold"/>
              </a:rPr>
              <a:t> </a:t>
            </a:r>
            <a:r>
              <a:rPr lang="ru-RU" sz="3496" b="1" dirty="0" err="1">
                <a:solidFill>
                  <a:srgbClr val="000000"/>
                </a:solidFill>
                <a:latin typeface="Playpen Sans Bold"/>
                <a:ea typeface="Playpen Sans Bold"/>
                <a:cs typeface="Playpen Sans Bold"/>
                <a:sym typeface="Playpen Sans Bold"/>
              </a:rPr>
              <a:t>ағза</a:t>
            </a:r>
            <a:r>
              <a:rPr lang="ru-RU" sz="3496" b="1" dirty="0">
                <a:solidFill>
                  <a:srgbClr val="000000"/>
                </a:solidFill>
                <a:latin typeface="Playpen Sans Bold"/>
                <a:ea typeface="Playpen Sans Bold"/>
                <a:cs typeface="Playpen Sans Bold"/>
                <a:sym typeface="Playpen Sans Bold"/>
              </a:rPr>
              <a:t> </a:t>
            </a:r>
            <a:r>
              <a:rPr lang="ru-RU" sz="3496" b="1" dirty="0" err="1">
                <a:solidFill>
                  <a:srgbClr val="000000"/>
                </a:solidFill>
                <a:latin typeface="Playpen Sans Bold"/>
                <a:ea typeface="Playpen Sans Bold"/>
                <a:cs typeface="Playpen Sans Bold"/>
                <a:sym typeface="Playpen Sans Bold"/>
              </a:rPr>
              <a:t>үшін</a:t>
            </a:r>
            <a:r>
              <a:rPr lang="ru-RU" sz="3496" b="1" dirty="0">
                <a:solidFill>
                  <a:srgbClr val="000000"/>
                </a:solidFill>
                <a:latin typeface="Playpen Sans Bold"/>
                <a:ea typeface="Playpen Sans Bold"/>
                <a:cs typeface="Playpen Sans Bold"/>
                <a:sym typeface="Playpen Sans Bold"/>
              </a:rPr>
              <a:t> </a:t>
            </a:r>
            <a:r>
              <a:rPr lang="ru-RU" sz="3496" b="1" dirty="0" err="1">
                <a:solidFill>
                  <a:srgbClr val="000000"/>
                </a:solidFill>
                <a:latin typeface="Playpen Sans Bold"/>
                <a:ea typeface="Playpen Sans Bold"/>
                <a:cs typeface="Playpen Sans Bold"/>
                <a:sym typeface="Playpen Sans Bold"/>
              </a:rPr>
              <a:t>маңызы</a:t>
            </a:r>
            <a:endParaRPr lang="en-US" sz="3496" b="1" dirty="0">
              <a:solidFill>
                <a:srgbClr val="000000"/>
              </a:solidFill>
              <a:latin typeface="Playpen Sans Bold"/>
              <a:ea typeface="Playpen Sans Bold"/>
              <a:cs typeface="Playpen Sans Bold"/>
              <a:sym typeface="Playpen Sans Bold"/>
            </a:endParaRPr>
          </a:p>
        </p:txBody>
      </p:sp>
      <p:sp>
        <p:nvSpPr>
          <p:cNvPr id="14" name="Freeform 14"/>
          <p:cNvSpPr/>
          <p:nvPr/>
        </p:nvSpPr>
        <p:spPr>
          <a:xfrm>
            <a:off x="15940618" y="-1137915"/>
            <a:ext cx="2139279" cy="2275829"/>
          </a:xfrm>
          <a:custGeom>
            <a:avLst/>
            <a:gdLst/>
            <a:ahLst/>
            <a:cxnLst/>
            <a:rect l="l" t="t" r="r" b="b"/>
            <a:pathLst>
              <a:path w="2139279" h="2275829">
                <a:moveTo>
                  <a:pt x="0" y="0"/>
                </a:moveTo>
                <a:lnTo>
                  <a:pt x="2139280" y="0"/>
                </a:lnTo>
                <a:lnTo>
                  <a:pt x="2139280" y="2275830"/>
                </a:lnTo>
                <a:lnTo>
                  <a:pt x="0" y="227583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5" name="TextBox 15"/>
          <p:cNvSpPr txBox="1"/>
          <p:nvPr/>
        </p:nvSpPr>
        <p:spPr>
          <a:xfrm>
            <a:off x="10370693" y="5103352"/>
            <a:ext cx="5864243" cy="2567754"/>
          </a:xfrm>
          <a:prstGeom prst="rect">
            <a:avLst/>
          </a:prstGeom>
        </p:spPr>
        <p:txBody>
          <a:bodyPr lIns="0" tIns="0" rIns="0" bIns="0" rtlCol="0" anchor="t">
            <a:spAutoFit/>
          </a:bodyPr>
          <a:lstStyle/>
          <a:p>
            <a:pPr algn="ctr">
              <a:lnSpc>
                <a:spcPts val="4053"/>
              </a:lnSpc>
            </a:pPr>
            <a:r>
              <a:rPr lang="ru-RU" sz="2100" dirty="0">
                <a:solidFill>
                  <a:srgbClr val="000000"/>
                </a:solidFill>
                <a:latin typeface="Playpen Sans"/>
                <a:ea typeface="Playpen Sans"/>
                <a:cs typeface="Playpen Sans"/>
                <a:sym typeface="Playpen Sans"/>
              </a:rPr>
              <a:t>Май мен глюкоза – </a:t>
            </a:r>
            <a:r>
              <a:rPr lang="ru-RU" sz="2100" dirty="0" err="1">
                <a:solidFill>
                  <a:srgbClr val="000000"/>
                </a:solidFill>
                <a:latin typeface="Playpen Sans"/>
                <a:ea typeface="Playpen Sans"/>
                <a:cs typeface="Playpen Sans"/>
                <a:sym typeface="Playpen Sans"/>
              </a:rPr>
              <a:t>адам</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ағзасының</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қалыпты</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жұмыс</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істеуі</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үшін</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қажетті</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негізгі</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қоректік</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заттар</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Олар</a:t>
            </a:r>
            <a:r>
              <a:rPr lang="ru-RU" sz="2100" dirty="0">
                <a:solidFill>
                  <a:srgbClr val="000000"/>
                </a:solidFill>
                <a:latin typeface="Playpen Sans"/>
                <a:ea typeface="Playpen Sans"/>
                <a:cs typeface="Playpen Sans"/>
                <a:sym typeface="Playpen Sans"/>
              </a:rPr>
              <a:t> энергия </a:t>
            </a:r>
            <a:r>
              <a:rPr lang="ru-RU" sz="2100" dirty="0" err="1">
                <a:solidFill>
                  <a:srgbClr val="000000"/>
                </a:solidFill>
                <a:latin typeface="Playpen Sans"/>
                <a:ea typeface="Playpen Sans"/>
                <a:cs typeface="Playpen Sans"/>
                <a:sym typeface="Playpen Sans"/>
              </a:rPr>
              <a:t>көзі</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ретінде</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қызмет</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етіп</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қана</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қоймай</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көптеген</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маңызды</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биологиялық</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процестерге</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қатысады</a:t>
            </a:r>
            <a:r>
              <a:rPr lang="ru-RU" sz="2100" dirty="0">
                <a:solidFill>
                  <a:srgbClr val="000000"/>
                </a:solidFill>
                <a:latin typeface="Playpen Sans"/>
                <a:ea typeface="Playpen Sans"/>
                <a:cs typeface="Playpen Sans"/>
                <a:sym typeface="Playpen Sans"/>
              </a:rPr>
              <a:t>.</a:t>
            </a:r>
            <a:endParaRPr lang="en-US" sz="2100" dirty="0">
              <a:solidFill>
                <a:srgbClr val="000000"/>
              </a:solidFill>
              <a:latin typeface="Playpen Sans"/>
              <a:ea typeface="Playpen Sans"/>
              <a:cs typeface="Playpen Sans"/>
              <a:sym typeface="Play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FE2F0"/>
        </a:solidFill>
        <a:effectLst/>
      </p:bgPr>
    </p:bg>
    <p:spTree>
      <p:nvGrpSpPr>
        <p:cNvPr id="1" name=""/>
        <p:cNvGrpSpPr/>
        <p:nvPr/>
      </p:nvGrpSpPr>
      <p:grpSpPr>
        <a:xfrm>
          <a:off x="0" y="0"/>
          <a:ext cx="0" cy="0"/>
          <a:chOff x="0" y="0"/>
          <a:chExt cx="0" cy="0"/>
        </a:xfrm>
      </p:grpSpPr>
      <p:grpSp>
        <p:nvGrpSpPr>
          <p:cNvPr id="2" name="Group 2"/>
          <p:cNvGrpSpPr/>
          <p:nvPr/>
        </p:nvGrpSpPr>
        <p:grpSpPr>
          <a:xfrm>
            <a:off x="7236817" y="3780574"/>
            <a:ext cx="10037976" cy="5477726"/>
            <a:chOff x="0" y="0"/>
            <a:chExt cx="2643747" cy="1442693"/>
          </a:xfrm>
        </p:grpSpPr>
        <p:sp>
          <p:nvSpPr>
            <p:cNvPr id="3" name="Freeform 3"/>
            <p:cNvSpPr/>
            <p:nvPr/>
          </p:nvSpPr>
          <p:spPr>
            <a:xfrm>
              <a:off x="0" y="0"/>
              <a:ext cx="2643747" cy="1442693"/>
            </a:xfrm>
            <a:custGeom>
              <a:avLst/>
              <a:gdLst/>
              <a:ahLst/>
              <a:cxnLst/>
              <a:rect l="l" t="t" r="r" b="b"/>
              <a:pathLst>
                <a:path w="2643747" h="1442693">
                  <a:moveTo>
                    <a:pt x="22367" y="0"/>
                  </a:moveTo>
                  <a:lnTo>
                    <a:pt x="2621380" y="0"/>
                  </a:lnTo>
                  <a:cubicBezTo>
                    <a:pt x="2627312" y="0"/>
                    <a:pt x="2633001" y="2356"/>
                    <a:pt x="2637196" y="6551"/>
                  </a:cubicBezTo>
                  <a:cubicBezTo>
                    <a:pt x="2641390" y="10746"/>
                    <a:pt x="2643747" y="16435"/>
                    <a:pt x="2643747" y="22367"/>
                  </a:cubicBezTo>
                  <a:lnTo>
                    <a:pt x="2643747" y="1420327"/>
                  </a:lnTo>
                  <a:cubicBezTo>
                    <a:pt x="2643747" y="1426259"/>
                    <a:pt x="2641390" y="1431948"/>
                    <a:pt x="2637196" y="1436142"/>
                  </a:cubicBezTo>
                  <a:cubicBezTo>
                    <a:pt x="2633001" y="1440337"/>
                    <a:pt x="2627312" y="1442693"/>
                    <a:pt x="2621380" y="1442693"/>
                  </a:cubicBezTo>
                  <a:lnTo>
                    <a:pt x="22367" y="1442693"/>
                  </a:lnTo>
                  <a:cubicBezTo>
                    <a:pt x="16435" y="1442693"/>
                    <a:pt x="10746" y="1440337"/>
                    <a:pt x="6551" y="1436142"/>
                  </a:cubicBezTo>
                  <a:cubicBezTo>
                    <a:pt x="2356" y="1431948"/>
                    <a:pt x="0" y="1426259"/>
                    <a:pt x="0" y="1420327"/>
                  </a:cubicBezTo>
                  <a:lnTo>
                    <a:pt x="0" y="22367"/>
                  </a:lnTo>
                  <a:cubicBezTo>
                    <a:pt x="0" y="16435"/>
                    <a:pt x="2356" y="10746"/>
                    <a:pt x="6551" y="6551"/>
                  </a:cubicBezTo>
                  <a:cubicBezTo>
                    <a:pt x="10746" y="2356"/>
                    <a:pt x="16435" y="0"/>
                    <a:pt x="22367" y="0"/>
                  </a:cubicBezTo>
                  <a:close/>
                </a:path>
              </a:pathLst>
            </a:custGeom>
            <a:solidFill>
              <a:srgbClr val="FFFFFF"/>
            </a:solidFill>
            <a:ln w="38100" cap="rnd">
              <a:solidFill>
                <a:srgbClr val="000000"/>
              </a:solidFill>
              <a:prstDash val="solid"/>
              <a:round/>
            </a:ln>
          </p:spPr>
        </p:sp>
        <p:sp>
          <p:nvSpPr>
            <p:cNvPr id="4" name="TextBox 4"/>
            <p:cNvSpPr txBox="1"/>
            <p:nvPr/>
          </p:nvSpPr>
          <p:spPr>
            <a:xfrm>
              <a:off x="0" y="-28575"/>
              <a:ext cx="2643747" cy="1471268"/>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5875729"/>
            <a:ext cx="5988097" cy="1287416"/>
            <a:chOff x="0" y="0"/>
            <a:chExt cx="1577112" cy="339072"/>
          </a:xfrm>
        </p:grpSpPr>
        <p:sp>
          <p:nvSpPr>
            <p:cNvPr id="6" name="Freeform 6"/>
            <p:cNvSpPr/>
            <p:nvPr/>
          </p:nvSpPr>
          <p:spPr>
            <a:xfrm>
              <a:off x="0" y="0"/>
              <a:ext cx="1577112" cy="339072"/>
            </a:xfrm>
            <a:custGeom>
              <a:avLst/>
              <a:gdLst/>
              <a:ahLst/>
              <a:cxnLst/>
              <a:rect l="l" t="t" r="r" b="b"/>
              <a:pathLst>
                <a:path w="1577112" h="339072">
                  <a:moveTo>
                    <a:pt x="93088" y="0"/>
                  </a:moveTo>
                  <a:lnTo>
                    <a:pt x="1484024" y="0"/>
                  </a:lnTo>
                  <a:cubicBezTo>
                    <a:pt x="1535435" y="0"/>
                    <a:pt x="1577112" y="41677"/>
                    <a:pt x="1577112" y="93088"/>
                  </a:cubicBezTo>
                  <a:lnTo>
                    <a:pt x="1577112" y="245985"/>
                  </a:lnTo>
                  <a:cubicBezTo>
                    <a:pt x="1577112" y="270673"/>
                    <a:pt x="1567304" y="294350"/>
                    <a:pt x="1549847" y="311808"/>
                  </a:cubicBezTo>
                  <a:cubicBezTo>
                    <a:pt x="1532390" y="329265"/>
                    <a:pt x="1508713" y="339072"/>
                    <a:pt x="1484024" y="339072"/>
                  </a:cubicBezTo>
                  <a:lnTo>
                    <a:pt x="93088" y="339072"/>
                  </a:lnTo>
                  <a:cubicBezTo>
                    <a:pt x="68399" y="339072"/>
                    <a:pt x="44722" y="329265"/>
                    <a:pt x="27265" y="311808"/>
                  </a:cubicBezTo>
                  <a:cubicBezTo>
                    <a:pt x="9807" y="294350"/>
                    <a:pt x="0" y="270673"/>
                    <a:pt x="0" y="245985"/>
                  </a:cubicBezTo>
                  <a:lnTo>
                    <a:pt x="0" y="93088"/>
                  </a:lnTo>
                  <a:cubicBezTo>
                    <a:pt x="0" y="68399"/>
                    <a:pt x="9807" y="44722"/>
                    <a:pt x="27265" y="27265"/>
                  </a:cubicBezTo>
                  <a:cubicBezTo>
                    <a:pt x="44722" y="9807"/>
                    <a:pt x="68399" y="0"/>
                    <a:pt x="93088" y="0"/>
                  </a:cubicBezTo>
                  <a:close/>
                </a:path>
              </a:pathLst>
            </a:custGeom>
            <a:solidFill>
              <a:srgbClr val="B77F63"/>
            </a:solidFill>
            <a:ln w="38100" cap="rnd">
              <a:solidFill>
                <a:srgbClr val="000000"/>
              </a:solidFill>
              <a:prstDash val="solid"/>
              <a:round/>
            </a:ln>
          </p:spPr>
        </p:sp>
        <p:sp>
          <p:nvSpPr>
            <p:cNvPr id="7" name="TextBox 7"/>
            <p:cNvSpPr txBox="1"/>
            <p:nvPr/>
          </p:nvSpPr>
          <p:spPr>
            <a:xfrm>
              <a:off x="0" y="-28575"/>
              <a:ext cx="1577112" cy="367647"/>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flipV="1">
            <a:off x="-9525" y="-46759"/>
            <a:ext cx="7016797" cy="5562406"/>
          </a:xfrm>
          <a:custGeom>
            <a:avLst/>
            <a:gdLst/>
            <a:ahLst/>
            <a:cxnLst/>
            <a:rect l="l" t="t" r="r" b="b"/>
            <a:pathLst>
              <a:path w="7016797" h="5562406">
                <a:moveTo>
                  <a:pt x="0" y="5562406"/>
                </a:moveTo>
                <a:lnTo>
                  <a:pt x="7016797" y="5562406"/>
                </a:lnTo>
                <a:lnTo>
                  <a:pt x="7016797" y="0"/>
                </a:lnTo>
                <a:lnTo>
                  <a:pt x="0" y="0"/>
                </a:lnTo>
                <a:lnTo>
                  <a:pt x="0" y="5562406"/>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TextBox 9"/>
          <p:cNvSpPr txBox="1"/>
          <p:nvPr/>
        </p:nvSpPr>
        <p:spPr>
          <a:xfrm>
            <a:off x="7833512" y="5312198"/>
            <a:ext cx="8861684" cy="2908489"/>
          </a:xfrm>
          <a:prstGeom prst="rect">
            <a:avLst/>
          </a:prstGeom>
        </p:spPr>
        <p:txBody>
          <a:bodyPr lIns="0" tIns="0" rIns="0" bIns="0" rtlCol="0" anchor="t">
            <a:spAutoFit/>
          </a:bodyPr>
          <a:lstStyle/>
          <a:p>
            <a:pPr lvl="0" algn="just">
              <a:spcBef>
                <a:spcPct val="0"/>
              </a:spcBef>
            </a:pPr>
            <a:r>
              <a:rPr lang="ru-RU" sz="2100" dirty="0" err="1">
                <a:solidFill>
                  <a:srgbClr val="000000"/>
                </a:solidFill>
                <a:latin typeface="Playpen Sans"/>
                <a:ea typeface="Playpen Sans"/>
                <a:cs typeface="Playpen Sans"/>
                <a:sym typeface="Playpen Sans"/>
              </a:rPr>
              <a:t>Әртүрлі</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тағамдардың</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құрамындағы</a:t>
            </a:r>
            <a:r>
              <a:rPr lang="ru-RU" sz="2100" dirty="0">
                <a:solidFill>
                  <a:srgbClr val="000000"/>
                </a:solidFill>
                <a:latin typeface="Playpen Sans"/>
                <a:ea typeface="Playpen Sans"/>
                <a:cs typeface="Playpen Sans"/>
                <a:sym typeface="Playpen Sans"/>
              </a:rPr>
              <a:t> май мен глюкоза </a:t>
            </a:r>
            <a:r>
              <a:rPr lang="ru-RU" sz="2100" dirty="0" err="1">
                <a:solidFill>
                  <a:srgbClr val="000000"/>
                </a:solidFill>
                <a:latin typeface="Playpen Sans"/>
                <a:ea typeface="Playpen Sans"/>
                <a:cs typeface="Playpen Sans"/>
                <a:sym typeface="Playpen Sans"/>
              </a:rPr>
              <a:t>мөлшері</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олардың</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түріне</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байланысты</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өзгереді</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Біз</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болжамдаймыз</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жоғары</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өңделген</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тағамдарда</a:t>
            </a:r>
            <a:r>
              <a:rPr lang="ru-RU" sz="2100" dirty="0">
                <a:solidFill>
                  <a:srgbClr val="000000"/>
                </a:solidFill>
                <a:latin typeface="Playpen Sans"/>
                <a:ea typeface="Playpen Sans"/>
                <a:cs typeface="Playpen Sans"/>
                <a:sym typeface="Playpen Sans"/>
              </a:rPr>
              <a:t> глюкоза мен май </a:t>
            </a:r>
            <a:r>
              <a:rPr lang="ru-RU" sz="2100" dirty="0" err="1">
                <a:solidFill>
                  <a:srgbClr val="000000"/>
                </a:solidFill>
                <a:latin typeface="Playpen Sans"/>
                <a:ea typeface="Playpen Sans"/>
                <a:cs typeface="Playpen Sans"/>
                <a:sym typeface="Playpen Sans"/>
              </a:rPr>
              <a:t>деңгейі</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табиғи</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өнімдерге</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қарағанда</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жоғары</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болады</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Сонымен</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қатар</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көмірсуға</a:t>
            </a:r>
            <a:r>
              <a:rPr lang="ru-RU" sz="2100" dirty="0">
                <a:solidFill>
                  <a:srgbClr val="000000"/>
                </a:solidFill>
                <a:latin typeface="Playpen Sans"/>
                <a:ea typeface="Playpen Sans"/>
                <a:cs typeface="Playpen Sans"/>
                <a:sym typeface="Playpen Sans"/>
              </a:rPr>
              <a:t> бай </a:t>
            </a:r>
            <a:r>
              <a:rPr lang="ru-RU" sz="2100" dirty="0" err="1">
                <a:solidFill>
                  <a:srgbClr val="000000"/>
                </a:solidFill>
                <a:latin typeface="Playpen Sans"/>
                <a:ea typeface="Playpen Sans"/>
                <a:cs typeface="Playpen Sans"/>
                <a:sym typeface="Playpen Sans"/>
              </a:rPr>
              <a:t>тағамдарда</a:t>
            </a:r>
            <a:r>
              <a:rPr lang="ru-RU" sz="2100" dirty="0">
                <a:solidFill>
                  <a:srgbClr val="000000"/>
                </a:solidFill>
                <a:latin typeface="Playpen Sans"/>
                <a:ea typeface="Playpen Sans"/>
                <a:cs typeface="Playpen Sans"/>
                <a:sym typeface="Playpen Sans"/>
              </a:rPr>
              <a:t> глюкоза </a:t>
            </a:r>
            <a:r>
              <a:rPr lang="ru-RU" sz="2100" dirty="0" err="1">
                <a:solidFill>
                  <a:srgbClr val="000000"/>
                </a:solidFill>
                <a:latin typeface="Playpen Sans"/>
                <a:ea typeface="Playpen Sans"/>
                <a:cs typeface="Playpen Sans"/>
                <a:sym typeface="Playpen Sans"/>
              </a:rPr>
              <a:t>мөлшері</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көбірек</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кездеседі</a:t>
            </a:r>
            <a:r>
              <a:rPr lang="ru-RU" sz="2100" dirty="0">
                <a:solidFill>
                  <a:srgbClr val="000000"/>
                </a:solidFill>
                <a:latin typeface="Playpen Sans"/>
                <a:ea typeface="Playpen Sans"/>
                <a:cs typeface="Playpen Sans"/>
                <a:sym typeface="Playpen Sans"/>
              </a:rPr>
              <a:t>, ал </a:t>
            </a:r>
            <a:r>
              <a:rPr lang="ru-RU" sz="2100" dirty="0" err="1">
                <a:solidFill>
                  <a:srgbClr val="000000"/>
                </a:solidFill>
                <a:latin typeface="Playpen Sans"/>
                <a:ea typeface="Playpen Sans"/>
                <a:cs typeface="Playpen Sans"/>
                <a:sym typeface="Playpen Sans"/>
              </a:rPr>
              <a:t>жануар</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және</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өсімдік</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майларынан</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тұратын</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өнімдерде</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майдың</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деңгейі</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жоғары</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болуы</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мүмкін.Бұл</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зерттеу</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арқылы</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тағамдардың</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құрамындағы</a:t>
            </a:r>
            <a:r>
              <a:rPr lang="ru-RU" sz="2100" dirty="0">
                <a:solidFill>
                  <a:srgbClr val="000000"/>
                </a:solidFill>
                <a:latin typeface="Playpen Sans"/>
                <a:ea typeface="Playpen Sans"/>
                <a:cs typeface="Playpen Sans"/>
                <a:sym typeface="Playpen Sans"/>
              </a:rPr>
              <a:t> осы </a:t>
            </a:r>
            <a:r>
              <a:rPr lang="ru-RU" sz="2100" dirty="0" err="1">
                <a:solidFill>
                  <a:srgbClr val="000000"/>
                </a:solidFill>
                <a:latin typeface="Playpen Sans"/>
                <a:ea typeface="Playpen Sans"/>
                <a:cs typeface="Playpen Sans"/>
                <a:sym typeface="Playpen Sans"/>
              </a:rPr>
              <a:t>қоректік</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заттардың</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деңгейін</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анықтап</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олардың</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денсаулыққа</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әсерін</a:t>
            </a:r>
            <a:r>
              <a:rPr lang="ru-RU" sz="2100" dirty="0">
                <a:solidFill>
                  <a:srgbClr val="000000"/>
                </a:solidFill>
                <a:latin typeface="Playpen Sans"/>
                <a:ea typeface="Playpen Sans"/>
                <a:cs typeface="Playpen Sans"/>
                <a:sym typeface="Playpen Sans"/>
              </a:rPr>
              <a:t> </a:t>
            </a:r>
            <a:r>
              <a:rPr lang="ru-RU" sz="2100" dirty="0" err="1">
                <a:solidFill>
                  <a:srgbClr val="000000"/>
                </a:solidFill>
                <a:latin typeface="Playpen Sans"/>
                <a:ea typeface="Playpen Sans"/>
                <a:cs typeface="Playpen Sans"/>
                <a:sym typeface="Playpen Sans"/>
              </a:rPr>
              <a:t>талдаймыз</a:t>
            </a:r>
            <a:r>
              <a:rPr lang="ru-RU" sz="2100" dirty="0">
                <a:solidFill>
                  <a:srgbClr val="000000"/>
                </a:solidFill>
                <a:latin typeface="Playpen Sans"/>
                <a:ea typeface="Playpen Sans"/>
                <a:cs typeface="Playpen Sans"/>
                <a:sym typeface="Playpen Sans"/>
              </a:rPr>
              <a:t>.</a:t>
            </a:r>
            <a:endParaRPr lang="en-US" sz="2100" u="none" strike="noStrike" dirty="0">
              <a:solidFill>
                <a:srgbClr val="000000"/>
              </a:solidFill>
              <a:latin typeface="Playpen Sans"/>
              <a:ea typeface="Playpen Sans"/>
              <a:cs typeface="Playpen Sans"/>
              <a:sym typeface="Playpen Sans"/>
            </a:endParaRPr>
          </a:p>
        </p:txBody>
      </p:sp>
      <p:sp>
        <p:nvSpPr>
          <p:cNvPr id="10" name="TextBox 10"/>
          <p:cNvSpPr txBox="1"/>
          <p:nvPr/>
        </p:nvSpPr>
        <p:spPr>
          <a:xfrm>
            <a:off x="7812730" y="4256191"/>
            <a:ext cx="5438177" cy="580390"/>
          </a:xfrm>
          <a:prstGeom prst="rect">
            <a:avLst/>
          </a:prstGeom>
        </p:spPr>
        <p:txBody>
          <a:bodyPr lIns="0" tIns="0" rIns="0" bIns="0" rtlCol="0" anchor="t">
            <a:spAutoFit/>
          </a:bodyPr>
          <a:lstStyle/>
          <a:p>
            <a:pPr>
              <a:lnSpc>
                <a:spcPts val="4759"/>
              </a:lnSpc>
              <a:spcBef>
                <a:spcPct val="0"/>
              </a:spcBef>
            </a:pPr>
            <a:r>
              <a:rPr lang="ru-RU" sz="3399" b="1" dirty="0">
                <a:solidFill>
                  <a:srgbClr val="000000"/>
                </a:solidFill>
                <a:latin typeface="Playpen Sans Bold"/>
                <a:ea typeface="Playpen Sans Bold"/>
                <a:cs typeface="Playpen Sans Bold"/>
                <a:sym typeface="Playpen Sans Bold"/>
              </a:rPr>
              <a:t>Гипотеза </a:t>
            </a:r>
            <a:r>
              <a:rPr lang="ru-RU" sz="3399" b="1" dirty="0" err="1">
                <a:solidFill>
                  <a:srgbClr val="000000"/>
                </a:solidFill>
                <a:latin typeface="Playpen Sans Bold"/>
                <a:ea typeface="Playpen Sans Bold"/>
                <a:cs typeface="Playpen Sans Bold"/>
                <a:sym typeface="Playpen Sans Bold"/>
              </a:rPr>
              <a:t>мәлімдемесі</a:t>
            </a:r>
            <a:endParaRPr lang="en-US" sz="3399" b="1" dirty="0">
              <a:solidFill>
                <a:srgbClr val="000000"/>
              </a:solidFill>
              <a:latin typeface="Playpen Sans Bold"/>
              <a:ea typeface="Playpen Sans Bold"/>
              <a:cs typeface="Playpen Sans Bold"/>
              <a:sym typeface="Playpen Sans Bold"/>
            </a:endParaRPr>
          </a:p>
        </p:txBody>
      </p:sp>
      <p:sp>
        <p:nvSpPr>
          <p:cNvPr id="11" name="TextBox 11"/>
          <p:cNvSpPr txBox="1"/>
          <p:nvPr/>
        </p:nvSpPr>
        <p:spPr>
          <a:xfrm>
            <a:off x="1880051" y="6169869"/>
            <a:ext cx="4285394" cy="596574"/>
          </a:xfrm>
          <a:prstGeom prst="rect">
            <a:avLst/>
          </a:prstGeom>
        </p:spPr>
        <p:txBody>
          <a:bodyPr lIns="0" tIns="0" rIns="0" bIns="0" rtlCol="0" anchor="t">
            <a:spAutoFit/>
          </a:bodyPr>
          <a:lstStyle/>
          <a:p>
            <a:pPr algn="ctr">
              <a:lnSpc>
                <a:spcPts val="5039"/>
              </a:lnSpc>
              <a:spcBef>
                <a:spcPct val="0"/>
              </a:spcBef>
            </a:pPr>
            <a:r>
              <a:rPr lang="kk-KZ" sz="3599" spc="453" dirty="0" smtClean="0">
                <a:solidFill>
                  <a:srgbClr val="FFFFFF"/>
                </a:solidFill>
                <a:latin typeface="Waterlily"/>
                <a:ea typeface="Waterlily"/>
                <a:cs typeface="Waterlily"/>
                <a:sym typeface="Waterlily"/>
              </a:rPr>
              <a:t>Гипотеза</a:t>
            </a:r>
            <a:endParaRPr lang="en-US" sz="3599" spc="453" dirty="0">
              <a:solidFill>
                <a:srgbClr val="FFFFFF"/>
              </a:solidFill>
              <a:latin typeface="Waterlily"/>
              <a:ea typeface="Waterlily"/>
              <a:cs typeface="Waterlily"/>
              <a:sym typeface="Waterlily"/>
            </a:endParaRPr>
          </a:p>
        </p:txBody>
      </p:sp>
      <p:sp>
        <p:nvSpPr>
          <p:cNvPr id="12" name="Freeform 12"/>
          <p:cNvSpPr/>
          <p:nvPr/>
        </p:nvSpPr>
        <p:spPr>
          <a:xfrm flipH="1" flipV="1">
            <a:off x="13097312" y="0"/>
            <a:ext cx="5190688" cy="4114800"/>
          </a:xfrm>
          <a:custGeom>
            <a:avLst/>
            <a:gdLst/>
            <a:ahLst/>
            <a:cxnLst/>
            <a:rect l="l" t="t" r="r" b="b"/>
            <a:pathLst>
              <a:path w="5190688" h="4114800">
                <a:moveTo>
                  <a:pt x="5190688" y="4114800"/>
                </a:moveTo>
                <a:lnTo>
                  <a:pt x="0" y="4114800"/>
                </a:lnTo>
                <a:lnTo>
                  <a:pt x="0" y="0"/>
                </a:lnTo>
                <a:lnTo>
                  <a:pt x="5190688" y="0"/>
                </a:lnTo>
                <a:lnTo>
                  <a:pt x="5190688" y="4114800"/>
                </a:lnTo>
                <a:close/>
              </a:path>
            </a:pathLst>
          </a:custGeom>
          <a:blipFill>
            <a:blip r:embed="rId2">
              <a:extLst>
                <a:ext uri="{96DAC541-7B7A-43D3-8B79-37D633B846F1}">
                  <asvg:svgBlip xmlns:asvg="http://schemas.microsoft.com/office/drawing/2016/SVG/main" xmlns="" r:embed="rId3"/>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8FC"/>
        </a:solidFill>
        <a:effectLst/>
      </p:bgPr>
    </p:bg>
    <p:spTree>
      <p:nvGrpSpPr>
        <p:cNvPr id="1" name=""/>
        <p:cNvGrpSpPr/>
        <p:nvPr/>
      </p:nvGrpSpPr>
      <p:grpSpPr>
        <a:xfrm>
          <a:off x="0" y="0"/>
          <a:ext cx="0" cy="0"/>
          <a:chOff x="0" y="0"/>
          <a:chExt cx="0" cy="0"/>
        </a:xfrm>
      </p:grpSpPr>
      <p:grpSp>
        <p:nvGrpSpPr>
          <p:cNvPr id="2" name="Group 2"/>
          <p:cNvGrpSpPr/>
          <p:nvPr/>
        </p:nvGrpSpPr>
        <p:grpSpPr>
          <a:xfrm>
            <a:off x="1930293" y="1550197"/>
            <a:ext cx="5988097" cy="1287416"/>
            <a:chOff x="0" y="0"/>
            <a:chExt cx="1577112" cy="339072"/>
          </a:xfrm>
        </p:grpSpPr>
        <p:sp>
          <p:nvSpPr>
            <p:cNvPr id="3" name="Freeform 3"/>
            <p:cNvSpPr/>
            <p:nvPr/>
          </p:nvSpPr>
          <p:spPr>
            <a:xfrm>
              <a:off x="0" y="0"/>
              <a:ext cx="1577112" cy="339072"/>
            </a:xfrm>
            <a:custGeom>
              <a:avLst/>
              <a:gdLst/>
              <a:ahLst/>
              <a:cxnLst/>
              <a:rect l="l" t="t" r="r" b="b"/>
              <a:pathLst>
                <a:path w="1577112" h="339072">
                  <a:moveTo>
                    <a:pt x="93088" y="0"/>
                  </a:moveTo>
                  <a:lnTo>
                    <a:pt x="1484024" y="0"/>
                  </a:lnTo>
                  <a:cubicBezTo>
                    <a:pt x="1535435" y="0"/>
                    <a:pt x="1577112" y="41677"/>
                    <a:pt x="1577112" y="93088"/>
                  </a:cubicBezTo>
                  <a:lnTo>
                    <a:pt x="1577112" y="245985"/>
                  </a:lnTo>
                  <a:cubicBezTo>
                    <a:pt x="1577112" y="270673"/>
                    <a:pt x="1567304" y="294350"/>
                    <a:pt x="1549847" y="311808"/>
                  </a:cubicBezTo>
                  <a:cubicBezTo>
                    <a:pt x="1532390" y="329265"/>
                    <a:pt x="1508713" y="339072"/>
                    <a:pt x="1484024" y="339072"/>
                  </a:cubicBezTo>
                  <a:lnTo>
                    <a:pt x="93088" y="339072"/>
                  </a:lnTo>
                  <a:cubicBezTo>
                    <a:pt x="68399" y="339072"/>
                    <a:pt x="44722" y="329265"/>
                    <a:pt x="27265" y="311808"/>
                  </a:cubicBezTo>
                  <a:cubicBezTo>
                    <a:pt x="9807" y="294350"/>
                    <a:pt x="0" y="270673"/>
                    <a:pt x="0" y="245985"/>
                  </a:cubicBezTo>
                  <a:lnTo>
                    <a:pt x="0" y="93088"/>
                  </a:lnTo>
                  <a:cubicBezTo>
                    <a:pt x="0" y="68399"/>
                    <a:pt x="9807" y="44722"/>
                    <a:pt x="27265" y="27265"/>
                  </a:cubicBezTo>
                  <a:cubicBezTo>
                    <a:pt x="44722" y="9807"/>
                    <a:pt x="68399" y="0"/>
                    <a:pt x="93088" y="0"/>
                  </a:cubicBezTo>
                  <a:close/>
                </a:path>
              </a:pathLst>
            </a:custGeom>
            <a:solidFill>
              <a:srgbClr val="B77F63"/>
            </a:solidFill>
            <a:ln w="38100" cap="rnd">
              <a:solidFill>
                <a:srgbClr val="000000"/>
              </a:solidFill>
              <a:prstDash val="solid"/>
              <a:round/>
            </a:ln>
          </p:spPr>
        </p:sp>
        <p:sp>
          <p:nvSpPr>
            <p:cNvPr id="4" name="TextBox 4"/>
            <p:cNvSpPr txBox="1"/>
            <p:nvPr/>
          </p:nvSpPr>
          <p:spPr>
            <a:xfrm>
              <a:off x="0" y="-28575"/>
              <a:ext cx="1577112" cy="36764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2146445" y="3702509"/>
            <a:ext cx="5555791" cy="5555791"/>
          </a:xfrm>
          <a:custGeom>
            <a:avLst/>
            <a:gdLst/>
            <a:ahLst/>
            <a:cxnLst/>
            <a:rect l="l" t="t" r="r" b="b"/>
            <a:pathLst>
              <a:path w="5555791" h="5555791">
                <a:moveTo>
                  <a:pt x="0" y="0"/>
                </a:moveTo>
                <a:lnTo>
                  <a:pt x="5555792" y="0"/>
                </a:lnTo>
                <a:lnTo>
                  <a:pt x="5555792" y="5555791"/>
                </a:lnTo>
                <a:lnTo>
                  <a:pt x="0" y="555579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10935516" y="-509153"/>
            <a:ext cx="11305306" cy="11305306"/>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FE2F0"/>
            </a:solidFill>
          </p:spPr>
        </p:sp>
        <p:sp>
          <p:nvSpPr>
            <p:cNvPr id="8" name="TextBox 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2473661" y="428287"/>
            <a:ext cx="7910703" cy="8229600"/>
          </a:xfrm>
          <a:custGeom>
            <a:avLst/>
            <a:gdLst/>
            <a:ahLst/>
            <a:cxnLst/>
            <a:rect l="l" t="t" r="r" b="b"/>
            <a:pathLst>
              <a:path w="7910703" h="8229600">
                <a:moveTo>
                  <a:pt x="0" y="0"/>
                </a:moveTo>
                <a:lnTo>
                  <a:pt x="7910703" y="0"/>
                </a:lnTo>
                <a:lnTo>
                  <a:pt x="7910703" y="8229600"/>
                </a:lnTo>
                <a:lnTo>
                  <a:pt x="0" y="8229600"/>
                </a:lnTo>
                <a:lnTo>
                  <a:pt x="0" y="0"/>
                </a:lnTo>
                <a:close/>
              </a:path>
            </a:pathLst>
          </a:custGeom>
          <a:blipFill>
            <a:blip r:embed="rId4"/>
            <a:stretch>
              <a:fillRect/>
            </a:stretch>
          </a:blipFill>
        </p:spPr>
      </p:sp>
      <p:sp>
        <p:nvSpPr>
          <p:cNvPr id="10" name="TextBox 10"/>
          <p:cNvSpPr txBox="1"/>
          <p:nvPr/>
        </p:nvSpPr>
        <p:spPr>
          <a:xfrm>
            <a:off x="1433550" y="1498456"/>
            <a:ext cx="6897100" cy="1282402"/>
          </a:xfrm>
          <a:prstGeom prst="rect">
            <a:avLst/>
          </a:prstGeom>
        </p:spPr>
        <p:txBody>
          <a:bodyPr wrap="square" lIns="0" tIns="0" rIns="0" bIns="0" rtlCol="0" anchor="t">
            <a:spAutoFit/>
          </a:bodyPr>
          <a:lstStyle/>
          <a:p>
            <a:pPr algn="ctr">
              <a:lnSpc>
                <a:spcPts val="5039"/>
              </a:lnSpc>
              <a:spcBef>
                <a:spcPct val="0"/>
              </a:spcBef>
            </a:pPr>
            <a:r>
              <a:rPr lang="ru-RU" sz="3599" spc="453" dirty="0" err="1">
                <a:solidFill>
                  <a:srgbClr val="FFFFFF"/>
                </a:solidFill>
                <a:latin typeface="Waterlily"/>
                <a:ea typeface="Waterlily"/>
                <a:cs typeface="Waterlily"/>
                <a:sym typeface="Waterlily"/>
              </a:rPr>
              <a:t>Құралдар</a:t>
            </a:r>
            <a:r>
              <a:rPr lang="ru-RU" sz="3599" spc="453" dirty="0">
                <a:solidFill>
                  <a:srgbClr val="FFFFFF"/>
                </a:solidFill>
                <a:latin typeface="Waterlily"/>
                <a:ea typeface="Waterlily"/>
                <a:cs typeface="Waterlily"/>
                <a:sym typeface="Waterlily"/>
              </a:rPr>
              <a:t> мен </a:t>
            </a:r>
            <a:r>
              <a:rPr lang="ru-RU" sz="3599" spc="453" dirty="0" err="1">
                <a:solidFill>
                  <a:srgbClr val="FFFFFF"/>
                </a:solidFill>
                <a:latin typeface="Waterlily"/>
                <a:ea typeface="Waterlily"/>
                <a:cs typeface="Waterlily"/>
                <a:sym typeface="Waterlily"/>
              </a:rPr>
              <a:t>материалдар</a:t>
            </a:r>
            <a:endParaRPr lang="en-US" sz="3599" spc="453" dirty="0">
              <a:solidFill>
                <a:srgbClr val="FFFFFF"/>
              </a:solidFill>
              <a:latin typeface="Waterlily"/>
              <a:ea typeface="Waterlily"/>
              <a:cs typeface="Waterlily"/>
              <a:sym typeface="Waterlil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FE2F0"/>
        </a:solidFill>
        <a:effectLst/>
      </p:bgPr>
    </p:bg>
    <p:spTree>
      <p:nvGrpSpPr>
        <p:cNvPr id="1" name=""/>
        <p:cNvGrpSpPr/>
        <p:nvPr/>
      </p:nvGrpSpPr>
      <p:grpSpPr>
        <a:xfrm>
          <a:off x="0" y="0"/>
          <a:ext cx="0" cy="0"/>
          <a:chOff x="0" y="0"/>
          <a:chExt cx="0" cy="0"/>
        </a:xfrm>
      </p:grpSpPr>
      <p:grpSp>
        <p:nvGrpSpPr>
          <p:cNvPr id="2" name="Group 2"/>
          <p:cNvGrpSpPr/>
          <p:nvPr/>
        </p:nvGrpSpPr>
        <p:grpSpPr>
          <a:xfrm>
            <a:off x="6265322" y="2359458"/>
            <a:ext cx="10037976" cy="4837285"/>
            <a:chOff x="0" y="0"/>
            <a:chExt cx="2643747" cy="1274018"/>
          </a:xfrm>
        </p:grpSpPr>
        <p:sp>
          <p:nvSpPr>
            <p:cNvPr id="3" name="Freeform 3"/>
            <p:cNvSpPr/>
            <p:nvPr/>
          </p:nvSpPr>
          <p:spPr>
            <a:xfrm>
              <a:off x="0" y="0"/>
              <a:ext cx="2643747" cy="1274018"/>
            </a:xfrm>
            <a:custGeom>
              <a:avLst/>
              <a:gdLst/>
              <a:ahLst/>
              <a:cxnLst/>
              <a:rect l="l" t="t" r="r" b="b"/>
              <a:pathLst>
                <a:path w="2643747" h="1274018">
                  <a:moveTo>
                    <a:pt x="22367" y="0"/>
                  </a:moveTo>
                  <a:lnTo>
                    <a:pt x="2621380" y="0"/>
                  </a:lnTo>
                  <a:cubicBezTo>
                    <a:pt x="2627312" y="0"/>
                    <a:pt x="2633001" y="2356"/>
                    <a:pt x="2637196" y="6551"/>
                  </a:cubicBezTo>
                  <a:cubicBezTo>
                    <a:pt x="2641390" y="10746"/>
                    <a:pt x="2643747" y="16435"/>
                    <a:pt x="2643747" y="22367"/>
                  </a:cubicBezTo>
                  <a:lnTo>
                    <a:pt x="2643747" y="1251651"/>
                  </a:lnTo>
                  <a:cubicBezTo>
                    <a:pt x="2643747" y="1257583"/>
                    <a:pt x="2641390" y="1263272"/>
                    <a:pt x="2637196" y="1267467"/>
                  </a:cubicBezTo>
                  <a:cubicBezTo>
                    <a:pt x="2633001" y="1271661"/>
                    <a:pt x="2627312" y="1274018"/>
                    <a:pt x="2621380" y="1274018"/>
                  </a:cubicBezTo>
                  <a:lnTo>
                    <a:pt x="22367" y="1274018"/>
                  </a:lnTo>
                  <a:cubicBezTo>
                    <a:pt x="16435" y="1274018"/>
                    <a:pt x="10746" y="1271661"/>
                    <a:pt x="6551" y="1267467"/>
                  </a:cubicBezTo>
                  <a:cubicBezTo>
                    <a:pt x="2356" y="1263272"/>
                    <a:pt x="0" y="1257583"/>
                    <a:pt x="0" y="1251651"/>
                  </a:cubicBezTo>
                  <a:lnTo>
                    <a:pt x="0" y="22367"/>
                  </a:lnTo>
                  <a:cubicBezTo>
                    <a:pt x="0" y="16435"/>
                    <a:pt x="2356" y="10746"/>
                    <a:pt x="6551" y="6551"/>
                  </a:cubicBezTo>
                  <a:cubicBezTo>
                    <a:pt x="10746" y="2356"/>
                    <a:pt x="16435" y="0"/>
                    <a:pt x="22367" y="0"/>
                  </a:cubicBezTo>
                  <a:close/>
                </a:path>
              </a:pathLst>
            </a:custGeom>
            <a:solidFill>
              <a:srgbClr val="FFFFFF"/>
            </a:solidFill>
            <a:ln w="38100" cap="rnd">
              <a:solidFill>
                <a:srgbClr val="000000"/>
              </a:solidFill>
              <a:prstDash val="solid"/>
              <a:round/>
            </a:ln>
          </p:spPr>
        </p:sp>
        <p:sp>
          <p:nvSpPr>
            <p:cNvPr id="4" name="TextBox 4"/>
            <p:cNvSpPr txBox="1"/>
            <p:nvPr/>
          </p:nvSpPr>
          <p:spPr>
            <a:xfrm>
              <a:off x="0" y="-28575"/>
              <a:ext cx="2643747" cy="1302593"/>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984701" y="1552755"/>
            <a:ext cx="5988097" cy="1287416"/>
            <a:chOff x="0" y="0"/>
            <a:chExt cx="1577112" cy="339072"/>
          </a:xfrm>
        </p:grpSpPr>
        <p:sp>
          <p:nvSpPr>
            <p:cNvPr id="6" name="Freeform 6"/>
            <p:cNvSpPr/>
            <p:nvPr/>
          </p:nvSpPr>
          <p:spPr>
            <a:xfrm>
              <a:off x="0" y="0"/>
              <a:ext cx="1577112" cy="339072"/>
            </a:xfrm>
            <a:custGeom>
              <a:avLst/>
              <a:gdLst/>
              <a:ahLst/>
              <a:cxnLst/>
              <a:rect l="l" t="t" r="r" b="b"/>
              <a:pathLst>
                <a:path w="1577112" h="339072">
                  <a:moveTo>
                    <a:pt x="93088" y="0"/>
                  </a:moveTo>
                  <a:lnTo>
                    <a:pt x="1484024" y="0"/>
                  </a:lnTo>
                  <a:cubicBezTo>
                    <a:pt x="1535435" y="0"/>
                    <a:pt x="1577112" y="41677"/>
                    <a:pt x="1577112" y="93088"/>
                  </a:cubicBezTo>
                  <a:lnTo>
                    <a:pt x="1577112" y="245985"/>
                  </a:lnTo>
                  <a:cubicBezTo>
                    <a:pt x="1577112" y="270673"/>
                    <a:pt x="1567304" y="294350"/>
                    <a:pt x="1549847" y="311808"/>
                  </a:cubicBezTo>
                  <a:cubicBezTo>
                    <a:pt x="1532390" y="329265"/>
                    <a:pt x="1508713" y="339072"/>
                    <a:pt x="1484024" y="339072"/>
                  </a:cubicBezTo>
                  <a:lnTo>
                    <a:pt x="93088" y="339072"/>
                  </a:lnTo>
                  <a:cubicBezTo>
                    <a:pt x="68399" y="339072"/>
                    <a:pt x="44722" y="329265"/>
                    <a:pt x="27265" y="311808"/>
                  </a:cubicBezTo>
                  <a:cubicBezTo>
                    <a:pt x="9807" y="294350"/>
                    <a:pt x="0" y="270673"/>
                    <a:pt x="0" y="245985"/>
                  </a:cubicBezTo>
                  <a:lnTo>
                    <a:pt x="0" y="93088"/>
                  </a:lnTo>
                  <a:cubicBezTo>
                    <a:pt x="0" y="68399"/>
                    <a:pt x="9807" y="44722"/>
                    <a:pt x="27265" y="27265"/>
                  </a:cubicBezTo>
                  <a:cubicBezTo>
                    <a:pt x="44722" y="9807"/>
                    <a:pt x="68399" y="0"/>
                    <a:pt x="93088" y="0"/>
                  </a:cubicBezTo>
                  <a:close/>
                </a:path>
              </a:pathLst>
            </a:custGeom>
            <a:solidFill>
              <a:srgbClr val="55905A"/>
            </a:solidFill>
            <a:ln w="38100" cap="rnd">
              <a:solidFill>
                <a:srgbClr val="000000"/>
              </a:solidFill>
              <a:prstDash val="solid"/>
              <a:round/>
            </a:ln>
          </p:spPr>
        </p:sp>
        <p:sp>
          <p:nvSpPr>
            <p:cNvPr id="7" name="TextBox 7"/>
            <p:cNvSpPr txBox="1"/>
            <p:nvPr/>
          </p:nvSpPr>
          <p:spPr>
            <a:xfrm>
              <a:off x="0" y="-28575"/>
              <a:ext cx="1577112" cy="367647"/>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7126190" y="3189522"/>
            <a:ext cx="8316242" cy="3034283"/>
          </a:xfrm>
          <a:prstGeom prst="rect">
            <a:avLst/>
          </a:prstGeom>
        </p:spPr>
        <p:txBody>
          <a:bodyPr lIns="0" tIns="0" rIns="0" bIns="0" rtlCol="0" anchor="t">
            <a:spAutoFit/>
          </a:bodyPr>
          <a:lstStyle/>
          <a:p>
            <a:pPr marL="0" lvl="0" indent="0" algn="just">
              <a:lnSpc>
                <a:spcPts val="4053"/>
              </a:lnSpc>
              <a:spcBef>
                <a:spcPct val="0"/>
              </a:spcBef>
            </a:pPr>
            <a:r>
              <a:rPr lang="en-US" sz="2100" u="none" strike="noStrike">
                <a:solidFill>
                  <a:srgbClr val="000000"/>
                </a:solidFill>
                <a:latin typeface="Playpen Sans"/>
                <a:ea typeface="Playpen Sans"/>
                <a:cs typeface="Playpen Sans"/>
                <a:sym typeface="Playpen Sans"/>
              </a:rPr>
              <a:t>Lorem ipsum dolor sit amet, consectetur adipiscing elit. Donec quis turpis vitae orci convallis ullamcorper. Mauris molestie vestibulum enim. Donec facilisis vel lacus non faucibus. Aliquam porta elit vitae consequat venenatis. Pellentesque vitae diam est. Nam at purus consequat, finibus neque vel, rutrum ligula. Nam et molestie mi.</a:t>
            </a:r>
          </a:p>
        </p:txBody>
      </p:sp>
      <p:sp>
        <p:nvSpPr>
          <p:cNvPr id="9" name="TextBox 9"/>
          <p:cNvSpPr txBox="1"/>
          <p:nvPr/>
        </p:nvSpPr>
        <p:spPr>
          <a:xfrm>
            <a:off x="2836053" y="1846895"/>
            <a:ext cx="4285394" cy="622935"/>
          </a:xfrm>
          <a:prstGeom prst="rect">
            <a:avLst/>
          </a:prstGeom>
        </p:spPr>
        <p:txBody>
          <a:bodyPr lIns="0" tIns="0" rIns="0" bIns="0" rtlCol="0" anchor="t">
            <a:spAutoFit/>
          </a:bodyPr>
          <a:lstStyle/>
          <a:p>
            <a:pPr algn="ctr">
              <a:lnSpc>
                <a:spcPts val="5039"/>
              </a:lnSpc>
              <a:spcBef>
                <a:spcPct val="0"/>
              </a:spcBef>
            </a:pPr>
            <a:r>
              <a:rPr lang="en-US" sz="3599" spc="453">
                <a:solidFill>
                  <a:srgbClr val="FFFFFF"/>
                </a:solidFill>
                <a:latin typeface="Waterlily"/>
                <a:ea typeface="Waterlily"/>
                <a:cs typeface="Waterlily"/>
                <a:sym typeface="Waterlily"/>
              </a:rPr>
              <a:t>Methods</a:t>
            </a:r>
          </a:p>
        </p:txBody>
      </p:sp>
      <p:sp>
        <p:nvSpPr>
          <p:cNvPr id="10" name="Freeform 10"/>
          <p:cNvSpPr/>
          <p:nvPr/>
        </p:nvSpPr>
        <p:spPr>
          <a:xfrm>
            <a:off x="0" y="7196744"/>
            <a:ext cx="18288000" cy="4123113"/>
          </a:xfrm>
          <a:custGeom>
            <a:avLst/>
            <a:gdLst/>
            <a:ahLst/>
            <a:cxnLst/>
            <a:rect l="l" t="t" r="r" b="b"/>
            <a:pathLst>
              <a:path w="18288000" h="4123113">
                <a:moveTo>
                  <a:pt x="0" y="0"/>
                </a:moveTo>
                <a:lnTo>
                  <a:pt x="18288000" y="0"/>
                </a:lnTo>
                <a:lnTo>
                  <a:pt x="18288000" y="4123112"/>
                </a:lnTo>
                <a:lnTo>
                  <a:pt x="0" y="412311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Freeform 11"/>
          <p:cNvSpPr/>
          <p:nvPr/>
        </p:nvSpPr>
        <p:spPr>
          <a:xfrm>
            <a:off x="15528393" y="-3111812"/>
            <a:ext cx="4830530" cy="5308275"/>
          </a:xfrm>
          <a:custGeom>
            <a:avLst/>
            <a:gdLst/>
            <a:ahLst/>
            <a:cxnLst/>
            <a:rect l="l" t="t" r="r" b="b"/>
            <a:pathLst>
              <a:path w="4830530" h="5308275">
                <a:moveTo>
                  <a:pt x="0" y="0"/>
                </a:moveTo>
                <a:lnTo>
                  <a:pt x="4830530" y="0"/>
                </a:lnTo>
                <a:lnTo>
                  <a:pt x="4830530" y="5308275"/>
                </a:lnTo>
                <a:lnTo>
                  <a:pt x="0" y="5308275"/>
                </a:lnTo>
                <a:lnTo>
                  <a:pt x="0" y="0"/>
                </a:lnTo>
                <a:close/>
              </a:path>
            </a:pathLst>
          </a:custGeom>
          <a:blipFill>
            <a:blip r:embed="rId4"/>
            <a:stretch>
              <a:fillRect/>
            </a:stretch>
          </a:blipFill>
        </p:spPr>
      </p:sp>
      <p:sp>
        <p:nvSpPr>
          <p:cNvPr id="12" name="Freeform 12"/>
          <p:cNvSpPr/>
          <p:nvPr/>
        </p:nvSpPr>
        <p:spPr>
          <a:xfrm>
            <a:off x="-2545622" y="4122317"/>
            <a:ext cx="4830530" cy="3266870"/>
          </a:xfrm>
          <a:custGeom>
            <a:avLst/>
            <a:gdLst/>
            <a:ahLst/>
            <a:cxnLst/>
            <a:rect l="l" t="t" r="r" b="b"/>
            <a:pathLst>
              <a:path w="4830530" h="3266870">
                <a:moveTo>
                  <a:pt x="0" y="0"/>
                </a:moveTo>
                <a:lnTo>
                  <a:pt x="4830530" y="0"/>
                </a:lnTo>
                <a:lnTo>
                  <a:pt x="4830530" y="3266870"/>
                </a:lnTo>
                <a:lnTo>
                  <a:pt x="0" y="3266870"/>
                </a:lnTo>
                <a:lnTo>
                  <a:pt x="0" y="0"/>
                </a:lnTo>
                <a:close/>
              </a:path>
            </a:pathLst>
          </a:custGeom>
          <a:blipFill>
            <a:blip r:embed="rId4"/>
            <a:stretch>
              <a:fillRect b="-62488"/>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8FC"/>
        </a:solidFill>
        <a:effectLst/>
      </p:bgPr>
    </p:bg>
    <p:spTree>
      <p:nvGrpSpPr>
        <p:cNvPr id="1" name=""/>
        <p:cNvGrpSpPr/>
        <p:nvPr/>
      </p:nvGrpSpPr>
      <p:grpSpPr>
        <a:xfrm>
          <a:off x="0" y="0"/>
          <a:ext cx="0" cy="0"/>
          <a:chOff x="0" y="0"/>
          <a:chExt cx="0" cy="0"/>
        </a:xfrm>
      </p:grpSpPr>
      <p:sp>
        <p:nvSpPr>
          <p:cNvPr id="2" name="Freeform 2"/>
          <p:cNvSpPr/>
          <p:nvPr/>
        </p:nvSpPr>
        <p:spPr>
          <a:xfrm>
            <a:off x="1935714" y="4513343"/>
            <a:ext cx="5948539" cy="4142346"/>
          </a:xfrm>
          <a:custGeom>
            <a:avLst/>
            <a:gdLst/>
            <a:ahLst/>
            <a:cxnLst/>
            <a:rect l="l" t="t" r="r" b="b"/>
            <a:pathLst>
              <a:path w="5948539" h="4142346">
                <a:moveTo>
                  <a:pt x="0" y="0"/>
                </a:moveTo>
                <a:lnTo>
                  <a:pt x="5948540" y="0"/>
                </a:lnTo>
                <a:lnTo>
                  <a:pt x="5948540" y="4142346"/>
                </a:lnTo>
                <a:lnTo>
                  <a:pt x="0" y="41423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1111276" y="3589608"/>
            <a:ext cx="7597416" cy="580390"/>
          </a:xfrm>
          <a:prstGeom prst="rect">
            <a:avLst/>
          </a:prstGeom>
        </p:spPr>
        <p:txBody>
          <a:bodyPr lIns="0" tIns="0" rIns="0" bIns="0" rtlCol="0" anchor="t">
            <a:spAutoFit/>
          </a:bodyPr>
          <a:lstStyle/>
          <a:p>
            <a:pPr algn="ctr">
              <a:lnSpc>
                <a:spcPts val="4759"/>
              </a:lnSpc>
              <a:spcBef>
                <a:spcPct val="0"/>
              </a:spcBef>
            </a:pPr>
            <a:r>
              <a:rPr lang="en-US" sz="3399" b="1">
                <a:solidFill>
                  <a:srgbClr val="000000"/>
                </a:solidFill>
                <a:latin typeface="Playpen Sans Bold"/>
                <a:ea typeface="Playpen Sans Bold"/>
                <a:cs typeface="Playpen Sans Bold"/>
                <a:sym typeface="Playpen Sans Bold"/>
              </a:rPr>
              <a:t>Data Tables and Observations</a:t>
            </a:r>
          </a:p>
        </p:txBody>
      </p:sp>
      <p:sp>
        <p:nvSpPr>
          <p:cNvPr id="4" name="TextBox 4"/>
          <p:cNvSpPr txBox="1"/>
          <p:nvPr/>
        </p:nvSpPr>
        <p:spPr>
          <a:xfrm>
            <a:off x="11278095" y="3589163"/>
            <a:ext cx="3990773" cy="580390"/>
          </a:xfrm>
          <a:prstGeom prst="rect">
            <a:avLst/>
          </a:prstGeom>
        </p:spPr>
        <p:txBody>
          <a:bodyPr lIns="0" tIns="0" rIns="0" bIns="0" rtlCol="0" anchor="t">
            <a:spAutoFit/>
          </a:bodyPr>
          <a:lstStyle/>
          <a:p>
            <a:pPr algn="ctr">
              <a:lnSpc>
                <a:spcPts val="4759"/>
              </a:lnSpc>
              <a:spcBef>
                <a:spcPct val="0"/>
              </a:spcBef>
            </a:pPr>
            <a:r>
              <a:rPr lang="en-US" sz="3399" b="1">
                <a:solidFill>
                  <a:srgbClr val="000000"/>
                </a:solidFill>
                <a:latin typeface="Playpen Sans Bold"/>
                <a:ea typeface="Playpen Sans Bold"/>
                <a:cs typeface="Playpen Sans Bold"/>
                <a:sym typeface="Playpen Sans Bold"/>
              </a:rPr>
              <a:t>Analysis of Data</a:t>
            </a:r>
          </a:p>
        </p:txBody>
      </p:sp>
      <p:sp>
        <p:nvSpPr>
          <p:cNvPr id="5" name="TextBox 5"/>
          <p:cNvSpPr txBox="1"/>
          <p:nvPr/>
        </p:nvSpPr>
        <p:spPr>
          <a:xfrm>
            <a:off x="10345059" y="4464055"/>
            <a:ext cx="5856845" cy="4062983"/>
          </a:xfrm>
          <a:prstGeom prst="rect">
            <a:avLst/>
          </a:prstGeom>
        </p:spPr>
        <p:txBody>
          <a:bodyPr lIns="0" tIns="0" rIns="0" bIns="0" rtlCol="0" anchor="t">
            <a:spAutoFit/>
          </a:bodyPr>
          <a:lstStyle/>
          <a:p>
            <a:pPr marL="0" lvl="0" indent="0" algn="ctr">
              <a:lnSpc>
                <a:spcPts val="4053"/>
              </a:lnSpc>
              <a:spcBef>
                <a:spcPct val="0"/>
              </a:spcBef>
            </a:pPr>
            <a:r>
              <a:rPr lang="en-US" sz="2100" u="none" strike="noStrike">
                <a:solidFill>
                  <a:srgbClr val="000000"/>
                </a:solidFill>
                <a:latin typeface="Playpen Sans"/>
                <a:ea typeface="Playpen Sans"/>
                <a:cs typeface="Playpen Sans"/>
                <a:sym typeface="Playpen Sans"/>
              </a:rPr>
              <a:t>Lorem ipsum dolor sit amet, consectetur adipiscing elit. Donec quis turpis vitae orci convallis ullamcorper. Mauris molestie vestibulum enim. Donec facilisis vel lacus non faucibus. Aliquam porta elit vitae consequat venenatis. Pellentesque vitae diam est. Nam at purus consequat, finibus neque vel, rutrum ligula. </a:t>
            </a:r>
          </a:p>
        </p:txBody>
      </p:sp>
      <p:sp>
        <p:nvSpPr>
          <p:cNvPr id="6" name="AutoShape 6"/>
          <p:cNvSpPr/>
          <p:nvPr/>
        </p:nvSpPr>
        <p:spPr>
          <a:xfrm flipH="1" flipV="1">
            <a:off x="9144000" y="-560340"/>
            <a:ext cx="66675" cy="13293260"/>
          </a:xfrm>
          <a:prstGeom prst="line">
            <a:avLst/>
          </a:prstGeom>
          <a:ln w="47625" cap="rnd">
            <a:solidFill>
              <a:srgbClr val="437547"/>
            </a:solidFill>
            <a:prstDash val="sysDash"/>
            <a:headEnd type="none" w="sm" len="sm"/>
            <a:tailEnd type="none" w="sm" len="sm"/>
          </a:ln>
        </p:spPr>
      </p:sp>
      <p:grpSp>
        <p:nvGrpSpPr>
          <p:cNvPr id="7" name="Group 7"/>
          <p:cNvGrpSpPr/>
          <p:nvPr/>
        </p:nvGrpSpPr>
        <p:grpSpPr>
          <a:xfrm>
            <a:off x="6149952" y="1552755"/>
            <a:ext cx="5988097" cy="1287416"/>
            <a:chOff x="0" y="0"/>
            <a:chExt cx="1577112" cy="339072"/>
          </a:xfrm>
        </p:grpSpPr>
        <p:sp>
          <p:nvSpPr>
            <p:cNvPr id="8" name="Freeform 8"/>
            <p:cNvSpPr/>
            <p:nvPr/>
          </p:nvSpPr>
          <p:spPr>
            <a:xfrm>
              <a:off x="0" y="0"/>
              <a:ext cx="1577112" cy="339072"/>
            </a:xfrm>
            <a:custGeom>
              <a:avLst/>
              <a:gdLst/>
              <a:ahLst/>
              <a:cxnLst/>
              <a:rect l="l" t="t" r="r" b="b"/>
              <a:pathLst>
                <a:path w="1577112" h="339072">
                  <a:moveTo>
                    <a:pt x="93088" y="0"/>
                  </a:moveTo>
                  <a:lnTo>
                    <a:pt x="1484024" y="0"/>
                  </a:lnTo>
                  <a:cubicBezTo>
                    <a:pt x="1535435" y="0"/>
                    <a:pt x="1577112" y="41677"/>
                    <a:pt x="1577112" y="93088"/>
                  </a:cubicBezTo>
                  <a:lnTo>
                    <a:pt x="1577112" y="245985"/>
                  </a:lnTo>
                  <a:cubicBezTo>
                    <a:pt x="1577112" y="270673"/>
                    <a:pt x="1567304" y="294350"/>
                    <a:pt x="1549847" y="311808"/>
                  </a:cubicBezTo>
                  <a:cubicBezTo>
                    <a:pt x="1532390" y="329265"/>
                    <a:pt x="1508713" y="339072"/>
                    <a:pt x="1484024" y="339072"/>
                  </a:cubicBezTo>
                  <a:lnTo>
                    <a:pt x="93088" y="339072"/>
                  </a:lnTo>
                  <a:cubicBezTo>
                    <a:pt x="68399" y="339072"/>
                    <a:pt x="44722" y="329265"/>
                    <a:pt x="27265" y="311808"/>
                  </a:cubicBezTo>
                  <a:cubicBezTo>
                    <a:pt x="9807" y="294350"/>
                    <a:pt x="0" y="270673"/>
                    <a:pt x="0" y="245985"/>
                  </a:cubicBezTo>
                  <a:lnTo>
                    <a:pt x="0" y="93088"/>
                  </a:lnTo>
                  <a:cubicBezTo>
                    <a:pt x="0" y="68399"/>
                    <a:pt x="9807" y="44722"/>
                    <a:pt x="27265" y="27265"/>
                  </a:cubicBezTo>
                  <a:cubicBezTo>
                    <a:pt x="44722" y="9807"/>
                    <a:pt x="68399" y="0"/>
                    <a:pt x="93088" y="0"/>
                  </a:cubicBezTo>
                  <a:close/>
                </a:path>
              </a:pathLst>
            </a:custGeom>
            <a:solidFill>
              <a:srgbClr val="B77F63"/>
            </a:solidFill>
            <a:ln w="38100" cap="rnd">
              <a:solidFill>
                <a:srgbClr val="000000"/>
              </a:solidFill>
              <a:prstDash val="solid"/>
              <a:round/>
            </a:ln>
          </p:spPr>
        </p:sp>
        <p:sp>
          <p:nvSpPr>
            <p:cNvPr id="9" name="TextBox 9"/>
            <p:cNvSpPr txBox="1"/>
            <p:nvPr/>
          </p:nvSpPr>
          <p:spPr>
            <a:xfrm>
              <a:off x="0" y="-28575"/>
              <a:ext cx="1577112" cy="367647"/>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p:nvPr/>
        </p:nvSpPr>
        <p:spPr>
          <a:xfrm>
            <a:off x="7001303" y="1846895"/>
            <a:ext cx="4285394" cy="622935"/>
          </a:xfrm>
          <a:prstGeom prst="rect">
            <a:avLst/>
          </a:prstGeom>
        </p:spPr>
        <p:txBody>
          <a:bodyPr lIns="0" tIns="0" rIns="0" bIns="0" rtlCol="0" anchor="t">
            <a:spAutoFit/>
          </a:bodyPr>
          <a:lstStyle/>
          <a:p>
            <a:pPr algn="ctr">
              <a:lnSpc>
                <a:spcPts val="5039"/>
              </a:lnSpc>
              <a:spcBef>
                <a:spcPct val="0"/>
              </a:spcBef>
            </a:pPr>
            <a:r>
              <a:rPr lang="en-US" sz="3599" spc="453">
                <a:solidFill>
                  <a:srgbClr val="FFFFFF"/>
                </a:solidFill>
                <a:latin typeface="Waterlily"/>
                <a:ea typeface="Waterlily"/>
                <a:cs typeface="Waterlily"/>
                <a:sym typeface="Waterlily"/>
              </a:rPr>
              <a:t>Findings</a:t>
            </a:r>
          </a:p>
        </p:txBody>
      </p:sp>
      <p:sp>
        <p:nvSpPr>
          <p:cNvPr id="11" name="Freeform 11"/>
          <p:cNvSpPr/>
          <p:nvPr/>
        </p:nvSpPr>
        <p:spPr>
          <a:xfrm flipV="1">
            <a:off x="-9525" y="-19050"/>
            <a:ext cx="4203196" cy="3331988"/>
          </a:xfrm>
          <a:custGeom>
            <a:avLst/>
            <a:gdLst/>
            <a:ahLst/>
            <a:cxnLst/>
            <a:rect l="l" t="t" r="r" b="b"/>
            <a:pathLst>
              <a:path w="4203196" h="3331988">
                <a:moveTo>
                  <a:pt x="0" y="3331988"/>
                </a:moveTo>
                <a:lnTo>
                  <a:pt x="4203196" y="3331988"/>
                </a:lnTo>
                <a:lnTo>
                  <a:pt x="4203196" y="0"/>
                </a:lnTo>
                <a:lnTo>
                  <a:pt x="0" y="0"/>
                </a:lnTo>
                <a:lnTo>
                  <a:pt x="0" y="3331988"/>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2"/>
          <p:cNvSpPr/>
          <p:nvPr/>
        </p:nvSpPr>
        <p:spPr>
          <a:xfrm flipH="1" flipV="1">
            <a:off x="13872380" y="0"/>
            <a:ext cx="4415620" cy="3500382"/>
          </a:xfrm>
          <a:custGeom>
            <a:avLst/>
            <a:gdLst/>
            <a:ahLst/>
            <a:cxnLst/>
            <a:rect l="l" t="t" r="r" b="b"/>
            <a:pathLst>
              <a:path w="4415620" h="3500382">
                <a:moveTo>
                  <a:pt x="4415620" y="3500382"/>
                </a:moveTo>
                <a:lnTo>
                  <a:pt x="0" y="3500382"/>
                </a:lnTo>
                <a:lnTo>
                  <a:pt x="0" y="0"/>
                </a:lnTo>
                <a:lnTo>
                  <a:pt x="4415620" y="0"/>
                </a:lnTo>
                <a:lnTo>
                  <a:pt x="4415620" y="3500382"/>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FE2F0"/>
        </a:solidFill>
        <a:effectLst/>
      </p:bgPr>
    </p:bg>
    <p:spTree>
      <p:nvGrpSpPr>
        <p:cNvPr id="1" name=""/>
        <p:cNvGrpSpPr/>
        <p:nvPr/>
      </p:nvGrpSpPr>
      <p:grpSpPr>
        <a:xfrm>
          <a:off x="0" y="0"/>
          <a:ext cx="0" cy="0"/>
          <a:chOff x="0" y="0"/>
          <a:chExt cx="0" cy="0"/>
        </a:xfrm>
      </p:grpSpPr>
      <p:grpSp>
        <p:nvGrpSpPr>
          <p:cNvPr id="2" name="Group 2"/>
          <p:cNvGrpSpPr/>
          <p:nvPr/>
        </p:nvGrpSpPr>
        <p:grpSpPr>
          <a:xfrm>
            <a:off x="1953978" y="3776703"/>
            <a:ext cx="7159299" cy="5326337"/>
            <a:chOff x="0" y="0"/>
            <a:chExt cx="1885577" cy="1402821"/>
          </a:xfrm>
        </p:grpSpPr>
        <p:sp>
          <p:nvSpPr>
            <p:cNvPr id="3" name="Freeform 3"/>
            <p:cNvSpPr/>
            <p:nvPr/>
          </p:nvSpPr>
          <p:spPr>
            <a:xfrm>
              <a:off x="0" y="0"/>
              <a:ext cx="1885577" cy="1402821"/>
            </a:xfrm>
            <a:custGeom>
              <a:avLst/>
              <a:gdLst/>
              <a:ahLst/>
              <a:cxnLst/>
              <a:rect l="l" t="t" r="r" b="b"/>
              <a:pathLst>
                <a:path w="1885577" h="1402821">
                  <a:moveTo>
                    <a:pt x="31360" y="0"/>
                  </a:moveTo>
                  <a:lnTo>
                    <a:pt x="1854217" y="0"/>
                  </a:lnTo>
                  <a:cubicBezTo>
                    <a:pt x="1871536" y="0"/>
                    <a:pt x="1885577" y="14040"/>
                    <a:pt x="1885577" y="31360"/>
                  </a:cubicBezTo>
                  <a:lnTo>
                    <a:pt x="1885577" y="1371461"/>
                  </a:lnTo>
                  <a:cubicBezTo>
                    <a:pt x="1885577" y="1388781"/>
                    <a:pt x="1871536" y="1402821"/>
                    <a:pt x="1854217" y="1402821"/>
                  </a:cubicBezTo>
                  <a:lnTo>
                    <a:pt x="31360" y="1402821"/>
                  </a:lnTo>
                  <a:cubicBezTo>
                    <a:pt x="14040" y="1402821"/>
                    <a:pt x="0" y="1388781"/>
                    <a:pt x="0" y="1371461"/>
                  </a:cubicBezTo>
                  <a:lnTo>
                    <a:pt x="0" y="31360"/>
                  </a:lnTo>
                  <a:cubicBezTo>
                    <a:pt x="0" y="14040"/>
                    <a:pt x="14040" y="0"/>
                    <a:pt x="31360" y="0"/>
                  </a:cubicBezTo>
                  <a:close/>
                </a:path>
              </a:pathLst>
            </a:custGeom>
            <a:solidFill>
              <a:srgbClr val="FFFFFF"/>
            </a:solidFill>
            <a:ln w="38100" cap="rnd">
              <a:solidFill>
                <a:srgbClr val="000000"/>
              </a:solidFill>
              <a:prstDash val="solid"/>
              <a:round/>
            </a:ln>
          </p:spPr>
        </p:sp>
        <p:sp>
          <p:nvSpPr>
            <p:cNvPr id="4" name="TextBox 4"/>
            <p:cNvSpPr txBox="1"/>
            <p:nvPr/>
          </p:nvSpPr>
          <p:spPr>
            <a:xfrm>
              <a:off x="0" y="-28575"/>
              <a:ext cx="1885577" cy="1431396"/>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379654" y="4214211"/>
            <a:ext cx="6165550" cy="580390"/>
          </a:xfrm>
          <a:prstGeom prst="rect">
            <a:avLst/>
          </a:prstGeom>
        </p:spPr>
        <p:txBody>
          <a:bodyPr lIns="0" tIns="0" rIns="0" bIns="0" rtlCol="0" anchor="t">
            <a:spAutoFit/>
          </a:bodyPr>
          <a:lstStyle/>
          <a:p>
            <a:pPr algn="l">
              <a:lnSpc>
                <a:spcPts val="4759"/>
              </a:lnSpc>
              <a:spcBef>
                <a:spcPct val="0"/>
              </a:spcBef>
            </a:pPr>
            <a:r>
              <a:rPr lang="en-US" sz="3399" b="1">
                <a:solidFill>
                  <a:srgbClr val="000000"/>
                </a:solidFill>
                <a:latin typeface="Playpen Sans Bold"/>
                <a:ea typeface="Playpen Sans Bold"/>
                <a:cs typeface="Playpen Sans Bold"/>
                <a:sym typeface="Playpen Sans Bold"/>
              </a:rPr>
              <a:t>Interpretation of Results</a:t>
            </a:r>
          </a:p>
        </p:txBody>
      </p:sp>
      <p:grpSp>
        <p:nvGrpSpPr>
          <p:cNvPr id="6" name="Group 6"/>
          <p:cNvGrpSpPr/>
          <p:nvPr/>
        </p:nvGrpSpPr>
        <p:grpSpPr>
          <a:xfrm>
            <a:off x="1984701" y="1552755"/>
            <a:ext cx="5988097" cy="1287416"/>
            <a:chOff x="0" y="0"/>
            <a:chExt cx="1577112" cy="339072"/>
          </a:xfrm>
        </p:grpSpPr>
        <p:sp>
          <p:nvSpPr>
            <p:cNvPr id="7" name="Freeform 7"/>
            <p:cNvSpPr/>
            <p:nvPr/>
          </p:nvSpPr>
          <p:spPr>
            <a:xfrm>
              <a:off x="0" y="0"/>
              <a:ext cx="1577112" cy="339072"/>
            </a:xfrm>
            <a:custGeom>
              <a:avLst/>
              <a:gdLst/>
              <a:ahLst/>
              <a:cxnLst/>
              <a:rect l="l" t="t" r="r" b="b"/>
              <a:pathLst>
                <a:path w="1577112" h="339072">
                  <a:moveTo>
                    <a:pt x="93088" y="0"/>
                  </a:moveTo>
                  <a:lnTo>
                    <a:pt x="1484024" y="0"/>
                  </a:lnTo>
                  <a:cubicBezTo>
                    <a:pt x="1535435" y="0"/>
                    <a:pt x="1577112" y="41677"/>
                    <a:pt x="1577112" y="93088"/>
                  </a:cubicBezTo>
                  <a:lnTo>
                    <a:pt x="1577112" y="245985"/>
                  </a:lnTo>
                  <a:cubicBezTo>
                    <a:pt x="1577112" y="270673"/>
                    <a:pt x="1567304" y="294350"/>
                    <a:pt x="1549847" y="311808"/>
                  </a:cubicBezTo>
                  <a:cubicBezTo>
                    <a:pt x="1532390" y="329265"/>
                    <a:pt x="1508713" y="339072"/>
                    <a:pt x="1484024" y="339072"/>
                  </a:cubicBezTo>
                  <a:lnTo>
                    <a:pt x="93088" y="339072"/>
                  </a:lnTo>
                  <a:cubicBezTo>
                    <a:pt x="68399" y="339072"/>
                    <a:pt x="44722" y="329265"/>
                    <a:pt x="27265" y="311808"/>
                  </a:cubicBezTo>
                  <a:cubicBezTo>
                    <a:pt x="9807" y="294350"/>
                    <a:pt x="0" y="270673"/>
                    <a:pt x="0" y="245985"/>
                  </a:cubicBezTo>
                  <a:lnTo>
                    <a:pt x="0" y="93088"/>
                  </a:lnTo>
                  <a:cubicBezTo>
                    <a:pt x="0" y="68399"/>
                    <a:pt x="9807" y="44722"/>
                    <a:pt x="27265" y="27265"/>
                  </a:cubicBezTo>
                  <a:cubicBezTo>
                    <a:pt x="44722" y="9807"/>
                    <a:pt x="68399" y="0"/>
                    <a:pt x="93088" y="0"/>
                  </a:cubicBezTo>
                  <a:close/>
                </a:path>
              </a:pathLst>
            </a:custGeom>
            <a:solidFill>
              <a:srgbClr val="55905A"/>
            </a:solidFill>
            <a:ln w="38100" cap="rnd">
              <a:solidFill>
                <a:srgbClr val="000000"/>
              </a:solidFill>
              <a:prstDash val="solid"/>
              <a:round/>
            </a:ln>
          </p:spPr>
        </p:sp>
        <p:sp>
          <p:nvSpPr>
            <p:cNvPr id="8" name="TextBox 8"/>
            <p:cNvSpPr txBox="1"/>
            <p:nvPr/>
          </p:nvSpPr>
          <p:spPr>
            <a:xfrm>
              <a:off x="0" y="-28575"/>
              <a:ext cx="1577112" cy="367647"/>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2346636" y="5142440"/>
            <a:ext cx="6231585" cy="3034283"/>
          </a:xfrm>
          <a:prstGeom prst="rect">
            <a:avLst/>
          </a:prstGeom>
        </p:spPr>
        <p:txBody>
          <a:bodyPr lIns="0" tIns="0" rIns="0" bIns="0" rtlCol="0" anchor="t">
            <a:spAutoFit/>
          </a:bodyPr>
          <a:lstStyle/>
          <a:p>
            <a:pPr marL="0" lvl="0" indent="0" algn="just">
              <a:lnSpc>
                <a:spcPts val="4053"/>
              </a:lnSpc>
              <a:spcBef>
                <a:spcPct val="0"/>
              </a:spcBef>
            </a:pPr>
            <a:r>
              <a:rPr lang="en-US" sz="2100" u="none" strike="noStrike">
                <a:solidFill>
                  <a:srgbClr val="000000"/>
                </a:solidFill>
                <a:latin typeface="Playpen Sans"/>
                <a:ea typeface="Playpen Sans"/>
                <a:cs typeface="Playpen Sans"/>
                <a:sym typeface="Playpen Sans"/>
              </a:rPr>
              <a:t>Lorem ipsum dolor sit amet, consectetur adipiscing elit. Donec quis turpis vitae orci convallis ullamcorper. Mauris molestie vestibulum enim. Donec facilisis vel lacus non faucibus. Aliquam porta elit vitae consequat venenatis.</a:t>
            </a:r>
          </a:p>
        </p:txBody>
      </p:sp>
      <p:sp>
        <p:nvSpPr>
          <p:cNvPr id="10" name="TextBox 10"/>
          <p:cNvSpPr txBox="1"/>
          <p:nvPr/>
        </p:nvSpPr>
        <p:spPr>
          <a:xfrm>
            <a:off x="2836053" y="1846895"/>
            <a:ext cx="4285394" cy="622935"/>
          </a:xfrm>
          <a:prstGeom prst="rect">
            <a:avLst/>
          </a:prstGeom>
        </p:spPr>
        <p:txBody>
          <a:bodyPr lIns="0" tIns="0" rIns="0" bIns="0" rtlCol="0" anchor="t">
            <a:spAutoFit/>
          </a:bodyPr>
          <a:lstStyle/>
          <a:p>
            <a:pPr algn="ctr">
              <a:lnSpc>
                <a:spcPts val="5039"/>
              </a:lnSpc>
              <a:spcBef>
                <a:spcPct val="0"/>
              </a:spcBef>
            </a:pPr>
            <a:r>
              <a:rPr lang="en-US" sz="3599" spc="453">
                <a:solidFill>
                  <a:srgbClr val="FFFFFF"/>
                </a:solidFill>
                <a:latin typeface="Waterlily"/>
                <a:ea typeface="Waterlily"/>
                <a:cs typeface="Waterlily"/>
                <a:sym typeface="Waterlily"/>
              </a:rPr>
              <a:t>Discussion</a:t>
            </a:r>
          </a:p>
        </p:txBody>
      </p:sp>
      <p:grpSp>
        <p:nvGrpSpPr>
          <p:cNvPr id="11" name="Group 11"/>
          <p:cNvGrpSpPr/>
          <p:nvPr/>
        </p:nvGrpSpPr>
        <p:grpSpPr>
          <a:xfrm>
            <a:off x="9838048" y="2196463"/>
            <a:ext cx="6495974" cy="6906577"/>
            <a:chOff x="0" y="0"/>
            <a:chExt cx="1710874" cy="1819016"/>
          </a:xfrm>
        </p:grpSpPr>
        <p:sp>
          <p:nvSpPr>
            <p:cNvPr id="12" name="Freeform 12"/>
            <p:cNvSpPr/>
            <p:nvPr/>
          </p:nvSpPr>
          <p:spPr>
            <a:xfrm>
              <a:off x="0" y="0"/>
              <a:ext cx="1710874" cy="1819016"/>
            </a:xfrm>
            <a:custGeom>
              <a:avLst/>
              <a:gdLst/>
              <a:ahLst/>
              <a:cxnLst/>
              <a:rect l="l" t="t" r="r" b="b"/>
              <a:pathLst>
                <a:path w="1710874" h="1819016">
                  <a:moveTo>
                    <a:pt x="34562" y="0"/>
                  </a:moveTo>
                  <a:lnTo>
                    <a:pt x="1676312" y="0"/>
                  </a:lnTo>
                  <a:cubicBezTo>
                    <a:pt x="1685478" y="0"/>
                    <a:pt x="1694269" y="3641"/>
                    <a:pt x="1700751" y="10123"/>
                  </a:cubicBezTo>
                  <a:cubicBezTo>
                    <a:pt x="1707232" y="16605"/>
                    <a:pt x="1710874" y="25396"/>
                    <a:pt x="1710874" y="34562"/>
                  </a:cubicBezTo>
                  <a:lnTo>
                    <a:pt x="1710874" y="1784454"/>
                  </a:lnTo>
                  <a:cubicBezTo>
                    <a:pt x="1710874" y="1793621"/>
                    <a:pt x="1707232" y="1802411"/>
                    <a:pt x="1700751" y="1808893"/>
                  </a:cubicBezTo>
                  <a:cubicBezTo>
                    <a:pt x="1694269" y="1815375"/>
                    <a:pt x="1685478" y="1819016"/>
                    <a:pt x="1676312" y="1819016"/>
                  </a:cubicBezTo>
                  <a:lnTo>
                    <a:pt x="34562" y="1819016"/>
                  </a:lnTo>
                  <a:cubicBezTo>
                    <a:pt x="25396" y="1819016"/>
                    <a:pt x="16605" y="1815375"/>
                    <a:pt x="10123" y="1808893"/>
                  </a:cubicBezTo>
                  <a:cubicBezTo>
                    <a:pt x="3641" y="1802411"/>
                    <a:pt x="0" y="1793621"/>
                    <a:pt x="0" y="1784454"/>
                  </a:cubicBezTo>
                  <a:lnTo>
                    <a:pt x="0" y="34562"/>
                  </a:lnTo>
                  <a:cubicBezTo>
                    <a:pt x="0" y="25396"/>
                    <a:pt x="3641" y="16605"/>
                    <a:pt x="10123" y="10123"/>
                  </a:cubicBezTo>
                  <a:cubicBezTo>
                    <a:pt x="16605" y="3641"/>
                    <a:pt x="25396" y="0"/>
                    <a:pt x="34562" y="0"/>
                  </a:cubicBezTo>
                  <a:close/>
                </a:path>
              </a:pathLst>
            </a:custGeom>
            <a:solidFill>
              <a:srgbClr val="FFFFFF"/>
            </a:solidFill>
            <a:ln w="38100" cap="rnd">
              <a:solidFill>
                <a:srgbClr val="000000"/>
              </a:solidFill>
              <a:prstDash val="solid"/>
              <a:round/>
            </a:ln>
          </p:spPr>
        </p:sp>
        <p:sp>
          <p:nvSpPr>
            <p:cNvPr id="13" name="TextBox 13"/>
            <p:cNvSpPr txBox="1"/>
            <p:nvPr/>
          </p:nvSpPr>
          <p:spPr>
            <a:xfrm>
              <a:off x="0" y="-28575"/>
              <a:ext cx="1710874" cy="1847591"/>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10169710" y="3076031"/>
            <a:ext cx="5832649" cy="1180465"/>
          </a:xfrm>
          <a:prstGeom prst="rect">
            <a:avLst/>
          </a:prstGeom>
        </p:spPr>
        <p:txBody>
          <a:bodyPr lIns="0" tIns="0" rIns="0" bIns="0" rtlCol="0" anchor="t">
            <a:spAutoFit/>
          </a:bodyPr>
          <a:lstStyle/>
          <a:p>
            <a:pPr algn="ctr">
              <a:lnSpc>
                <a:spcPts val="4759"/>
              </a:lnSpc>
              <a:spcBef>
                <a:spcPct val="0"/>
              </a:spcBef>
            </a:pPr>
            <a:r>
              <a:rPr lang="en-US" sz="3399" b="1">
                <a:solidFill>
                  <a:srgbClr val="000000"/>
                </a:solidFill>
                <a:latin typeface="Playpen Sans Bold"/>
                <a:ea typeface="Playpen Sans Bold"/>
                <a:cs typeface="Playpen Sans Bold"/>
                <a:sym typeface="Playpen Sans Bold"/>
              </a:rPr>
              <a:t>Comparison with Hypothesis</a:t>
            </a:r>
          </a:p>
        </p:txBody>
      </p:sp>
      <p:sp>
        <p:nvSpPr>
          <p:cNvPr id="15" name="TextBox 15"/>
          <p:cNvSpPr txBox="1"/>
          <p:nvPr/>
        </p:nvSpPr>
        <p:spPr>
          <a:xfrm>
            <a:off x="10374536" y="4608163"/>
            <a:ext cx="5422997" cy="3548633"/>
          </a:xfrm>
          <a:prstGeom prst="rect">
            <a:avLst/>
          </a:prstGeom>
        </p:spPr>
        <p:txBody>
          <a:bodyPr lIns="0" tIns="0" rIns="0" bIns="0" rtlCol="0" anchor="t">
            <a:spAutoFit/>
          </a:bodyPr>
          <a:lstStyle/>
          <a:p>
            <a:pPr marL="0" lvl="0" indent="0" algn="ctr">
              <a:lnSpc>
                <a:spcPts val="4053"/>
              </a:lnSpc>
              <a:spcBef>
                <a:spcPct val="0"/>
              </a:spcBef>
            </a:pPr>
            <a:r>
              <a:rPr lang="en-US" sz="2100" u="none" strike="noStrike">
                <a:solidFill>
                  <a:srgbClr val="000000"/>
                </a:solidFill>
                <a:latin typeface="Playpen Sans"/>
                <a:ea typeface="Playpen Sans"/>
                <a:cs typeface="Playpen Sans"/>
                <a:sym typeface="Playpen Sans"/>
              </a:rPr>
              <a:t>Lorem ipsum dolor sit amet, consectetur adipiscing elit. Donec quis turpis vitae orci convallis ullamcorper. Mauris molestie vestibulum enim. Donec facilisis vel lacus non faucibus. Aliquam porta elit vitae consequat venenatis. Pellentesque vitae diam est.</a:t>
            </a:r>
          </a:p>
        </p:txBody>
      </p:sp>
      <p:sp>
        <p:nvSpPr>
          <p:cNvPr id="16" name="Freeform 16"/>
          <p:cNvSpPr/>
          <p:nvPr/>
        </p:nvSpPr>
        <p:spPr>
          <a:xfrm>
            <a:off x="14891122" y="6439872"/>
            <a:ext cx="4189105" cy="4357976"/>
          </a:xfrm>
          <a:custGeom>
            <a:avLst/>
            <a:gdLst/>
            <a:ahLst/>
            <a:cxnLst/>
            <a:rect l="l" t="t" r="r" b="b"/>
            <a:pathLst>
              <a:path w="4189105" h="4357976">
                <a:moveTo>
                  <a:pt x="0" y="0"/>
                </a:moveTo>
                <a:lnTo>
                  <a:pt x="4189105" y="0"/>
                </a:lnTo>
                <a:lnTo>
                  <a:pt x="4189105" y="4357976"/>
                </a:lnTo>
                <a:lnTo>
                  <a:pt x="0" y="4357976"/>
                </a:lnTo>
                <a:lnTo>
                  <a:pt x="0" y="0"/>
                </a:lnTo>
                <a:close/>
              </a:path>
            </a:pathLst>
          </a:custGeom>
          <a:blipFill>
            <a:blip r:embed="rId2"/>
            <a:stretch>
              <a:fillRect/>
            </a:stretch>
          </a:blipFill>
        </p:spPr>
      </p:sp>
      <p:sp>
        <p:nvSpPr>
          <p:cNvPr id="17" name="Freeform 17"/>
          <p:cNvSpPr/>
          <p:nvPr/>
        </p:nvSpPr>
        <p:spPr>
          <a:xfrm flipH="1" flipV="1">
            <a:off x="-6033824" y="-1050042"/>
            <a:ext cx="7987802" cy="3246504"/>
          </a:xfrm>
          <a:custGeom>
            <a:avLst/>
            <a:gdLst/>
            <a:ahLst/>
            <a:cxnLst/>
            <a:rect l="l" t="t" r="r" b="b"/>
            <a:pathLst>
              <a:path w="7987802" h="3246504">
                <a:moveTo>
                  <a:pt x="7987802" y="3246505"/>
                </a:moveTo>
                <a:lnTo>
                  <a:pt x="0" y="3246505"/>
                </a:lnTo>
                <a:lnTo>
                  <a:pt x="0" y="0"/>
                </a:lnTo>
                <a:lnTo>
                  <a:pt x="7987802" y="0"/>
                </a:lnTo>
                <a:lnTo>
                  <a:pt x="7987802" y="3246505"/>
                </a:lnTo>
                <a:close/>
              </a:path>
            </a:pathLst>
          </a:custGeom>
          <a:blipFill>
            <a:blip r:embed="rId3">
              <a:extLst>
                <a:ext uri="{96DAC541-7B7A-43D3-8B79-37D633B846F1}">
                  <asvg:svgBlip xmlns:asvg="http://schemas.microsoft.com/office/drawing/2016/SVG/main" xmlns="" r:embed="rId4"/>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535</Words>
  <Application>Microsoft Office PowerPoint</Application>
  <PresentationFormat>Произвольный</PresentationFormat>
  <Paragraphs>42</Paragraphs>
  <Slides>12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12</vt:i4>
      </vt:variant>
    </vt:vector>
  </HeadingPairs>
  <TitlesOfParts>
    <vt:vector size="19" baseType="lpstr">
      <vt:lpstr>Sylfaen</vt:lpstr>
      <vt:lpstr>Waterlily</vt:lpstr>
      <vt:lpstr>Playpen Sans Bold</vt:lpstr>
      <vt:lpstr>Arial</vt:lpstr>
      <vt:lpstr>Playpen Sans</vt:lpstr>
      <vt:lpstr>Calibri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Blue Cute Simple Science/Biology Lab Lab Presentation</dc:title>
  <cp:lastModifiedBy>Данагул</cp:lastModifiedBy>
  <cp:revision>4</cp:revision>
  <dcterms:created xsi:type="dcterms:W3CDTF">2006-08-16T00:00:00Z</dcterms:created>
  <dcterms:modified xsi:type="dcterms:W3CDTF">2025-02-03T13:02:17Z</dcterms:modified>
  <dc:identifier>DAGeDKQdaNk</dc:identifier>
</cp:coreProperties>
</file>