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8288000" cy="10287000"/>
  <p:notesSz cx="6858000" cy="9144000"/>
  <p:embeddedFontLst>
    <p:embeddedFont>
      <p:font typeface="Marykate" charset="1" panose="00000000000000000000"/>
      <p:regular r:id="rId23"/>
    </p:embeddedFont>
    <p:embeddedFont>
      <p:font typeface="Apricots" charset="1" panose="00000000000000000000"/>
      <p:regular r:id="rId24"/>
    </p:embeddedFont>
    <p:embeddedFont>
      <p:font typeface="IreneFlorentina" charset="1" panose="02000503000000000000"/>
      <p:regular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fonts/font23.fntdata" Type="http://schemas.openxmlformats.org/officeDocument/2006/relationships/font"/><Relationship Id="rId24" Target="fonts/font24.fntdata" Type="http://schemas.openxmlformats.org/officeDocument/2006/relationships/font"/><Relationship Id="rId25" Target="fonts/font25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F575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575116" y="1705662"/>
            <a:ext cx="9354795" cy="7563739"/>
            <a:chOff x="0" y="0"/>
            <a:chExt cx="2463814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63814" cy="1992096"/>
            </a:xfrm>
            <a:custGeom>
              <a:avLst/>
              <a:gdLst/>
              <a:ahLst/>
              <a:cxnLst/>
              <a:rect r="r" b="b" t="t" l="l"/>
              <a:pathLst>
                <a:path h="1992096" w="2463814">
                  <a:moveTo>
                    <a:pt x="0" y="0"/>
                  </a:moveTo>
                  <a:lnTo>
                    <a:pt x="2463814" y="0"/>
                  </a:lnTo>
                  <a:lnTo>
                    <a:pt x="2463814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463814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267836" y="1361630"/>
            <a:ext cx="9354795" cy="7563739"/>
            <a:chOff x="0" y="0"/>
            <a:chExt cx="2463814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463814" cy="1992096"/>
            </a:xfrm>
            <a:custGeom>
              <a:avLst/>
              <a:gdLst/>
              <a:ahLst/>
              <a:cxnLst/>
              <a:rect r="r" b="b" t="t" l="l"/>
              <a:pathLst>
                <a:path h="1992096" w="2463814">
                  <a:moveTo>
                    <a:pt x="0" y="0"/>
                  </a:moveTo>
                  <a:lnTo>
                    <a:pt x="2463814" y="0"/>
                  </a:lnTo>
                  <a:lnTo>
                    <a:pt x="2463814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5ADBFF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2463814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-243646">
            <a:off x="5700154" y="830821"/>
            <a:ext cx="5536774" cy="34860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436"/>
              </a:lnSpc>
            </a:pPr>
            <a:r>
              <a:rPr lang="en-US" sz="20311">
                <a:solidFill>
                  <a:srgbClr val="7ED957"/>
                </a:solidFill>
                <a:latin typeface="Marykate"/>
                <a:ea typeface="Marykate"/>
                <a:cs typeface="Marykate"/>
                <a:sym typeface="Marykate"/>
              </a:rPr>
              <a:t>TОР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934592" y="3246111"/>
            <a:ext cx="4418817" cy="34860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436"/>
              </a:lnSpc>
            </a:pPr>
            <a:r>
              <a:rPr lang="en-US" sz="20311">
                <a:solidFill>
                  <a:srgbClr val="F9C80E"/>
                </a:solidFill>
                <a:latin typeface="Apricots"/>
                <a:ea typeface="Apricots"/>
                <a:cs typeface="Apricots"/>
                <a:sym typeface="Apricots"/>
              </a:rPr>
              <a:t>Көз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167589" y="5097007"/>
            <a:ext cx="9952822" cy="34860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436"/>
              </a:lnSpc>
            </a:pPr>
            <a:r>
              <a:rPr lang="en-US" sz="20311">
                <a:solidFill>
                  <a:srgbClr val="FF66C4"/>
                </a:solidFill>
                <a:latin typeface="Marykate"/>
                <a:ea typeface="Marykate"/>
                <a:cs typeface="Marykate"/>
                <a:sym typeface="Marykate"/>
              </a:rPr>
              <a:t>ӘДІСІ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17440" y="2217365"/>
            <a:ext cx="8531310" cy="7724997"/>
            <a:chOff x="0" y="0"/>
            <a:chExt cx="2408296" cy="21806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234985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6" id="6"/>
          <p:cNvSpPr/>
          <p:nvPr/>
        </p:nvSpPr>
        <p:spPr>
          <a:xfrm flipH="false" flipV="false" rot="-2236086">
            <a:off x="49878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2236086">
            <a:off x="30100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2236086">
            <a:off x="298682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3258951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09677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038522" y="4310035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112018" y="6364135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783579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737229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517440" y="344638"/>
            <a:ext cx="8531310" cy="1649623"/>
            <a:chOff x="0" y="0"/>
            <a:chExt cx="2408296" cy="46567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00BF63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3944544" y="541401"/>
            <a:ext cx="1677102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1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9239250" y="2217365"/>
            <a:ext cx="8531310" cy="7724997"/>
            <a:chOff x="0" y="0"/>
            <a:chExt cx="2408296" cy="218068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22" id="22"/>
          <p:cNvGraphicFramePr>
            <a:graphicFrameLocks noGrp="true"/>
          </p:cNvGraphicFramePr>
          <p:nvPr/>
        </p:nvGraphicFramePr>
        <p:xfrm>
          <a:off x="1107166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23" id="23"/>
          <p:cNvSpPr/>
          <p:nvPr/>
        </p:nvSpPr>
        <p:spPr>
          <a:xfrm flipH="false" flipV="false" rot="-2236086">
            <a:off x="922059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-2236086">
            <a:off x="902281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-2236086">
            <a:off x="1170863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11980761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531487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5760332" y="4310035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5833828" y="6364135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505388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2459039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9239250" y="344638"/>
            <a:ext cx="8531310" cy="1649623"/>
            <a:chOff x="0" y="0"/>
            <a:chExt cx="2408296" cy="465671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45D0D0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5" id="35"/>
          <p:cNvSpPr txBox="true"/>
          <p:nvPr/>
        </p:nvSpPr>
        <p:spPr>
          <a:xfrm rot="0">
            <a:off x="12646463" y="541401"/>
            <a:ext cx="1716884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2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3756111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4709761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17440" y="2217365"/>
            <a:ext cx="8531310" cy="7724997"/>
            <a:chOff x="0" y="0"/>
            <a:chExt cx="2408296" cy="21806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234985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6" id="6"/>
          <p:cNvSpPr/>
          <p:nvPr/>
        </p:nvSpPr>
        <p:spPr>
          <a:xfrm flipH="false" flipV="false" rot="-2236086">
            <a:off x="49878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2236086">
            <a:off x="30100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2236086">
            <a:off x="298682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3258951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09677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038522" y="4310035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112018" y="6364135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783579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737229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517440" y="344638"/>
            <a:ext cx="8531310" cy="1649623"/>
            <a:chOff x="0" y="0"/>
            <a:chExt cx="2408296" cy="46567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5ADB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3886919" y="541401"/>
            <a:ext cx="1792353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3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9239250" y="2217365"/>
            <a:ext cx="8531310" cy="7724997"/>
            <a:chOff x="0" y="0"/>
            <a:chExt cx="2408296" cy="218068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22" id="22"/>
          <p:cNvGraphicFramePr>
            <a:graphicFrameLocks noGrp="true"/>
          </p:cNvGraphicFramePr>
          <p:nvPr/>
        </p:nvGraphicFramePr>
        <p:xfrm>
          <a:off x="1107166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23" id="23"/>
          <p:cNvSpPr/>
          <p:nvPr/>
        </p:nvSpPr>
        <p:spPr>
          <a:xfrm flipH="false" flipV="false" rot="-2236086">
            <a:off x="922059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-2236086">
            <a:off x="902281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-2236086">
            <a:off x="1170863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11980761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531487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5760332" y="4310035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5833828" y="6364135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505388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2459039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9239250" y="344638"/>
            <a:ext cx="8531310" cy="1649623"/>
            <a:chOff x="0" y="0"/>
            <a:chExt cx="2408296" cy="465671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7ED957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5" id="35"/>
          <p:cNvSpPr txBox="true"/>
          <p:nvPr/>
        </p:nvSpPr>
        <p:spPr>
          <a:xfrm rot="0">
            <a:off x="12617442" y="541401"/>
            <a:ext cx="1774926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4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3756111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4709761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047242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6000892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711224" y="5953292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761365" y="6660867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1433034" y="6040192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2483175" y="6747767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3701152" y="6011426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4751293" y="6719001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17440" y="2217365"/>
            <a:ext cx="8531310" cy="7724997"/>
            <a:chOff x="0" y="0"/>
            <a:chExt cx="2408296" cy="21806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EFD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234985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6" id="6"/>
          <p:cNvSpPr/>
          <p:nvPr/>
        </p:nvSpPr>
        <p:spPr>
          <a:xfrm flipH="false" flipV="false" rot="-2236086">
            <a:off x="49878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2236086">
            <a:off x="30100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2236086">
            <a:off x="298682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517440" y="344638"/>
            <a:ext cx="8531310" cy="1649623"/>
            <a:chOff x="0" y="0"/>
            <a:chExt cx="2408296" cy="46567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CB6CE6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9239250" y="2217365"/>
            <a:ext cx="8531310" cy="7724997"/>
            <a:chOff x="0" y="0"/>
            <a:chExt cx="2408296" cy="2180683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EFD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15" id="15"/>
          <p:cNvGraphicFramePr>
            <a:graphicFrameLocks noGrp="true"/>
          </p:cNvGraphicFramePr>
          <p:nvPr/>
        </p:nvGraphicFramePr>
        <p:xfrm>
          <a:off x="1107166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16" id="16"/>
          <p:cNvSpPr/>
          <p:nvPr/>
        </p:nvSpPr>
        <p:spPr>
          <a:xfrm flipH="false" flipV="false" rot="-2236086">
            <a:off x="922059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2236086">
            <a:off x="902281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2236086">
            <a:off x="1170863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9239250" y="344638"/>
            <a:ext cx="8531310" cy="1649623"/>
            <a:chOff x="0" y="0"/>
            <a:chExt cx="2408296" cy="465671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FF5757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2" id="22"/>
          <p:cNvSpPr txBox="true"/>
          <p:nvPr/>
        </p:nvSpPr>
        <p:spPr>
          <a:xfrm rot="0">
            <a:off x="3258951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809677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7038522" y="4310035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112018" y="6364135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2783579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737229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3901846" y="541401"/>
            <a:ext cx="1762499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5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1980761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4531487" y="3046792"/>
            <a:ext cx="536653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5760332" y="4310035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5833828" y="6364135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1505388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2459039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2595017" y="541401"/>
            <a:ext cx="1819777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6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3756111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4709761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047242" y="4145267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6000892" y="485284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711224" y="5953292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761365" y="6660867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1433034" y="6040192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2483175" y="6747767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3701152" y="6011426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4751293" y="6719001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4974887" y="6011426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042424" y="6804823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3862366" y="7734755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1630854" y="7734755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251301" y="6660867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0237030" y="4586108"/>
            <a:ext cx="634611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4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13412385" y="39281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1980761" y="386934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52494" y="1694561"/>
            <a:ext cx="15068418" cy="7563739"/>
            <a:chOff x="0" y="0"/>
            <a:chExt cx="3968637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62313" y="1350529"/>
            <a:ext cx="15068418" cy="7563739"/>
            <a:chOff x="0" y="0"/>
            <a:chExt cx="3968637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E7B0F8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3596731" y="4384675"/>
            <a:ext cx="10599582" cy="1412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Have a go and complete the following algorithms! 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52494" y="1694561"/>
            <a:ext cx="15068418" cy="7563739"/>
            <a:chOff x="0" y="0"/>
            <a:chExt cx="3968637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62313" y="1350529"/>
            <a:ext cx="15068418" cy="7563739"/>
            <a:chOff x="0" y="0"/>
            <a:chExt cx="3968637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CB6CE6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5751037" y="4187245"/>
            <a:ext cx="5175647" cy="16426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4"/>
              </a:lnSpc>
            </a:pP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13</a:t>
            </a: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    78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847788" y="4320595"/>
            <a:ext cx="626805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x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1977177" y="4418484"/>
            <a:ext cx="559786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=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52494" y="1694561"/>
            <a:ext cx="15068418" cy="7563739"/>
            <a:chOff x="0" y="0"/>
            <a:chExt cx="3968637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62313" y="1350529"/>
            <a:ext cx="15068418" cy="7563739"/>
            <a:chOff x="0" y="0"/>
            <a:chExt cx="3968637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FF5757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5541859" y="4187245"/>
            <a:ext cx="5594003" cy="16426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4"/>
              </a:lnSpc>
            </a:pP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65</a:t>
            </a: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    89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847788" y="4320595"/>
            <a:ext cx="626805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x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1977177" y="4418484"/>
            <a:ext cx="559786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=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52494" y="1694561"/>
            <a:ext cx="15068418" cy="7563739"/>
            <a:chOff x="0" y="0"/>
            <a:chExt cx="3968637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33738" y="1350529"/>
            <a:ext cx="15068418" cy="7563739"/>
            <a:chOff x="0" y="0"/>
            <a:chExt cx="3968637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5CE1E6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7847788" y="4320595"/>
            <a:ext cx="626805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x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1977177" y="4418484"/>
            <a:ext cx="559786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=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435559" y="4187245"/>
            <a:ext cx="5558954" cy="16426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4"/>
              </a:lnSpc>
            </a:pP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56</a:t>
            </a: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    76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>
  <p:cSld>
    <p:bg>
      <p:bgPr>
        <a:solidFill>
          <a:srgbClr val="FF66C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575116" y="1705662"/>
            <a:ext cx="9354795" cy="7563739"/>
            <a:chOff x="0" y="0"/>
            <a:chExt cx="2463814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63814" cy="1992096"/>
            </a:xfrm>
            <a:custGeom>
              <a:avLst/>
              <a:gdLst/>
              <a:ahLst/>
              <a:cxnLst/>
              <a:rect r="r" b="b" t="t" l="l"/>
              <a:pathLst>
                <a:path h="1992096" w="2463814">
                  <a:moveTo>
                    <a:pt x="0" y="0"/>
                  </a:moveTo>
                  <a:lnTo>
                    <a:pt x="2463814" y="0"/>
                  </a:lnTo>
                  <a:lnTo>
                    <a:pt x="2463814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463814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267836" y="1361630"/>
            <a:ext cx="9354795" cy="7563739"/>
            <a:chOff x="0" y="0"/>
            <a:chExt cx="2463814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463814" cy="1992096"/>
            </a:xfrm>
            <a:custGeom>
              <a:avLst/>
              <a:gdLst/>
              <a:ahLst/>
              <a:cxnLst/>
              <a:rect r="r" b="b" t="t" l="l"/>
              <a:pathLst>
                <a:path h="1992096" w="2463814">
                  <a:moveTo>
                    <a:pt x="0" y="0"/>
                  </a:moveTo>
                  <a:lnTo>
                    <a:pt x="2463814" y="0"/>
                  </a:lnTo>
                  <a:lnTo>
                    <a:pt x="2463814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F9C80E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2463814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6364874" y="2589081"/>
            <a:ext cx="4823460" cy="3086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199"/>
              </a:lnSpc>
            </a:pPr>
            <a:r>
              <a:rPr lang="en-US" sz="18000">
                <a:solidFill>
                  <a:srgbClr val="5CE1E6"/>
                </a:solidFill>
                <a:latin typeface="Marykate"/>
                <a:ea typeface="Marykate"/>
                <a:cs typeface="Marykate"/>
                <a:sym typeface="Marykate"/>
              </a:rPr>
              <a:t>HAPPY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167589" y="4618168"/>
            <a:ext cx="9952822" cy="27368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9"/>
              </a:lnSpc>
            </a:pPr>
            <a:r>
              <a:rPr lang="en-US" sz="15999">
                <a:solidFill>
                  <a:srgbClr val="FB3640"/>
                </a:solidFill>
                <a:latin typeface="Apricots"/>
                <a:ea typeface="Apricots"/>
                <a:cs typeface="Apricots"/>
                <a:sym typeface="Apricots"/>
              </a:rPr>
              <a:t>learning!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52494" y="1694561"/>
            <a:ext cx="15068418" cy="7563739"/>
            <a:chOff x="0" y="0"/>
            <a:chExt cx="3968637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62313" y="1350529"/>
            <a:ext cx="15068418" cy="7563739"/>
            <a:chOff x="0" y="0"/>
            <a:chExt cx="3968637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FFBD59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4872685" y="2648973"/>
            <a:ext cx="7761923" cy="984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Тор көз әдісі қандай?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2192900" y="4178299"/>
            <a:ext cx="13121493" cy="28225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Тор әдісі сандарды орын мәндеріне бөледі және оларды торға орналастырады, есептеу процесіне визуалды және жүйелі көзқарасты қамтамасыз ету арқылы көп таңбалы көбейтуге көмектеседі.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52494" y="1694561"/>
            <a:ext cx="15068418" cy="7563739"/>
            <a:chOff x="0" y="0"/>
            <a:chExt cx="3968637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62313" y="1350529"/>
            <a:ext cx="15068418" cy="7563739"/>
            <a:chOff x="0" y="0"/>
            <a:chExt cx="3968637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75D481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4562944" y="2972145"/>
            <a:ext cx="8667155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Келесі алгоритмді қарастырайық: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959099" y="4895850"/>
            <a:ext cx="5603379" cy="16426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4"/>
              </a:lnSpc>
            </a:pP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56    23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8437861" y="5029200"/>
            <a:ext cx="626805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x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399105" y="5127089"/>
            <a:ext cx="559786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=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17440" y="2217365"/>
            <a:ext cx="8531310" cy="7724997"/>
            <a:chOff x="0" y="0"/>
            <a:chExt cx="2408296" cy="21806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234985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6" id="6"/>
          <p:cNvSpPr/>
          <p:nvPr/>
        </p:nvSpPr>
        <p:spPr>
          <a:xfrm flipH="false" flipV="false" rot="-2236086">
            <a:off x="49878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2236086">
            <a:off x="30100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2236086">
            <a:off x="298682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3283468" y="3046792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10057" y="304679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060810" y="4310035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110877" y="6364135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884147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727552" y="4852842"/>
            <a:ext cx="55524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0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517440" y="344638"/>
            <a:ext cx="8531310" cy="1649623"/>
            <a:chOff x="0" y="0"/>
            <a:chExt cx="2408296" cy="46567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00BF63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3944544" y="541401"/>
            <a:ext cx="1677102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1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9239250" y="2217365"/>
            <a:ext cx="8531310" cy="7724997"/>
            <a:chOff x="0" y="0"/>
            <a:chExt cx="2408296" cy="218068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22" id="22"/>
          <p:cNvGraphicFramePr>
            <a:graphicFrameLocks noGrp="true"/>
          </p:cNvGraphicFramePr>
          <p:nvPr/>
        </p:nvGraphicFramePr>
        <p:xfrm>
          <a:off x="1107166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23" id="23"/>
          <p:cNvSpPr/>
          <p:nvPr/>
        </p:nvSpPr>
        <p:spPr>
          <a:xfrm flipH="false" flipV="false" rot="-2236086">
            <a:off x="922059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-2236086">
            <a:off x="902281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-2236086">
            <a:off x="1170863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12005278" y="3046792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531867" y="304679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5782620" y="4310035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5832686" y="6364135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605956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2449362" y="4852842"/>
            <a:ext cx="55524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0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9239250" y="344638"/>
            <a:ext cx="8531310" cy="1649623"/>
            <a:chOff x="0" y="0"/>
            <a:chExt cx="2408296" cy="465671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45D0D0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5" id="35"/>
          <p:cNvSpPr txBox="true"/>
          <p:nvPr/>
        </p:nvSpPr>
        <p:spPr>
          <a:xfrm rot="0">
            <a:off x="12646463" y="541401"/>
            <a:ext cx="1716884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2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3856679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4682689" y="4852842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17440" y="2217365"/>
            <a:ext cx="8531310" cy="7724997"/>
            <a:chOff x="0" y="0"/>
            <a:chExt cx="2408296" cy="21806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234985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6" id="6"/>
          <p:cNvSpPr/>
          <p:nvPr/>
        </p:nvSpPr>
        <p:spPr>
          <a:xfrm flipH="false" flipV="false" rot="-2236086">
            <a:off x="49878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2236086">
            <a:off x="30100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2236086">
            <a:off x="298682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3283468" y="3046792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10057" y="304679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060810" y="4310035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110877" y="6364135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884147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727552" y="4852842"/>
            <a:ext cx="55524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0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517440" y="344638"/>
            <a:ext cx="8531310" cy="1649623"/>
            <a:chOff x="0" y="0"/>
            <a:chExt cx="2408296" cy="46567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5ADB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3886919" y="541401"/>
            <a:ext cx="1792353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3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9239250" y="2217365"/>
            <a:ext cx="8531310" cy="7724997"/>
            <a:chOff x="0" y="0"/>
            <a:chExt cx="2408296" cy="218068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22" id="22"/>
          <p:cNvGraphicFramePr>
            <a:graphicFrameLocks noGrp="true"/>
          </p:cNvGraphicFramePr>
          <p:nvPr/>
        </p:nvGraphicFramePr>
        <p:xfrm>
          <a:off x="1107166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23" id="23"/>
          <p:cNvSpPr/>
          <p:nvPr/>
        </p:nvSpPr>
        <p:spPr>
          <a:xfrm flipH="false" flipV="false" rot="-2236086">
            <a:off x="922059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-2236086">
            <a:off x="902281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-2236086">
            <a:off x="1170863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12005278" y="3046792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531867" y="304679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5782620" y="4310035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5832686" y="6364135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605956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2449362" y="4852842"/>
            <a:ext cx="55524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0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9239250" y="344638"/>
            <a:ext cx="8531310" cy="1649623"/>
            <a:chOff x="0" y="0"/>
            <a:chExt cx="2408296" cy="465671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7ED957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5" id="35"/>
          <p:cNvSpPr txBox="true"/>
          <p:nvPr/>
        </p:nvSpPr>
        <p:spPr>
          <a:xfrm rot="0">
            <a:off x="12617442" y="541401"/>
            <a:ext cx="1774926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4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3856679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4682689" y="4852842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147810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973820" y="4852842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884147" y="5953292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761365" y="6660867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1605956" y="6040192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2483175" y="6747767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3874074" y="6011426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4726395" y="6719001"/>
            <a:ext cx="53741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8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17440" y="2217365"/>
            <a:ext cx="8531310" cy="7724997"/>
            <a:chOff x="0" y="0"/>
            <a:chExt cx="2408296" cy="21806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EFD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234985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6" id="6"/>
          <p:cNvSpPr/>
          <p:nvPr/>
        </p:nvSpPr>
        <p:spPr>
          <a:xfrm flipH="false" flipV="false" rot="-2236086">
            <a:off x="49878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2236086">
            <a:off x="30100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2236086">
            <a:off x="298682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517440" y="344638"/>
            <a:ext cx="8531310" cy="1649623"/>
            <a:chOff x="0" y="0"/>
            <a:chExt cx="2408296" cy="46567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CB6CE6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9239250" y="2217365"/>
            <a:ext cx="8531310" cy="7724997"/>
            <a:chOff x="0" y="0"/>
            <a:chExt cx="2408296" cy="2180683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408296" cy="2180683"/>
            </a:xfrm>
            <a:custGeom>
              <a:avLst/>
              <a:gdLst/>
              <a:ahLst/>
              <a:cxnLst/>
              <a:rect r="r" b="b" t="t" l="l"/>
              <a:pathLst>
                <a:path h="2180683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2180683"/>
                  </a:lnTo>
                  <a:lnTo>
                    <a:pt x="0" y="2180683"/>
                  </a:lnTo>
                  <a:close/>
                </a:path>
              </a:pathLst>
            </a:custGeom>
            <a:solidFill>
              <a:srgbClr val="FEFD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-38100"/>
              <a:ext cx="2408296" cy="22187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aphicFrame>
        <p:nvGraphicFramePr>
          <p:cNvPr name="Table 15" id="15"/>
          <p:cNvGraphicFramePr>
            <a:graphicFrameLocks noGrp="true"/>
          </p:cNvGraphicFramePr>
          <p:nvPr/>
        </p:nvGraphicFramePr>
        <p:xfrm>
          <a:off x="11071666" y="4090092"/>
          <a:ext cx="2662519" cy="2195467"/>
        </p:xfrm>
        <a:graphic>
          <a:graphicData uri="http://schemas.openxmlformats.org/drawingml/2006/table">
            <a:tbl>
              <a:tblPr/>
              <a:tblGrid>
                <a:gridCol w="1331260"/>
                <a:gridCol w="1331260"/>
              </a:tblGrid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7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endParaRPr lang="en-US" sz="1100"/>
                    </a:p>
                  </a:txBody>
                  <a:tcPr marL="109872" marR="109872" marT="109872" marB="109872" anchor="ctr">
                    <a:lnL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2674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16" id="16"/>
          <p:cNvSpPr/>
          <p:nvPr/>
        </p:nvSpPr>
        <p:spPr>
          <a:xfrm flipH="false" flipV="false" rot="-2236086">
            <a:off x="9220598" y="5121095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2236086">
            <a:off x="9022811" y="6075556"/>
            <a:ext cx="8235370" cy="195590"/>
          </a:xfrm>
          <a:custGeom>
            <a:avLst/>
            <a:gdLst/>
            <a:ahLst/>
            <a:cxnLst/>
            <a:rect r="r" b="b" t="t" l="l"/>
            <a:pathLst>
              <a:path h="195590" w="8235370">
                <a:moveTo>
                  <a:pt x="0" y="0"/>
                </a:moveTo>
                <a:lnTo>
                  <a:pt x="8235370" y="0"/>
                </a:lnTo>
                <a:lnTo>
                  <a:pt x="8235370" y="195590"/>
                </a:lnTo>
                <a:lnTo>
                  <a:pt x="0" y="1955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2236086">
            <a:off x="11708635" y="6898970"/>
            <a:ext cx="5694737" cy="135250"/>
          </a:xfrm>
          <a:custGeom>
            <a:avLst/>
            <a:gdLst/>
            <a:ahLst/>
            <a:cxnLst/>
            <a:rect r="r" b="b" t="t" l="l"/>
            <a:pathLst>
              <a:path h="135250" w="5694737">
                <a:moveTo>
                  <a:pt x="0" y="0"/>
                </a:moveTo>
                <a:lnTo>
                  <a:pt x="5694737" y="0"/>
                </a:lnTo>
                <a:lnTo>
                  <a:pt x="5694737" y="135250"/>
                </a:lnTo>
                <a:lnTo>
                  <a:pt x="0" y="1352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9239250" y="344638"/>
            <a:ext cx="8531310" cy="1649623"/>
            <a:chOff x="0" y="0"/>
            <a:chExt cx="2408296" cy="465671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408296" cy="465671"/>
            </a:xfrm>
            <a:custGeom>
              <a:avLst/>
              <a:gdLst/>
              <a:ahLst/>
              <a:cxnLst/>
              <a:rect r="r" b="b" t="t" l="l"/>
              <a:pathLst>
                <a:path h="465671" w="2408296">
                  <a:moveTo>
                    <a:pt x="0" y="0"/>
                  </a:moveTo>
                  <a:lnTo>
                    <a:pt x="2408296" y="0"/>
                  </a:lnTo>
                  <a:lnTo>
                    <a:pt x="2408296" y="465671"/>
                  </a:lnTo>
                  <a:lnTo>
                    <a:pt x="0" y="465671"/>
                  </a:lnTo>
                  <a:close/>
                </a:path>
              </a:pathLst>
            </a:custGeom>
            <a:solidFill>
              <a:srgbClr val="FF5757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2408296" cy="5037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2" id="22"/>
          <p:cNvSpPr txBox="true"/>
          <p:nvPr/>
        </p:nvSpPr>
        <p:spPr>
          <a:xfrm rot="0">
            <a:off x="3283468" y="3046792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810057" y="304679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7060810" y="4310035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110877" y="6364135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2884147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727552" y="4852842"/>
            <a:ext cx="55524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0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3901846" y="541401"/>
            <a:ext cx="1762499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5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2005278" y="3046792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4531867" y="3046792"/>
            <a:ext cx="53589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6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5782620" y="4310035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5832686" y="6364135"/>
            <a:ext cx="489902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FB364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3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1605956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2449362" y="4852842"/>
            <a:ext cx="55524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0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2595017" y="541401"/>
            <a:ext cx="1819777" cy="1122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43"/>
              </a:lnSpc>
            </a:pPr>
            <a:r>
              <a:rPr lang="en-US" sz="653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STEP 6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3856679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4682689" y="4852842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147810" y="4145267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973820" y="4852842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884147" y="5953292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761365" y="6660867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1605956" y="6040192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2483175" y="6747767"/>
            <a:ext cx="487619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3874074" y="6011426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4726395" y="6719001"/>
            <a:ext cx="53741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8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5147810" y="6011426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017527" y="6804823"/>
            <a:ext cx="53741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8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3837469" y="7734755"/>
            <a:ext cx="53741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1605956" y="7734755"/>
            <a:ext cx="537414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8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273589" y="6660867"/>
            <a:ext cx="590035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2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0327465" y="4586108"/>
            <a:ext cx="288766" cy="104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81"/>
              </a:lnSpc>
            </a:pPr>
            <a:r>
              <a:rPr lang="en-US" sz="5844">
                <a:solidFill>
                  <a:srgbClr val="00BF63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52494" y="1694561"/>
            <a:ext cx="15068418" cy="7563739"/>
            <a:chOff x="0" y="0"/>
            <a:chExt cx="3968637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62313" y="1350529"/>
            <a:ext cx="15068418" cy="7563739"/>
            <a:chOff x="0" y="0"/>
            <a:chExt cx="3968637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7ED957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4562944" y="2972145"/>
            <a:ext cx="8667155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Келесі алгоритмді қарастырайық: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439350" y="4982637"/>
            <a:ext cx="5603379" cy="16426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4"/>
              </a:lnSpc>
            </a:pP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56    23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918112" y="5115987"/>
            <a:ext cx="626805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x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9879356" y="5213876"/>
            <a:ext cx="559786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=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1277342" y="4895850"/>
            <a:ext cx="3076352" cy="16426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4"/>
              </a:lnSpc>
            </a:pP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1288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52494" y="1694561"/>
            <a:ext cx="15068418" cy="7563739"/>
            <a:chOff x="0" y="0"/>
            <a:chExt cx="3968637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62313" y="1350529"/>
            <a:ext cx="15068418" cy="7563739"/>
            <a:chOff x="0" y="0"/>
            <a:chExt cx="3968637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38B6FF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3596731" y="4384675"/>
            <a:ext cx="10599582" cy="1412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Тор әдісімен қайта топтастыру туралы не деуге болады?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52494" y="1694561"/>
            <a:ext cx="15068418" cy="7563739"/>
            <a:chOff x="0" y="0"/>
            <a:chExt cx="3968637" cy="19920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000000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62313" y="1350529"/>
            <a:ext cx="15068418" cy="7563739"/>
            <a:chOff x="0" y="0"/>
            <a:chExt cx="3968637" cy="19920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37" cy="1992096"/>
            </a:xfrm>
            <a:custGeom>
              <a:avLst/>
              <a:gdLst/>
              <a:ahLst/>
              <a:cxnLst/>
              <a:rect r="r" b="b" t="t" l="l"/>
              <a:pathLst>
                <a:path h="1992096" w="3968637">
                  <a:moveTo>
                    <a:pt x="0" y="0"/>
                  </a:moveTo>
                  <a:lnTo>
                    <a:pt x="3968637" y="0"/>
                  </a:lnTo>
                  <a:lnTo>
                    <a:pt x="3968637" y="1992096"/>
                  </a:lnTo>
                  <a:lnTo>
                    <a:pt x="0" y="1992096"/>
                  </a:lnTo>
                  <a:close/>
                </a:path>
              </a:pathLst>
            </a:custGeom>
            <a:solidFill>
              <a:srgbClr val="F9C80E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68637" cy="20301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3190005" y="2972145"/>
            <a:ext cx="11413034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Let’s look at the following algorithm: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86619" y="4895850"/>
            <a:ext cx="5748338" cy="16426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4"/>
              </a:lnSpc>
            </a:pP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99</a:t>
            </a:r>
            <a:r>
              <a:rPr lang="en-US" sz="9203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    45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8437861" y="5029200"/>
            <a:ext cx="626805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x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399105" y="5127089"/>
            <a:ext cx="559786" cy="1237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17"/>
              </a:lnSpc>
            </a:pPr>
            <a:r>
              <a:rPr lang="en-US" sz="6941">
                <a:solidFill>
                  <a:srgbClr val="000000"/>
                </a:solidFill>
                <a:latin typeface="IreneFlorentina"/>
                <a:ea typeface="IreneFlorentina"/>
                <a:cs typeface="IreneFlorentina"/>
                <a:sym typeface="IreneFlorentina"/>
              </a:rPr>
              <a:t>=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DAGY_xKzmkY</dc:identifier>
  <dcterms:modified xsi:type="dcterms:W3CDTF">2011-08-01T06:04:30Z</dcterms:modified>
  <cp:revision>1</cp:revision>
  <dc:title>Lattice Method Educational Presentation in Colourful Bold Style</dc:title>
</cp:coreProperties>
</file>