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Funtastic" panose="020B0604020202020204" charset="-52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Dreaming Outloud Sans" panose="020B0604020202020204" charset="-52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12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2.svg"/><Relationship Id="rId5" Type="http://schemas.openxmlformats.org/officeDocument/2006/relationships/image" Target="../media/image8.svg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698523"/>
            <a:ext cx="4793403" cy="8396088"/>
          </a:xfrm>
          <a:custGeom>
            <a:avLst/>
            <a:gdLst/>
            <a:ahLst/>
            <a:cxnLst/>
            <a:rect l="l" t="t" r="r" b="b"/>
            <a:pathLst>
              <a:path w="4793403" h="8396088">
                <a:moveTo>
                  <a:pt x="0" y="0"/>
                </a:moveTo>
                <a:lnTo>
                  <a:pt x="4793403" y="0"/>
                </a:lnTo>
                <a:lnTo>
                  <a:pt x="4793403" y="8396087"/>
                </a:lnTo>
                <a:lnTo>
                  <a:pt x="0" y="8396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57075" y="2204069"/>
            <a:ext cx="14973850" cy="5878862"/>
            <a:chOff x="0" y="0"/>
            <a:chExt cx="3943730" cy="15483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43730" cy="1548342"/>
            </a:xfrm>
            <a:custGeom>
              <a:avLst/>
              <a:gdLst/>
              <a:ahLst/>
              <a:cxnLst/>
              <a:rect l="l" t="t" r="r" b="b"/>
              <a:pathLst>
                <a:path w="3943730" h="1548342">
                  <a:moveTo>
                    <a:pt x="30505" y="0"/>
                  </a:moveTo>
                  <a:lnTo>
                    <a:pt x="3913225" y="0"/>
                  </a:lnTo>
                  <a:cubicBezTo>
                    <a:pt x="3921315" y="0"/>
                    <a:pt x="3929075" y="3214"/>
                    <a:pt x="3934795" y="8935"/>
                  </a:cubicBezTo>
                  <a:cubicBezTo>
                    <a:pt x="3940516" y="14655"/>
                    <a:pt x="3943730" y="22414"/>
                    <a:pt x="3943730" y="30505"/>
                  </a:cubicBezTo>
                  <a:lnTo>
                    <a:pt x="3943730" y="1517837"/>
                  </a:lnTo>
                  <a:cubicBezTo>
                    <a:pt x="3943730" y="1534685"/>
                    <a:pt x="3930073" y="1548342"/>
                    <a:pt x="3913225" y="1548342"/>
                  </a:cubicBezTo>
                  <a:lnTo>
                    <a:pt x="30505" y="1548342"/>
                  </a:lnTo>
                  <a:cubicBezTo>
                    <a:pt x="22414" y="1548342"/>
                    <a:pt x="14655" y="1545128"/>
                    <a:pt x="8935" y="1539408"/>
                  </a:cubicBezTo>
                  <a:cubicBezTo>
                    <a:pt x="3214" y="1533687"/>
                    <a:pt x="0" y="1525928"/>
                    <a:pt x="0" y="1517837"/>
                  </a:cubicBezTo>
                  <a:lnTo>
                    <a:pt x="0" y="30505"/>
                  </a:lnTo>
                  <a:cubicBezTo>
                    <a:pt x="0" y="22414"/>
                    <a:pt x="3214" y="14655"/>
                    <a:pt x="8935" y="8935"/>
                  </a:cubicBezTo>
                  <a:cubicBezTo>
                    <a:pt x="14655" y="3214"/>
                    <a:pt x="22414" y="0"/>
                    <a:pt x="30505" y="0"/>
                  </a:cubicBezTo>
                  <a:close/>
                </a:path>
              </a:pathLst>
            </a:custGeom>
            <a:solidFill>
              <a:srgbClr val="FFDE59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943730" cy="15864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657075" y="2977162"/>
            <a:ext cx="14973850" cy="311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52"/>
              </a:lnSpc>
            </a:pPr>
            <a:r>
              <a:rPr lang="kk-KZ" sz="24497" dirty="0" smtClean="0">
                <a:solidFill>
                  <a:srgbClr val="00004D"/>
                </a:solidFill>
                <a:latin typeface="Funtastic"/>
                <a:ea typeface="Funtastic"/>
                <a:cs typeface="Funtastic"/>
                <a:sym typeface="Funtastic"/>
              </a:rPr>
              <a:t>МИТОЗ</a:t>
            </a:r>
            <a:endParaRPr lang="en-US" sz="24497" dirty="0">
              <a:solidFill>
                <a:srgbClr val="00004D"/>
              </a:solidFill>
              <a:latin typeface="Funtastic"/>
              <a:ea typeface="Funtastic"/>
              <a:cs typeface="Funtastic"/>
              <a:sym typeface="Funtastic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720173" y="6088956"/>
            <a:ext cx="4793403" cy="8396088"/>
          </a:xfrm>
          <a:custGeom>
            <a:avLst/>
            <a:gdLst/>
            <a:ahLst/>
            <a:cxnLst/>
            <a:rect l="l" t="t" r="r" b="b"/>
            <a:pathLst>
              <a:path w="4793403" h="8396088">
                <a:moveTo>
                  <a:pt x="0" y="0"/>
                </a:moveTo>
                <a:lnTo>
                  <a:pt x="4793403" y="0"/>
                </a:lnTo>
                <a:lnTo>
                  <a:pt x="4793403" y="8396088"/>
                </a:lnTo>
                <a:lnTo>
                  <a:pt x="0" y="83960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00946" y="4898858"/>
            <a:ext cx="9252621" cy="3294947"/>
            <a:chOff x="0" y="0"/>
            <a:chExt cx="2408762" cy="8577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762" cy="857783"/>
            </a:xfrm>
            <a:custGeom>
              <a:avLst/>
              <a:gdLst/>
              <a:ahLst/>
              <a:cxnLst/>
              <a:rect l="l" t="t" r="r" b="b"/>
              <a:pathLst>
                <a:path w="2408762" h="857783">
                  <a:moveTo>
                    <a:pt x="42673" y="0"/>
                  </a:moveTo>
                  <a:lnTo>
                    <a:pt x="2366089" y="0"/>
                  </a:lnTo>
                  <a:cubicBezTo>
                    <a:pt x="2377407" y="0"/>
                    <a:pt x="2388261" y="4496"/>
                    <a:pt x="2396263" y="12499"/>
                  </a:cubicBezTo>
                  <a:cubicBezTo>
                    <a:pt x="2404266" y="20501"/>
                    <a:pt x="2408762" y="31355"/>
                    <a:pt x="2408762" y="42673"/>
                  </a:cubicBezTo>
                  <a:lnTo>
                    <a:pt x="2408762" y="815110"/>
                  </a:lnTo>
                  <a:cubicBezTo>
                    <a:pt x="2408762" y="826428"/>
                    <a:pt x="2404266" y="837282"/>
                    <a:pt x="2396263" y="845285"/>
                  </a:cubicBezTo>
                  <a:cubicBezTo>
                    <a:pt x="2388261" y="853287"/>
                    <a:pt x="2377407" y="857783"/>
                    <a:pt x="2366089" y="857783"/>
                  </a:cubicBezTo>
                  <a:lnTo>
                    <a:pt x="42673" y="857783"/>
                  </a:lnTo>
                  <a:cubicBezTo>
                    <a:pt x="31355" y="857783"/>
                    <a:pt x="20501" y="853287"/>
                    <a:pt x="12499" y="845285"/>
                  </a:cubicBezTo>
                  <a:cubicBezTo>
                    <a:pt x="4496" y="837282"/>
                    <a:pt x="0" y="826428"/>
                    <a:pt x="0" y="815110"/>
                  </a:cubicBezTo>
                  <a:lnTo>
                    <a:pt x="0" y="42673"/>
                  </a:lnTo>
                  <a:cubicBezTo>
                    <a:pt x="0" y="31355"/>
                    <a:pt x="4496" y="20501"/>
                    <a:pt x="12499" y="12499"/>
                  </a:cubicBezTo>
                  <a:cubicBezTo>
                    <a:pt x="20501" y="4496"/>
                    <a:pt x="31355" y="0"/>
                    <a:pt x="4267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08762" cy="876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8656" y="2093195"/>
            <a:ext cx="10677202" cy="2442728"/>
            <a:chOff x="0" y="0"/>
            <a:chExt cx="3191993" cy="7302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91993" cy="730263"/>
            </a:xfrm>
            <a:custGeom>
              <a:avLst/>
              <a:gdLst/>
              <a:ahLst/>
              <a:cxnLst/>
              <a:rect l="l" t="t" r="r" b="b"/>
              <a:pathLst>
                <a:path w="3191993" h="730263">
                  <a:moveTo>
                    <a:pt x="42780" y="0"/>
                  </a:moveTo>
                  <a:lnTo>
                    <a:pt x="3149213" y="0"/>
                  </a:lnTo>
                  <a:cubicBezTo>
                    <a:pt x="3160559" y="0"/>
                    <a:pt x="3171441" y="4507"/>
                    <a:pt x="3179463" y="12530"/>
                  </a:cubicBezTo>
                  <a:cubicBezTo>
                    <a:pt x="3187486" y="20553"/>
                    <a:pt x="3191993" y="31434"/>
                    <a:pt x="3191993" y="42780"/>
                  </a:cubicBezTo>
                  <a:lnTo>
                    <a:pt x="3191993" y="687483"/>
                  </a:lnTo>
                  <a:cubicBezTo>
                    <a:pt x="3191993" y="698829"/>
                    <a:pt x="3187486" y="709711"/>
                    <a:pt x="3179463" y="717733"/>
                  </a:cubicBezTo>
                  <a:cubicBezTo>
                    <a:pt x="3171441" y="725756"/>
                    <a:pt x="3160559" y="730263"/>
                    <a:pt x="3149213" y="730263"/>
                  </a:cubicBezTo>
                  <a:lnTo>
                    <a:pt x="42780" y="730263"/>
                  </a:lnTo>
                  <a:cubicBezTo>
                    <a:pt x="31434" y="730263"/>
                    <a:pt x="20553" y="725756"/>
                    <a:pt x="12530" y="717733"/>
                  </a:cubicBezTo>
                  <a:cubicBezTo>
                    <a:pt x="4507" y="709711"/>
                    <a:pt x="0" y="698829"/>
                    <a:pt x="0" y="687483"/>
                  </a:cubicBezTo>
                  <a:lnTo>
                    <a:pt x="0" y="42780"/>
                  </a:lnTo>
                  <a:cubicBezTo>
                    <a:pt x="0" y="31434"/>
                    <a:pt x="4507" y="20553"/>
                    <a:pt x="12530" y="12530"/>
                  </a:cubicBezTo>
                  <a:cubicBezTo>
                    <a:pt x="20553" y="4507"/>
                    <a:pt x="31434" y="0"/>
                    <a:pt x="42780" y="0"/>
                  </a:cubicBezTo>
                  <a:close/>
                </a:path>
              </a:pathLst>
            </a:custGeom>
            <a:solidFill>
              <a:srgbClr val="FFDE59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191993" cy="7683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973580" y="1028700"/>
            <a:ext cx="3725764" cy="8229600"/>
          </a:xfrm>
          <a:custGeom>
            <a:avLst/>
            <a:gdLst/>
            <a:ahLst/>
            <a:cxnLst/>
            <a:rect l="l" t="t" r="r" b="b"/>
            <a:pathLst>
              <a:path w="3725764" h="8229600">
                <a:moveTo>
                  <a:pt x="0" y="0"/>
                </a:moveTo>
                <a:lnTo>
                  <a:pt x="3725764" y="0"/>
                </a:lnTo>
                <a:lnTo>
                  <a:pt x="372576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2973580" y="5451171"/>
            <a:ext cx="3725764" cy="3807129"/>
            <a:chOff x="0" y="0"/>
            <a:chExt cx="981271" cy="100270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81271" cy="1002701"/>
            </a:xfrm>
            <a:custGeom>
              <a:avLst/>
              <a:gdLst/>
              <a:ahLst/>
              <a:cxnLst/>
              <a:rect l="l" t="t" r="r" b="b"/>
              <a:pathLst>
                <a:path w="981271" h="1002701">
                  <a:moveTo>
                    <a:pt x="490636" y="0"/>
                  </a:moveTo>
                  <a:cubicBezTo>
                    <a:pt x="219665" y="0"/>
                    <a:pt x="0" y="224462"/>
                    <a:pt x="0" y="501350"/>
                  </a:cubicBezTo>
                  <a:cubicBezTo>
                    <a:pt x="0" y="778238"/>
                    <a:pt x="219665" y="1002701"/>
                    <a:pt x="490636" y="1002701"/>
                  </a:cubicBezTo>
                  <a:cubicBezTo>
                    <a:pt x="761606" y="1002701"/>
                    <a:pt x="981271" y="778238"/>
                    <a:pt x="981271" y="501350"/>
                  </a:cubicBezTo>
                  <a:cubicBezTo>
                    <a:pt x="981271" y="224462"/>
                    <a:pt x="761606" y="0"/>
                    <a:pt x="49063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91994" y="74953"/>
              <a:ext cx="797283" cy="833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759509" y="5266006"/>
            <a:ext cx="8258552" cy="2474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4"/>
              </a:lnSpc>
              <a:spcBef>
                <a:spcPct val="0"/>
              </a:spcBef>
            </a:pPr>
            <a:r>
              <a:rPr lang="en-US" sz="4753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The cytoplasm of the parent cell splits to form two identical daughter cells.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88656" y="2445178"/>
            <a:ext cx="10677202" cy="1882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97"/>
              </a:lnSpc>
            </a:pPr>
            <a:r>
              <a:rPr lang="en-US" sz="12421">
                <a:solidFill>
                  <a:srgbClr val="00004D"/>
                </a:solidFill>
                <a:latin typeface="Funtastic"/>
                <a:ea typeface="Funtastic"/>
                <a:cs typeface="Funtastic"/>
                <a:sym typeface="Funtastic"/>
              </a:rPr>
              <a:t>CYTOKINESIS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2973580" y="1027609"/>
            <a:ext cx="3725764" cy="3807129"/>
            <a:chOff x="0" y="0"/>
            <a:chExt cx="981271" cy="100270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81271" cy="1002701"/>
            </a:xfrm>
            <a:custGeom>
              <a:avLst/>
              <a:gdLst/>
              <a:ahLst/>
              <a:cxnLst/>
              <a:rect l="l" t="t" r="r" b="b"/>
              <a:pathLst>
                <a:path w="981271" h="1002701">
                  <a:moveTo>
                    <a:pt x="490636" y="0"/>
                  </a:moveTo>
                  <a:cubicBezTo>
                    <a:pt x="219665" y="0"/>
                    <a:pt x="0" y="224462"/>
                    <a:pt x="0" y="501350"/>
                  </a:cubicBezTo>
                  <a:cubicBezTo>
                    <a:pt x="0" y="778238"/>
                    <a:pt x="219665" y="1002701"/>
                    <a:pt x="490636" y="1002701"/>
                  </a:cubicBezTo>
                  <a:cubicBezTo>
                    <a:pt x="761606" y="1002701"/>
                    <a:pt x="981271" y="778238"/>
                    <a:pt x="981271" y="501350"/>
                  </a:cubicBezTo>
                  <a:cubicBezTo>
                    <a:pt x="981271" y="224462"/>
                    <a:pt x="761606" y="0"/>
                    <a:pt x="49063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91994" y="74953"/>
              <a:ext cx="797283" cy="833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6029" y="1193921"/>
            <a:ext cx="16594243" cy="1801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01"/>
              </a:lnSpc>
            </a:pPr>
            <a:r>
              <a:rPr lang="en-US" sz="11819">
                <a:solidFill>
                  <a:srgbClr val="00004D"/>
                </a:solidFill>
                <a:latin typeface="Funtastic"/>
                <a:ea typeface="Funtastic"/>
                <a:cs typeface="Funtastic"/>
                <a:sym typeface="Funtastic"/>
              </a:rPr>
              <a:t>THE WHOLE PROCESS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84755" y="3549601"/>
            <a:ext cx="2566965" cy="625129"/>
            <a:chOff x="0" y="0"/>
            <a:chExt cx="2498411" cy="6084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98411" cy="608434"/>
            </a:xfrm>
            <a:custGeom>
              <a:avLst/>
              <a:gdLst/>
              <a:ahLst/>
              <a:cxnLst/>
              <a:rect l="l" t="t" r="r" b="b"/>
              <a:pathLst>
                <a:path w="2498411" h="608434">
                  <a:moveTo>
                    <a:pt x="42224" y="0"/>
                  </a:moveTo>
                  <a:lnTo>
                    <a:pt x="2456187" y="0"/>
                  </a:lnTo>
                  <a:cubicBezTo>
                    <a:pt x="2479507" y="0"/>
                    <a:pt x="2498411" y="18904"/>
                    <a:pt x="2498411" y="42224"/>
                  </a:cubicBezTo>
                  <a:lnTo>
                    <a:pt x="2498411" y="566210"/>
                  </a:lnTo>
                  <a:cubicBezTo>
                    <a:pt x="2498411" y="577409"/>
                    <a:pt x="2493963" y="588148"/>
                    <a:pt x="2486044" y="596067"/>
                  </a:cubicBezTo>
                  <a:cubicBezTo>
                    <a:pt x="2478126" y="603985"/>
                    <a:pt x="2467386" y="608434"/>
                    <a:pt x="2456187" y="608434"/>
                  </a:cubicBezTo>
                  <a:lnTo>
                    <a:pt x="42224" y="608434"/>
                  </a:lnTo>
                  <a:cubicBezTo>
                    <a:pt x="18904" y="608434"/>
                    <a:pt x="0" y="589530"/>
                    <a:pt x="0" y="566210"/>
                  </a:cubicBezTo>
                  <a:lnTo>
                    <a:pt x="0" y="42224"/>
                  </a:lnTo>
                  <a:cubicBezTo>
                    <a:pt x="0" y="18904"/>
                    <a:pt x="18904" y="0"/>
                    <a:pt x="42224" y="0"/>
                  </a:cubicBezTo>
                  <a:close/>
                </a:path>
              </a:pathLst>
            </a:custGeom>
            <a:solidFill>
              <a:srgbClr val="FFDE59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498411" cy="646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61784" y="3645264"/>
            <a:ext cx="2420698" cy="454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5"/>
              </a:lnSpc>
            </a:pPr>
            <a:r>
              <a:rPr lang="en-US" sz="2985" spc="110">
                <a:solidFill>
                  <a:srgbClr val="00004D"/>
                </a:solidFill>
                <a:latin typeface="Funtastic"/>
                <a:ea typeface="Funtastic"/>
                <a:cs typeface="Funtastic"/>
                <a:sym typeface="Funtastic"/>
              </a:rPr>
              <a:t>INTERPHASE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573641" y="3549601"/>
            <a:ext cx="2335877" cy="625129"/>
            <a:chOff x="0" y="0"/>
            <a:chExt cx="2273495" cy="6084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73495" cy="608434"/>
            </a:xfrm>
            <a:custGeom>
              <a:avLst/>
              <a:gdLst/>
              <a:ahLst/>
              <a:cxnLst/>
              <a:rect l="l" t="t" r="r" b="b"/>
              <a:pathLst>
                <a:path w="2273495" h="608434">
                  <a:moveTo>
                    <a:pt x="46401" y="0"/>
                  </a:moveTo>
                  <a:lnTo>
                    <a:pt x="2227094" y="0"/>
                  </a:lnTo>
                  <a:cubicBezTo>
                    <a:pt x="2252721" y="0"/>
                    <a:pt x="2273495" y="20774"/>
                    <a:pt x="2273495" y="46401"/>
                  </a:cubicBezTo>
                  <a:lnTo>
                    <a:pt x="2273495" y="562033"/>
                  </a:lnTo>
                  <a:cubicBezTo>
                    <a:pt x="2273495" y="587659"/>
                    <a:pt x="2252721" y="608434"/>
                    <a:pt x="2227094" y="608434"/>
                  </a:cubicBezTo>
                  <a:lnTo>
                    <a:pt x="46401" y="608434"/>
                  </a:lnTo>
                  <a:cubicBezTo>
                    <a:pt x="20774" y="608434"/>
                    <a:pt x="0" y="587659"/>
                    <a:pt x="0" y="562033"/>
                  </a:cubicBezTo>
                  <a:lnTo>
                    <a:pt x="0" y="46401"/>
                  </a:lnTo>
                  <a:cubicBezTo>
                    <a:pt x="0" y="20774"/>
                    <a:pt x="20774" y="0"/>
                    <a:pt x="46401" y="0"/>
                  </a:cubicBezTo>
                  <a:close/>
                </a:path>
              </a:pathLst>
            </a:custGeom>
            <a:solidFill>
              <a:srgbClr val="FFDE59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273495" cy="646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650670" y="3645264"/>
            <a:ext cx="2189611" cy="454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5"/>
              </a:lnSpc>
            </a:pPr>
            <a:r>
              <a:rPr lang="en-US" sz="2985" spc="110">
                <a:solidFill>
                  <a:srgbClr val="00004D"/>
                </a:solidFill>
                <a:latin typeface="Funtastic"/>
                <a:ea typeface="Funtastic"/>
                <a:cs typeface="Funtastic"/>
                <a:sym typeface="Funtastic"/>
              </a:rPr>
              <a:t>PROPHASE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334314" y="3549601"/>
            <a:ext cx="2566965" cy="625129"/>
            <a:chOff x="0" y="0"/>
            <a:chExt cx="2498411" cy="60843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98411" cy="608434"/>
            </a:xfrm>
            <a:custGeom>
              <a:avLst/>
              <a:gdLst/>
              <a:ahLst/>
              <a:cxnLst/>
              <a:rect l="l" t="t" r="r" b="b"/>
              <a:pathLst>
                <a:path w="2498411" h="608434">
                  <a:moveTo>
                    <a:pt x="42224" y="0"/>
                  </a:moveTo>
                  <a:lnTo>
                    <a:pt x="2456187" y="0"/>
                  </a:lnTo>
                  <a:cubicBezTo>
                    <a:pt x="2479507" y="0"/>
                    <a:pt x="2498411" y="18904"/>
                    <a:pt x="2498411" y="42224"/>
                  </a:cubicBezTo>
                  <a:lnTo>
                    <a:pt x="2498411" y="566210"/>
                  </a:lnTo>
                  <a:cubicBezTo>
                    <a:pt x="2498411" y="577409"/>
                    <a:pt x="2493963" y="588148"/>
                    <a:pt x="2486044" y="596067"/>
                  </a:cubicBezTo>
                  <a:cubicBezTo>
                    <a:pt x="2478126" y="603985"/>
                    <a:pt x="2467386" y="608434"/>
                    <a:pt x="2456187" y="608434"/>
                  </a:cubicBezTo>
                  <a:lnTo>
                    <a:pt x="42224" y="608434"/>
                  </a:lnTo>
                  <a:cubicBezTo>
                    <a:pt x="18904" y="608434"/>
                    <a:pt x="0" y="589530"/>
                    <a:pt x="0" y="566210"/>
                  </a:cubicBezTo>
                  <a:lnTo>
                    <a:pt x="0" y="42224"/>
                  </a:lnTo>
                  <a:cubicBezTo>
                    <a:pt x="0" y="18904"/>
                    <a:pt x="18904" y="0"/>
                    <a:pt x="42224" y="0"/>
                  </a:cubicBezTo>
                  <a:close/>
                </a:path>
              </a:pathLst>
            </a:custGeom>
            <a:solidFill>
              <a:srgbClr val="FFDE59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498411" cy="646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411343" y="3645264"/>
            <a:ext cx="2420698" cy="454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5"/>
              </a:lnSpc>
            </a:pPr>
            <a:r>
              <a:rPr lang="en-US" sz="2985" spc="110">
                <a:solidFill>
                  <a:srgbClr val="00004D"/>
                </a:solidFill>
                <a:latin typeface="Funtastic"/>
                <a:ea typeface="Funtastic"/>
                <a:cs typeface="Funtastic"/>
                <a:sym typeface="Funtastic"/>
              </a:rPr>
              <a:t>METAPHASE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326075" y="3528442"/>
            <a:ext cx="2345506" cy="625129"/>
            <a:chOff x="0" y="0"/>
            <a:chExt cx="2282867" cy="60843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282867" cy="608434"/>
            </a:xfrm>
            <a:custGeom>
              <a:avLst/>
              <a:gdLst/>
              <a:ahLst/>
              <a:cxnLst/>
              <a:rect l="l" t="t" r="r" b="b"/>
              <a:pathLst>
                <a:path w="2282867" h="608434">
                  <a:moveTo>
                    <a:pt x="46210" y="0"/>
                  </a:moveTo>
                  <a:lnTo>
                    <a:pt x="2236656" y="0"/>
                  </a:lnTo>
                  <a:cubicBezTo>
                    <a:pt x="2248912" y="0"/>
                    <a:pt x="2260666" y="4869"/>
                    <a:pt x="2269332" y="13535"/>
                  </a:cubicBezTo>
                  <a:cubicBezTo>
                    <a:pt x="2277998" y="22201"/>
                    <a:pt x="2282867" y="33955"/>
                    <a:pt x="2282867" y="46210"/>
                  </a:cubicBezTo>
                  <a:lnTo>
                    <a:pt x="2282867" y="562223"/>
                  </a:lnTo>
                  <a:cubicBezTo>
                    <a:pt x="2282867" y="574479"/>
                    <a:pt x="2277998" y="586233"/>
                    <a:pt x="2269332" y="594899"/>
                  </a:cubicBezTo>
                  <a:cubicBezTo>
                    <a:pt x="2260666" y="603565"/>
                    <a:pt x="2248912" y="608434"/>
                    <a:pt x="2236656" y="608434"/>
                  </a:cubicBezTo>
                  <a:lnTo>
                    <a:pt x="46210" y="608434"/>
                  </a:lnTo>
                  <a:cubicBezTo>
                    <a:pt x="20689" y="608434"/>
                    <a:pt x="0" y="587745"/>
                    <a:pt x="0" y="562223"/>
                  </a:cubicBezTo>
                  <a:lnTo>
                    <a:pt x="0" y="46210"/>
                  </a:lnTo>
                  <a:cubicBezTo>
                    <a:pt x="0" y="33955"/>
                    <a:pt x="4869" y="22201"/>
                    <a:pt x="13535" y="13535"/>
                  </a:cubicBezTo>
                  <a:cubicBezTo>
                    <a:pt x="22201" y="4869"/>
                    <a:pt x="33955" y="0"/>
                    <a:pt x="46210" y="0"/>
                  </a:cubicBezTo>
                  <a:close/>
                </a:path>
              </a:pathLst>
            </a:custGeom>
            <a:solidFill>
              <a:srgbClr val="FFDE59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282867" cy="646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403104" y="3624106"/>
            <a:ext cx="2160725" cy="454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5"/>
              </a:lnSpc>
            </a:pPr>
            <a:r>
              <a:rPr lang="en-US" sz="2985" spc="110">
                <a:solidFill>
                  <a:srgbClr val="00004D"/>
                </a:solidFill>
                <a:latin typeface="Funtastic"/>
                <a:ea typeface="Funtastic"/>
                <a:cs typeface="Funtastic"/>
                <a:sym typeface="Funtastic"/>
              </a:rPr>
              <a:t>ANAPHASE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2096376" y="3528442"/>
            <a:ext cx="2432164" cy="625129"/>
            <a:chOff x="0" y="0"/>
            <a:chExt cx="2367210" cy="60843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367210" cy="608434"/>
            </a:xfrm>
            <a:custGeom>
              <a:avLst/>
              <a:gdLst/>
              <a:ahLst/>
              <a:cxnLst/>
              <a:rect l="l" t="t" r="r" b="b"/>
              <a:pathLst>
                <a:path w="2367210" h="608434">
                  <a:moveTo>
                    <a:pt x="44564" y="0"/>
                  </a:moveTo>
                  <a:lnTo>
                    <a:pt x="2322646" y="0"/>
                  </a:lnTo>
                  <a:cubicBezTo>
                    <a:pt x="2334465" y="0"/>
                    <a:pt x="2345800" y="4695"/>
                    <a:pt x="2354158" y="13052"/>
                  </a:cubicBezTo>
                  <a:cubicBezTo>
                    <a:pt x="2362515" y="21410"/>
                    <a:pt x="2367210" y="32745"/>
                    <a:pt x="2367210" y="44564"/>
                  </a:cubicBezTo>
                  <a:lnTo>
                    <a:pt x="2367210" y="563870"/>
                  </a:lnTo>
                  <a:cubicBezTo>
                    <a:pt x="2367210" y="575689"/>
                    <a:pt x="2362515" y="587024"/>
                    <a:pt x="2354158" y="595381"/>
                  </a:cubicBezTo>
                  <a:cubicBezTo>
                    <a:pt x="2345800" y="603739"/>
                    <a:pt x="2334465" y="608434"/>
                    <a:pt x="2322646" y="608434"/>
                  </a:cubicBezTo>
                  <a:lnTo>
                    <a:pt x="44564" y="608434"/>
                  </a:lnTo>
                  <a:cubicBezTo>
                    <a:pt x="32745" y="608434"/>
                    <a:pt x="21410" y="603739"/>
                    <a:pt x="13052" y="595381"/>
                  </a:cubicBezTo>
                  <a:cubicBezTo>
                    <a:pt x="4695" y="587024"/>
                    <a:pt x="0" y="575689"/>
                    <a:pt x="0" y="563870"/>
                  </a:cubicBezTo>
                  <a:lnTo>
                    <a:pt x="0" y="44564"/>
                  </a:lnTo>
                  <a:cubicBezTo>
                    <a:pt x="0" y="32745"/>
                    <a:pt x="4695" y="21410"/>
                    <a:pt x="13052" y="13052"/>
                  </a:cubicBezTo>
                  <a:cubicBezTo>
                    <a:pt x="21410" y="4695"/>
                    <a:pt x="32745" y="0"/>
                    <a:pt x="44564" y="0"/>
                  </a:cubicBezTo>
                  <a:close/>
                </a:path>
              </a:pathLst>
            </a:custGeom>
            <a:solidFill>
              <a:srgbClr val="FFDE59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2367210" cy="646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2173406" y="3624106"/>
            <a:ext cx="2266640" cy="454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5"/>
              </a:lnSpc>
            </a:pPr>
            <a:r>
              <a:rPr lang="en-US" sz="2985" spc="110">
                <a:solidFill>
                  <a:srgbClr val="00004D"/>
                </a:solidFill>
                <a:latin typeface="Funtastic"/>
                <a:ea typeface="Funtastic"/>
                <a:cs typeface="Funtastic"/>
                <a:sym typeface="Funtastic"/>
              </a:rPr>
              <a:t>TELOPHASE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4953336" y="3543640"/>
            <a:ext cx="2749909" cy="625129"/>
            <a:chOff x="0" y="0"/>
            <a:chExt cx="2676470" cy="60843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676470" cy="608434"/>
            </a:xfrm>
            <a:custGeom>
              <a:avLst/>
              <a:gdLst/>
              <a:ahLst/>
              <a:cxnLst/>
              <a:rect l="l" t="t" r="r" b="b"/>
              <a:pathLst>
                <a:path w="2676470" h="608434">
                  <a:moveTo>
                    <a:pt x="39415" y="0"/>
                  </a:moveTo>
                  <a:lnTo>
                    <a:pt x="2637055" y="0"/>
                  </a:lnTo>
                  <a:cubicBezTo>
                    <a:pt x="2658823" y="0"/>
                    <a:pt x="2676470" y="17647"/>
                    <a:pt x="2676470" y="39415"/>
                  </a:cubicBezTo>
                  <a:lnTo>
                    <a:pt x="2676470" y="569019"/>
                  </a:lnTo>
                  <a:cubicBezTo>
                    <a:pt x="2676470" y="579473"/>
                    <a:pt x="2672317" y="589498"/>
                    <a:pt x="2664926" y="596890"/>
                  </a:cubicBezTo>
                  <a:cubicBezTo>
                    <a:pt x="2657534" y="604281"/>
                    <a:pt x="2647509" y="608434"/>
                    <a:pt x="2637055" y="608434"/>
                  </a:cubicBezTo>
                  <a:lnTo>
                    <a:pt x="39415" y="608434"/>
                  </a:lnTo>
                  <a:cubicBezTo>
                    <a:pt x="28961" y="608434"/>
                    <a:pt x="18936" y="604281"/>
                    <a:pt x="11544" y="596890"/>
                  </a:cubicBezTo>
                  <a:cubicBezTo>
                    <a:pt x="4153" y="589498"/>
                    <a:pt x="0" y="579473"/>
                    <a:pt x="0" y="569019"/>
                  </a:cubicBezTo>
                  <a:lnTo>
                    <a:pt x="0" y="39415"/>
                  </a:lnTo>
                  <a:cubicBezTo>
                    <a:pt x="0" y="28961"/>
                    <a:pt x="4153" y="18936"/>
                    <a:pt x="11544" y="11544"/>
                  </a:cubicBezTo>
                  <a:cubicBezTo>
                    <a:pt x="18936" y="4153"/>
                    <a:pt x="28961" y="0"/>
                    <a:pt x="39415" y="0"/>
                  </a:cubicBezTo>
                  <a:close/>
                </a:path>
              </a:pathLst>
            </a:custGeom>
            <a:solidFill>
              <a:srgbClr val="FFDE59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2676470" cy="646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5030365" y="3639303"/>
            <a:ext cx="2584385" cy="454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5"/>
              </a:lnSpc>
            </a:pPr>
            <a:r>
              <a:rPr lang="en-US" sz="2985" spc="110">
                <a:solidFill>
                  <a:srgbClr val="00004D"/>
                </a:solidFill>
                <a:latin typeface="Funtastic"/>
                <a:ea typeface="Funtastic"/>
                <a:cs typeface="Funtastic"/>
                <a:sym typeface="Funtastic"/>
              </a:rPr>
              <a:t>CYTOKINESIS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856029" y="4706564"/>
            <a:ext cx="1969700" cy="1969700"/>
            <a:chOff x="0" y="0"/>
            <a:chExt cx="2626266" cy="262626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626266" cy="2626266"/>
            </a:xfrm>
            <a:custGeom>
              <a:avLst/>
              <a:gdLst/>
              <a:ahLst/>
              <a:cxnLst/>
              <a:rect l="l" t="t" r="r" b="b"/>
              <a:pathLst>
                <a:path w="2626266" h="2626266">
                  <a:moveTo>
                    <a:pt x="0" y="0"/>
                  </a:moveTo>
                  <a:lnTo>
                    <a:pt x="2626266" y="0"/>
                  </a:lnTo>
                  <a:lnTo>
                    <a:pt x="2626266" y="2626266"/>
                  </a:lnTo>
                  <a:lnTo>
                    <a:pt x="0" y="26262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9" name="Group 29"/>
            <p:cNvGrpSpPr/>
            <p:nvPr/>
          </p:nvGrpSpPr>
          <p:grpSpPr>
            <a:xfrm>
              <a:off x="0" y="0"/>
              <a:ext cx="2626266" cy="2626266"/>
              <a:chOff x="0" y="0"/>
              <a:chExt cx="1083733" cy="1083733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083733" cy="1083733"/>
              </a:xfrm>
              <a:custGeom>
                <a:avLst/>
                <a:gdLst/>
                <a:ahLst/>
                <a:cxnLst/>
                <a:rect l="l" t="t" r="r" b="b"/>
                <a:pathLst>
                  <a:path w="1083733" h="1083733">
                    <a:moveTo>
                      <a:pt x="541867" y="0"/>
                    </a:moveTo>
                    <a:cubicBezTo>
                      <a:pt x="242602" y="0"/>
                      <a:pt x="0" y="242602"/>
                      <a:pt x="0" y="541867"/>
                    </a:cubicBezTo>
                    <a:cubicBezTo>
                      <a:pt x="0" y="841131"/>
                      <a:pt x="242602" y="1083733"/>
                      <a:pt x="541867" y="1083733"/>
                    </a:cubicBezTo>
                    <a:cubicBezTo>
                      <a:pt x="841131" y="1083733"/>
                      <a:pt x="1083733" y="841131"/>
                      <a:pt x="1083733" y="541867"/>
                    </a:cubicBezTo>
                    <a:cubicBezTo>
                      <a:pt x="1083733" y="242602"/>
                      <a:pt x="841131" y="0"/>
                      <a:pt x="54186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101600" y="82550"/>
                <a:ext cx="880533" cy="8995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3"/>
                  </a:lnSpc>
                </a:pPr>
                <a:endParaRPr/>
              </a:p>
            </p:txBody>
          </p:sp>
        </p:grpSp>
      </p:grpSp>
      <p:sp>
        <p:nvSpPr>
          <p:cNvPr id="32" name="Freeform 32"/>
          <p:cNvSpPr/>
          <p:nvPr/>
        </p:nvSpPr>
        <p:spPr>
          <a:xfrm>
            <a:off x="3729372" y="4706564"/>
            <a:ext cx="1969700" cy="1969700"/>
          </a:xfrm>
          <a:custGeom>
            <a:avLst/>
            <a:gdLst/>
            <a:ahLst/>
            <a:cxnLst/>
            <a:rect l="l" t="t" r="r" b="b"/>
            <a:pathLst>
              <a:path w="1969700" h="1969700">
                <a:moveTo>
                  <a:pt x="0" y="0"/>
                </a:moveTo>
                <a:lnTo>
                  <a:pt x="1969700" y="0"/>
                </a:lnTo>
                <a:lnTo>
                  <a:pt x="1969700" y="1969699"/>
                </a:lnTo>
                <a:lnTo>
                  <a:pt x="0" y="19696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3" name="Group 33"/>
          <p:cNvGrpSpPr/>
          <p:nvPr/>
        </p:nvGrpSpPr>
        <p:grpSpPr>
          <a:xfrm>
            <a:off x="3729372" y="4706564"/>
            <a:ext cx="1969700" cy="1969700"/>
            <a:chOff x="0" y="0"/>
            <a:chExt cx="1083733" cy="1083733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083733" cy="1083733"/>
            </a:xfrm>
            <a:custGeom>
              <a:avLst/>
              <a:gdLst/>
              <a:ahLst/>
              <a:cxnLst/>
              <a:rect l="l" t="t" r="r" b="b"/>
              <a:pathLst>
                <a:path w="1083733" h="1083733">
                  <a:moveTo>
                    <a:pt x="541867" y="0"/>
                  </a:moveTo>
                  <a:cubicBezTo>
                    <a:pt x="242602" y="0"/>
                    <a:pt x="0" y="242602"/>
                    <a:pt x="0" y="541867"/>
                  </a:cubicBezTo>
                  <a:cubicBezTo>
                    <a:pt x="0" y="841131"/>
                    <a:pt x="242602" y="1083733"/>
                    <a:pt x="541867" y="1083733"/>
                  </a:cubicBezTo>
                  <a:cubicBezTo>
                    <a:pt x="841131" y="1083733"/>
                    <a:pt x="1083733" y="841131"/>
                    <a:pt x="1083733" y="541867"/>
                  </a:cubicBezTo>
                  <a:cubicBezTo>
                    <a:pt x="1083733" y="242602"/>
                    <a:pt x="841131" y="0"/>
                    <a:pt x="5418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101600" y="82550"/>
              <a:ext cx="880533" cy="899583"/>
            </a:xfrm>
            <a:prstGeom prst="rect">
              <a:avLst/>
            </a:prstGeom>
          </p:spPr>
          <p:txBody>
            <a:bodyPr lIns="23446" tIns="23446" rIns="23446" bIns="23446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6609485" y="4706564"/>
            <a:ext cx="1969700" cy="1969700"/>
          </a:xfrm>
          <a:custGeom>
            <a:avLst/>
            <a:gdLst/>
            <a:ahLst/>
            <a:cxnLst/>
            <a:rect l="l" t="t" r="r" b="b"/>
            <a:pathLst>
              <a:path w="1969700" h="1969700">
                <a:moveTo>
                  <a:pt x="0" y="0"/>
                </a:moveTo>
                <a:lnTo>
                  <a:pt x="1969699" y="0"/>
                </a:lnTo>
                <a:lnTo>
                  <a:pt x="1969699" y="1969699"/>
                </a:lnTo>
                <a:lnTo>
                  <a:pt x="0" y="19696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37" name="Group 37"/>
          <p:cNvGrpSpPr/>
          <p:nvPr/>
        </p:nvGrpSpPr>
        <p:grpSpPr>
          <a:xfrm>
            <a:off x="6609485" y="4706564"/>
            <a:ext cx="1969700" cy="1969700"/>
            <a:chOff x="0" y="0"/>
            <a:chExt cx="1083733" cy="1083733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083733" cy="1083733"/>
            </a:xfrm>
            <a:custGeom>
              <a:avLst/>
              <a:gdLst/>
              <a:ahLst/>
              <a:cxnLst/>
              <a:rect l="l" t="t" r="r" b="b"/>
              <a:pathLst>
                <a:path w="1083733" h="1083733">
                  <a:moveTo>
                    <a:pt x="541867" y="0"/>
                  </a:moveTo>
                  <a:cubicBezTo>
                    <a:pt x="242602" y="0"/>
                    <a:pt x="0" y="242602"/>
                    <a:pt x="0" y="541867"/>
                  </a:cubicBezTo>
                  <a:cubicBezTo>
                    <a:pt x="0" y="841131"/>
                    <a:pt x="242602" y="1083733"/>
                    <a:pt x="541867" y="1083733"/>
                  </a:cubicBezTo>
                  <a:cubicBezTo>
                    <a:pt x="841131" y="1083733"/>
                    <a:pt x="1083733" y="841131"/>
                    <a:pt x="1083733" y="541867"/>
                  </a:cubicBezTo>
                  <a:cubicBezTo>
                    <a:pt x="1083733" y="242602"/>
                    <a:pt x="841131" y="0"/>
                    <a:pt x="5418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101600" y="82550"/>
              <a:ext cx="880533" cy="899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40" name="Freeform 40"/>
          <p:cNvSpPr/>
          <p:nvPr/>
        </p:nvSpPr>
        <p:spPr>
          <a:xfrm rot="5400000">
            <a:off x="8741464" y="5401774"/>
            <a:ext cx="3429289" cy="2038868"/>
          </a:xfrm>
          <a:custGeom>
            <a:avLst/>
            <a:gdLst/>
            <a:ahLst/>
            <a:cxnLst/>
            <a:rect l="l" t="t" r="r" b="b"/>
            <a:pathLst>
              <a:path w="3429289" h="2038868">
                <a:moveTo>
                  <a:pt x="0" y="0"/>
                </a:moveTo>
                <a:lnTo>
                  <a:pt x="3429289" y="0"/>
                </a:lnTo>
                <a:lnTo>
                  <a:pt x="3429289" y="2038868"/>
                </a:lnTo>
                <a:lnTo>
                  <a:pt x="0" y="20388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2254518" y="4706564"/>
            <a:ext cx="2049699" cy="4386515"/>
          </a:xfrm>
          <a:custGeom>
            <a:avLst/>
            <a:gdLst/>
            <a:ahLst/>
            <a:cxnLst/>
            <a:rect l="l" t="t" r="r" b="b"/>
            <a:pathLst>
              <a:path w="2049699" h="4386515">
                <a:moveTo>
                  <a:pt x="0" y="0"/>
                </a:moveTo>
                <a:lnTo>
                  <a:pt x="2049699" y="0"/>
                </a:lnTo>
                <a:lnTo>
                  <a:pt x="2049699" y="4386515"/>
                </a:lnTo>
                <a:lnTo>
                  <a:pt x="0" y="43865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5308200" y="4707512"/>
            <a:ext cx="1985466" cy="4385567"/>
          </a:xfrm>
          <a:custGeom>
            <a:avLst/>
            <a:gdLst/>
            <a:ahLst/>
            <a:cxnLst/>
            <a:rect l="l" t="t" r="r" b="b"/>
            <a:pathLst>
              <a:path w="1985466" h="4385567">
                <a:moveTo>
                  <a:pt x="0" y="0"/>
                </a:moveTo>
                <a:lnTo>
                  <a:pt x="1985465" y="0"/>
                </a:lnTo>
                <a:lnTo>
                  <a:pt x="1985465" y="4385567"/>
                </a:lnTo>
                <a:lnTo>
                  <a:pt x="0" y="438556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43" name="Group 43"/>
          <p:cNvGrpSpPr/>
          <p:nvPr/>
        </p:nvGrpSpPr>
        <p:grpSpPr>
          <a:xfrm>
            <a:off x="15308200" y="7064254"/>
            <a:ext cx="1985466" cy="2028825"/>
            <a:chOff x="0" y="0"/>
            <a:chExt cx="981271" cy="1002701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981271" cy="1002701"/>
            </a:xfrm>
            <a:custGeom>
              <a:avLst/>
              <a:gdLst/>
              <a:ahLst/>
              <a:cxnLst/>
              <a:rect l="l" t="t" r="r" b="b"/>
              <a:pathLst>
                <a:path w="981271" h="1002701">
                  <a:moveTo>
                    <a:pt x="490636" y="0"/>
                  </a:moveTo>
                  <a:cubicBezTo>
                    <a:pt x="219665" y="0"/>
                    <a:pt x="0" y="224462"/>
                    <a:pt x="0" y="501350"/>
                  </a:cubicBezTo>
                  <a:cubicBezTo>
                    <a:pt x="0" y="778238"/>
                    <a:pt x="219665" y="1002701"/>
                    <a:pt x="490636" y="1002701"/>
                  </a:cubicBezTo>
                  <a:cubicBezTo>
                    <a:pt x="761606" y="1002701"/>
                    <a:pt x="981271" y="778238"/>
                    <a:pt x="981271" y="501350"/>
                  </a:cubicBezTo>
                  <a:cubicBezTo>
                    <a:pt x="981271" y="224462"/>
                    <a:pt x="761606" y="0"/>
                    <a:pt x="49063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91994" y="74953"/>
              <a:ext cx="797283" cy="833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5308200" y="4706931"/>
            <a:ext cx="1985466" cy="2028825"/>
            <a:chOff x="0" y="0"/>
            <a:chExt cx="981271" cy="1002701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981271" cy="1002701"/>
            </a:xfrm>
            <a:custGeom>
              <a:avLst/>
              <a:gdLst/>
              <a:ahLst/>
              <a:cxnLst/>
              <a:rect l="l" t="t" r="r" b="b"/>
              <a:pathLst>
                <a:path w="981271" h="1002701">
                  <a:moveTo>
                    <a:pt x="490636" y="0"/>
                  </a:moveTo>
                  <a:cubicBezTo>
                    <a:pt x="219665" y="0"/>
                    <a:pt x="0" y="224462"/>
                    <a:pt x="0" y="501350"/>
                  </a:cubicBezTo>
                  <a:cubicBezTo>
                    <a:pt x="0" y="778238"/>
                    <a:pt x="219665" y="1002701"/>
                    <a:pt x="490636" y="1002701"/>
                  </a:cubicBezTo>
                  <a:cubicBezTo>
                    <a:pt x="761606" y="1002701"/>
                    <a:pt x="981271" y="778238"/>
                    <a:pt x="981271" y="501350"/>
                  </a:cubicBezTo>
                  <a:cubicBezTo>
                    <a:pt x="981271" y="224462"/>
                    <a:pt x="761606" y="0"/>
                    <a:pt x="49063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8" name="TextBox 48"/>
            <p:cNvSpPr txBox="1"/>
            <p:nvPr/>
          </p:nvSpPr>
          <p:spPr>
            <a:xfrm>
              <a:off x="91994" y="74953"/>
              <a:ext cx="797283" cy="833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57075" y="2155299"/>
            <a:ext cx="14973850" cy="2772719"/>
            <a:chOff x="0" y="0"/>
            <a:chExt cx="3943730" cy="7302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3730" cy="730263"/>
            </a:xfrm>
            <a:custGeom>
              <a:avLst/>
              <a:gdLst/>
              <a:ahLst/>
              <a:cxnLst/>
              <a:rect l="l" t="t" r="r" b="b"/>
              <a:pathLst>
                <a:path w="3943730" h="730263">
                  <a:moveTo>
                    <a:pt x="30505" y="0"/>
                  </a:moveTo>
                  <a:lnTo>
                    <a:pt x="3913225" y="0"/>
                  </a:lnTo>
                  <a:cubicBezTo>
                    <a:pt x="3921315" y="0"/>
                    <a:pt x="3929075" y="3214"/>
                    <a:pt x="3934795" y="8935"/>
                  </a:cubicBezTo>
                  <a:cubicBezTo>
                    <a:pt x="3940516" y="14655"/>
                    <a:pt x="3943730" y="22414"/>
                    <a:pt x="3943730" y="30505"/>
                  </a:cubicBezTo>
                  <a:lnTo>
                    <a:pt x="3943730" y="699759"/>
                  </a:lnTo>
                  <a:cubicBezTo>
                    <a:pt x="3943730" y="707849"/>
                    <a:pt x="3940516" y="715608"/>
                    <a:pt x="3934795" y="721329"/>
                  </a:cubicBezTo>
                  <a:cubicBezTo>
                    <a:pt x="3929075" y="727050"/>
                    <a:pt x="3921315" y="730263"/>
                    <a:pt x="3913225" y="730263"/>
                  </a:cubicBezTo>
                  <a:lnTo>
                    <a:pt x="30505" y="730263"/>
                  </a:lnTo>
                  <a:cubicBezTo>
                    <a:pt x="13657" y="730263"/>
                    <a:pt x="0" y="716606"/>
                    <a:pt x="0" y="699759"/>
                  </a:cubicBezTo>
                  <a:lnTo>
                    <a:pt x="0" y="30505"/>
                  </a:lnTo>
                  <a:cubicBezTo>
                    <a:pt x="0" y="22414"/>
                    <a:pt x="3214" y="14655"/>
                    <a:pt x="8935" y="8935"/>
                  </a:cubicBezTo>
                  <a:cubicBezTo>
                    <a:pt x="14655" y="3214"/>
                    <a:pt x="22414" y="0"/>
                    <a:pt x="30505" y="0"/>
                  </a:cubicBezTo>
                  <a:close/>
                </a:path>
              </a:pathLst>
            </a:custGeom>
            <a:solidFill>
              <a:srgbClr val="FFDE59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943730" cy="7683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57075" y="2553545"/>
            <a:ext cx="14973850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58"/>
              </a:lnSpc>
            </a:pPr>
            <a:r>
              <a:rPr lang="kk-KZ" sz="14099" dirty="0" smtClean="0">
                <a:solidFill>
                  <a:srgbClr val="00004D"/>
                </a:solidFill>
                <a:latin typeface="Funtastic"/>
                <a:ea typeface="Funtastic"/>
                <a:cs typeface="Funtastic"/>
                <a:sym typeface="Funtastic"/>
              </a:rPr>
              <a:t>Митоз деген не</a:t>
            </a:r>
            <a:r>
              <a:rPr lang="en-US" sz="14099" dirty="0" smtClean="0">
                <a:solidFill>
                  <a:srgbClr val="00004D"/>
                </a:solidFill>
                <a:latin typeface="Funtastic"/>
                <a:ea typeface="Funtastic"/>
                <a:cs typeface="Funtastic"/>
                <a:sym typeface="Funtastic"/>
              </a:rPr>
              <a:t>?</a:t>
            </a:r>
            <a:endParaRPr lang="en-US" sz="14099" dirty="0">
              <a:solidFill>
                <a:srgbClr val="00004D"/>
              </a:solidFill>
              <a:latin typeface="Funtastic"/>
              <a:ea typeface="Funtastic"/>
              <a:cs typeface="Funtastic"/>
              <a:sym typeface="Funtastic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028700" y="5610639"/>
            <a:ext cx="16230600" cy="2521062"/>
            <a:chOff x="0" y="0"/>
            <a:chExt cx="3990770" cy="6198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990770" cy="619877"/>
            </a:xfrm>
            <a:custGeom>
              <a:avLst/>
              <a:gdLst/>
              <a:ahLst/>
              <a:cxnLst/>
              <a:rect l="l" t="t" r="r" b="b"/>
              <a:pathLst>
                <a:path w="3990770" h="619877">
                  <a:moveTo>
                    <a:pt x="24327" y="0"/>
                  </a:moveTo>
                  <a:lnTo>
                    <a:pt x="3966443" y="0"/>
                  </a:lnTo>
                  <a:cubicBezTo>
                    <a:pt x="3979878" y="0"/>
                    <a:pt x="3990770" y="10891"/>
                    <a:pt x="3990770" y="24327"/>
                  </a:cubicBezTo>
                  <a:lnTo>
                    <a:pt x="3990770" y="595550"/>
                  </a:lnTo>
                  <a:cubicBezTo>
                    <a:pt x="3990770" y="608986"/>
                    <a:pt x="3979878" y="619877"/>
                    <a:pt x="3966443" y="619877"/>
                  </a:cubicBezTo>
                  <a:lnTo>
                    <a:pt x="24327" y="619877"/>
                  </a:lnTo>
                  <a:cubicBezTo>
                    <a:pt x="10891" y="619877"/>
                    <a:pt x="0" y="608986"/>
                    <a:pt x="0" y="59555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3990770" cy="6389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05826" y="5906387"/>
            <a:ext cx="15276348" cy="1802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35"/>
              </a:lnSpc>
              <a:spcBef>
                <a:spcPct val="0"/>
              </a:spcBef>
            </a:pPr>
            <a:r>
              <a:rPr lang="ru-RU" sz="5168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Митоз - </a:t>
            </a:r>
            <a:r>
              <a:rPr lang="ru-RU" sz="5168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бұл</a:t>
            </a:r>
            <a:r>
              <a:rPr lang="ru-RU" sz="5168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5168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бір</a:t>
            </a:r>
            <a:r>
              <a:rPr lang="ru-RU" sz="5168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5168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ата-аналық</a:t>
            </a:r>
            <a:r>
              <a:rPr lang="ru-RU" sz="5168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5168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жасушаның</a:t>
            </a:r>
            <a:r>
              <a:rPr lang="ru-RU" sz="5168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5168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екі</a:t>
            </a:r>
            <a:r>
              <a:rPr lang="ru-RU" sz="5168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5168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бірдей</a:t>
            </a:r>
            <a:r>
              <a:rPr lang="ru-RU" sz="5168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5168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еншілес</a:t>
            </a:r>
            <a:r>
              <a:rPr lang="ru-RU" sz="5168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5168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жасушаны</a:t>
            </a:r>
            <a:r>
              <a:rPr lang="ru-RU" sz="5168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5168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жасау</a:t>
            </a:r>
            <a:r>
              <a:rPr lang="ru-RU" sz="5168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5168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үшін</a:t>
            </a:r>
            <a:r>
              <a:rPr lang="ru-RU" sz="5168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5168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бөліну</a:t>
            </a:r>
            <a:r>
              <a:rPr lang="ru-RU" sz="5168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5168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процесі</a:t>
            </a:r>
            <a:r>
              <a:rPr lang="ru-RU" sz="5168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.</a:t>
            </a:r>
            <a:endParaRPr lang="en-US" sz="5168" dirty="0">
              <a:solidFill>
                <a:srgbClr val="000000"/>
              </a:solidFill>
              <a:latin typeface="Dreaming Outloud Sans"/>
              <a:ea typeface="Dreaming Outloud Sans"/>
              <a:cs typeface="Dreaming Outloud Sans"/>
              <a:sym typeface="Dreaming Outloud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91839" y="1804492"/>
            <a:ext cx="10667461" cy="2597772"/>
            <a:chOff x="0" y="0"/>
            <a:chExt cx="3792875" cy="9236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92875" cy="923652"/>
            </a:xfrm>
            <a:custGeom>
              <a:avLst/>
              <a:gdLst/>
              <a:ahLst/>
              <a:cxnLst/>
              <a:rect l="l" t="t" r="r" b="b"/>
              <a:pathLst>
                <a:path w="3792875" h="923652">
                  <a:moveTo>
                    <a:pt x="17418" y="0"/>
                  </a:moveTo>
                  <a:lnTo>
                    <a:pt x="3775457" y="0"/>
                  </a:lnTo>
                  <a:cubicBezTo>
                    <a:pt x="3780077" y="0"/>
                    <a:pt x="3784507" y="1835"/>
                    <a:pt x="3787773" y="5102"/>
                  </a:cubicBezTo>
                  <a:cubicBezTo>
                    <a:pt x="3791040" y="8368"/>
                    <a:pt x="3792875" y="12798"/>
                    <a:pt x="3792875" y="17418"/>
                  </a:cubicBezTo>
                  <a:lnTo>
                    <a:pt x="3792875" y="906234"/>
                  </a:lnTo>
                  <a:cubicBezTo>
                    <a:pt x="3792875" y="915854"/>
                    <a:pt x="3785077" y="923652"/>
                    <a:pt x="3775457" y="923652"/>
                  </a:cubicBezTo>
                  <a:lnTo>
                    <a:pt x="17418" y="923652"/>
                  </a:lnTo>
                  <a:cubicBezTo>
                    <a:pt x="12798" y="923652"/>
                    <a:pt x="8368" y="921817"/>
                    <a:pt x="5102" y="918551"/>
                  </a:cubicBezTo>
                  <a:cubicBezTo>
                    <a:pt x="1835" y="915284"/>
                    <a:pt x="0" y="910854"/>
                    <a:pt x="0" y="906234"/>
                  </a:cubicBezTo>
                  <a:lnTo>
                    <a:pt x="0" y="17418"/>
                  </a:lnTo>
                  <a:cubicBezTo>
                    <a:pt x="0" y="12798"/>
                    <a:pt x="1835" y="8368"/>
                    <a:pt x="5102" y="5102"/>
                  </a:cubicBezTo>
                  <a:cubicBezTo>
                    <a:pt x="8368" y="1835"/>
                    <a:pt x="12798" y="0"/>
                    <a:pt x="17418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117B5F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3792875" cy="102842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7139"/>
                </a:lnSpc>
              </a:pPr>
              <a:r>
                <a:rPr lang="ru-RU" sz="5099" dirty="0" err="1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Біржасушалы</a:t>
              </a:r>
              <a:r>
                <a:rPr lang="ru-RU" sz="5099" dirty="0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 </a:t>
              </a:r>
              <a:r>
                <a:rPr lang="ru-RU" sz="5099" dirty="0" err="1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организмдер</a:t>
              </a:r>
              <a:r>
                <a:rPr lang="ru-RU" sz="5099" dirty="0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 </a:t>
              </a:r>
              <a:r>
                <a:rPr lang="ru-RU" sz="5099" dirty="0" err="1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жыныссыз</a:t>
              </a:r>
              <a:r>
                <a:rPr lang="ru-RU" sz="5099" dirty="0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 </a:t>
              </a:r>
              <a:r>
                <a:rPr lang="ru-RU" sz="5099" dirty="0" err="1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жолмен</a:t>
              </a:r>
              <a:r>
                <a:rPr lang="ru-RU" sz="5099" dirty="0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 </a:t>
              </a:r>
              <a:r>
                <a:rPr lang="ru-RU" sz="5099" dirty="0" err="1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көбею</a:t>
              </a:r>
              <a:r>
                <a:rPr lang="ru-RU" sz="5099" dirty="0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 </a:t>
              </a:r>
              <a:r>
                <a:rPr lang="ru-RU" sz="5099" dirty="0" err="1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үшін</a:t>
              </a:r>
              <a:r>
                <a:rPr lang="ru-RU" sz="5099" dirty="0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 </a:t>
              </a:r>
              <a:r>
                <a:rPr lang="ru-RU" sz="5099" dirty="0" err="1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митозға</a:t>
              </a:r>
              <a:r>
                <a:rPr lang="ru-RU" sz="5099" dirty="0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 </a:t>
              </a:r>
              <a:r>
                <a:rPr lang="ru-RU" sz="5099" dirty="0" err="1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түседі</a:t>
              </a:r>
              <a:r>
                <a:rPr lang="ru-RU" sz="5099" dirty="0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.</a:t>
              </a:r>
              <a:endParaRPr lang="en-US" sz="5099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591839" y="4696944"/>
            <a:ext cx="10667461" cy="3707831"/>
            <a:chOff x="0" y="0"/>
            <a:chExt cx="3792875" cy="13183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92875" cy="1318340"/>
            </a:xfrm>
            <a:custGeom>
              <a:avLst/>
              <a:gdLst/>
              <a:ahLst/>
              <a:cxnLst/>
              <a:rect l="l" t="t" r="r" b="b"/>
              <a:pathLst>
                <a:path w="3792875" h="1318340">
                  <a:moveTo>
                    <a:pt x="17418" y="0"/>
                  </a:moveTo>
                  <a:lnTo>
                    <a:pt x="3775457" y="0"/>
                  </a:lnTo>
                  <a:cubicBezTo>
                    <a:pt x="3780077" y="0"/>
                    <a:pt x="3784507" y="1835"/>
                    <a:pt x="3787773" y="5102"/>
                  </a:cubicBezTo>
                  <a:cubicBezTo>
                    <a:pt x="3791040" y="8368"/>
                    <a:pt x="3792875" y="12798"/>
                    <a:pt x="3792875" y="17418"/>
                  </a:cubicBezTo>
                  <a:lnTo>
                    <a:pt x="3792875" y="1300922"/>
                  </a:lnTo>
                  <a:cubicBezTo>
                    <a:pt x="3792875" y="1310542"/>
                    <a:pt x="3785077" y="1318340"/>
                    <a:pt x="3775457" y="1318340"/>
                  </a:cubicBezTo>
                  <a:lnTo>
                    <a:pt x="17418" y="1318340"/>
                  </a:lnTo>
                  <a:cubicBezTo>
                    <a:pt x="12798" y="1318340"/>
                    <a:pt x="8368" y="1316505"/>
                    <a:pt x="5102" y="1313238"/>
                  </a:cubicBezTo>
                  <a:cubicBezTo>
                    <a:pt x="1835" y="1309972"/>
                    <a:pt x="0" y="1305541"/>
                    <a:pt x="0" y="1300922"/>
                  </a:cubicBezTo>
                  <a:lnTo>
                    <a:pt x="0" y="17418"/>
                  </a:lnTo>
                  <a:cubicBezTo>
                    <a:pt x="0" y="12798"/>
                    <a:pt x="1835" y="8368"/>
                    <a:pt x="5102" y="5102"/>
                  </a:cubicBezTo>
                  <a:cubicBezTo>
                    <a:pt x="8368" y="1835"/>
                    <a:pt x="12798" y="0"/>
                    <a:pt x="17418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117B5F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04775"/>
              <a:ext cx="3792875" cy="142311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7139"/>
                </a:lnSpc>
              </a:pPr>
              <a:r>
                <a:rPr lang="ru-RU" sz="5099" dirty="0" err="1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Көпжасушалы</a:t>
              </a:r>
              <a:r>
                <a:rPr lang="ru-RU" sz="5099" dirty="0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 </a:t>
              </a:r>
              <a:r>
                <a:rPr lang="ru-RU" sz="5099" dirty="0" err="1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организмдер</a:t>
              </a:r>
              <a:r>
                <a:rPr lang="ru-RU" sz="5099" dirty="0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 </a:t>
              </a:r>
              <a:r>
                <a:rPr lang="ru-RU" sz="5099" dirty="0" err="1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өсу</a:t>
              </a:r>
              <a:r>
                <a:rPr lang="ru-RU" sz="5099" dirty="0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 </a:t>
              </a:r>
              <a:r>
                <a:rPr lang="ru-RU" sz="5099" dirty="0" err="1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және</a:t>
              </a:r>
              <a:r>
                <a:rPr lang="ru-RU" sz="5099" dirty="0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 </a:t>
              </a:r>
              <a:r>
                <a:rPr lang="ru-RU" sz="5099" dirty="0" err="1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ескі</a:t>
              </a:r>
              <a:r>
                <a:rPr lang="ru-RU" sz="5099" dirty="0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 </a:t>
              </a:r>
              <a:r>
                <a:rPr lang="ru-RU" sz="5099" dirty="0" err="1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жасушаларды</a:t>
              </a:r>
              <a:r>
                <a:rPr lang="ru-RU" sz="5099" dirty="0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 </a:t>
              </a:r>
              <a:r>
                <a:rPr lang="ru-RU" sz="5099" dirty="0" err="1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қалпына</a:t>
              </a:r>
              <a:r>
                <a:rPr lang="ru-RU" sz="5099" dirty="0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 </a:t>
              </a:r>
              <a:r>
                <a:rPr lang="ru-RU" sz="5099" dirty="0" err="1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келтіру</a:t>
              </a:r>
              <a:r>
                <a:rPr lang="ru-RU" sz="5099" dirty="0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 </a:t>
              </a:r>
              <a:r>
                <a:rPr lang="ru-RU" sz="5099" dirty="0" err="1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үшін</a:t>
              </a:r>
              <a:r>
                <a:rPr lang="ru-RU" sz="5099" dirty="0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 </a:t>
              </a:r>
              <a:r>
                <a:rPr lang="ru-RU" sz="5099" dirty="0" err="1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жаңа</a:t>
              </a:r>
              <a:r>
                <a:rPr lang="ru-RU" sz="5099" dirty="0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 </a:t>
              </a:r>
              <a:r>
                <a:rPr lang="ru-RU" sz="5099" dirty="0" err="1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жасушалар</a:t>
              </a:r>
              <a:r>
                <a:rPr lang="ru-RU" sz="5099" dirty="0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 </a:t>
              </a:r>
              <a:r>
                <a:rPr lang="ru-RU" sz="5099" dirty="0" err="1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жасау</a:t>
              </a:r>
              <a:r>
                <a:rPr lang="ru-RU" sz="5099" dirty="0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 </a:t>
              </a:r>
              <a:r>
                <a:rPr lang="ru-RU" sz="5099" dirty="0" err="1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үшін</a:t>
              </a:r>
              <a:r>
                <a:rPr lang="ru-RU" sz="5099" dirty="0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 </a:t>
              </a:r>
              <a:r>
                <a:rPr lang="ru-RU" sz="5099" dirty="0" err="1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митоздан</a:t>
              </a:r>
              <a:r>
                <a:rPr lang="ru-RU" sz="5099" dirty="0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 </a:t>
              </a:r>
              <a:r>
                <a:rPr lang="ru-RU" sz="5099" dirty="0" err="1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өтеді</a:t>
              </a:r>
              <a:r>
                <a:rPr lang="ru-RU" sz="5099" dirty="0">
                  <a:solidFill>
                    <a:srgbClr val="000000"/>
                  </a:solidFill>
                  <a:latin typeface="Dreaming Outloud Sans"/>
                  <a:ea typeface="Dreaming Outloud Sans"/>
                  <a:cs typeface="Dreaming Outloud Sans"/>
                  <a:sym typeface="Dreaming Outloud Sans"/>
                </a:rPr>
                <a:t>.</a:t>
              </a:r>
              <a:endParaRPr lang="en-US" sz="5099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-2742133" y="783346"/>
            <a:ext cx="8474954" cy="8474954"/>
          </a:xfrm>
          <a:custGeom>
            <a:avLst/>
            <a:gdLst/>
            <a:ahLst/>
            <a:cxnLst/>
            <a:rect l="l" t="t" r="r" b="b"/>
            <a:pathLst>
              <a:path w="8474954" h="8474954">
                <a:moveTo>
                  <a:pt x="0" y="0"/>
                </a:moveTo>
                <a:lnTo>
                  <a:pt x="8474954" y="0"/>
                </a:lnTo>
                <a:lnTo>
                  <a:pt x="8474954" y="8474954"/>
                </a:lnTo>
                <a:lnTo>
                  <a:pt x="0" y="8474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-2742133" y="783346"/>
            <a:ext cx="8474954" cy="8474954"/>
            <a:chOff x="0" y="0"/>
            <a:chExt cx="1083733" cy="10837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83733" cy="1083733"/>
            </a:xfrm>
            <a:custGeom>
              <a:avLst/>
              <a:gdLst/>
              <a:ahLst/>
              <a:cxnLst/>
              <a:rect l="l" t="t" r="r" b="b"/>
              <a:pathLst>
                <a:path w="1083733" h="1083733">
                  <a:moveTo>
                    <a:pt x="541867" y="0"/>
                  </a:moveTo>
                  <a:cubicBezTo>
                    <a:pt x="242602" y="0"/>
                    <a:pt x="0" y="242602"/>
                    <a:pt x="0" y="541867"/>
                  </a:cubicBezTo>
                  <a:cubicBezTo>
                    <a:pt x="0" y="841131"/>
                    <a:pt x="242602" y="1083733"/>
                    <a:pt x="541867" y="1083733"/>
                  </a:cubicBezTo>
                  <a:cubicBezTo>
                    <a:pt x="841131" y="1083733"/>
                    <a:pt x="1083733" y="841131"/>
                    <a:pt x="1083733" y="541867"/>
                  </a:cubicBezTo>
                  <a:cubicBezTo>
                    <a:pt x="1083733" y="242602"/>
                    <a:pt x="841131" y="0"/>
                    <a:pt x="5418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101600" y="82550"/>
              <a:ext cx="880533" cy="899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00400" y="1638300"/>
            <a:ext cx="11828294" cy="7237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76"/>
              </a:lnSpc>
            </a:pPr>
            <a:r>
              <a:rPr lang="ru-RU" sz="14218" dirty="0">
                <a:solidFill>
                  <a:srgbClr val="00004D"/>
                </a:solidFill>
                <a:latin typeface="Funtastic"/>
                <a:ea typeface="Funtastic"/>
                <a:cs typeface="Funtastic"/>
                <a:sym typeface="Funtastic"/>
              </a:rPr>
              <a:t>МИТОЗ КЕЗЕҢДЕРІН ҚАРАП КӨРЕЙІК</a:t>
            </a:r>
            <a:endParaRPr lang="en-US" sz="14218" dirty="0">
              <a:solidFill>
                <a:srgbClr val="00004D"/>
              </a:solidFill>
              <a:latin typeface="Funtastic"/>
              <a:ea typeface="Funtastic"/>
              <a:cs typeface="Funtastic"/>
              <a:sym typeface="Funtast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9592" y="4367113"/>
            <a:ext cx="11304458" cy="2448564"/>
            <a:chOff x="0" y="0"/>
            <a:chExt cx="2942923" cy="6374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42923" cy="637442"/>
            </a:xfrm>
            <a:custGeom>
              <a:avLst/>
              <a:gdLst/>
              <a:ahLst/>
              <a:cxnLst/>
              <a:rect l="l" t="t" r="r" b="b"/>
              <a:pathLst>
                <a:path w="2942923" h="637442">
                  <a:moveTo>
                    <a:pt x="34928" y="0"/>
                  </a:moveTo>
                  <a:lnTo>
                    <a:pt x="2907995" y="0"/>
                  </a:lnTo>
                  <a:cubicBezTo>
                    <a:pt x="2917259" y="0"/>
                    <a:pt x="2926143" y="3680"/>
                    <a:pt x="2932693" y="10230"/>
                  </a:cubicBezTo>
                  <a:cubicBezTo>
                    <a:pt x="2939243" y="16780"/>
                    <a:pt x="2942923" y="25664"/>
                    <a:pt x="2942923" y="34928"/>
                  </a:cubicBezTo>
                  <a:lnTo>
                    <a:pt x="2942923" y="602514"/>
                  </a:lnTo>
                  <a:cubicBezTo>
                    <a:pt x="2942923" y="611778"/>
                    <a:pt x="2939243" y="620662"/>
                    <a:pt x="2932693" y="627212"/>
                  </a:cubicBezTo>
                  <a:cubicBezTo>
                    <a:pt x="2926143" y="633762"/>
                    <a:pt x="2917259" y="637442"/>
                    <a:pt x="2907995" y="637442"/>
                  </a:cubicBezTo>
                  <a:lnTo>
                    <a:pt x="34928" y="637442"/>
                  </a:lnTo>
                  <a:cubicBezTo>
                    <a:pt x="25664" y="637442"/>
                    <a:pt x="16780" y="633762"/>
                    <a:pt x="10230" y="627212"/>
                  </a:cubicBezTo>
                  <a:cubicBezTo>
                    <a:pt x="3680" y="620662"/>
                    <a:pt x="0" y="611778"/>
                    <a:pt x="0" y="602514"/>
                  </a:cubicBezTo>
                  <a:lnTo>
                    <a:pt x="0" y="34928"/>
                  </a:lnTo>
                  <a:cubicBezTo>
                    <a:pt x="0" y="25664"/>
                    <a:pt x="3680" y="16780"/>
                    <a:pt x="10230" y="10230"/>
                  </a:cubicBezTo>
                  <a:cubicBezTo>
                    <a:pt x="16780" y="3680"/>
                    <a:pt x="25664" y="0"/>
                    <a:pt x="3492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942923" cy="6564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46848" y="1304807"/>
            <a:ext cx="10049946" cy="2442728"/>
            <a:chOff x="0" y="0"/>
            <a:chExt cx="3004473" cy="7302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04473" cy="730263"/>
            </a:xfrm>
            <a:custGeom>
              <a:avLst/>
              <a:gdLst/>
              <a:ahLst/>
              <a:cxnLst/>
              <a:rect l="l" t="t" r="r" b="b"/>
              <a:pathLst>
                <a:path w="3004473" h="730263">
                  <a:moveTo>
                    <a:pt x="45450" y="0"/>
                  </a:moveTo>
                  <a:lnTo>
                    <a:pt x="2959022" y="0"/>
                  </a:lnTo>
                  <a:cubicBezTo>
                    <a:pt x="2984124" y="0"/>
                    <a:pt x="3004473" y="20349"/>
                    <a:pt x="3004473" y="45450"/>
                  </a:cubicBezTo>
                  <a:lnTo>
                    <a:pt x="3004473" y="684813"/>
                  </a:lnTo>
                  <a:cubicBezTo>
                    <a:pt x="3004473" y="709915"/>
                    <a:pt x="2984124" y="730263"/>
                    <a:pt x="2959022" y="730263"/>
                  </a:cubicBezTo>
                  <a:lnTo>
                    <a:pt x="45450" y="730263"/>
                  </a:lnTo>
                  <a:cubicBezTo>
                    <a:pt x="20349" y="730263"/>
                    <a:pt x="0" y="709915"/>
                    <a:pt x="0" y="684813"/>
                  </a:cubicBezTo>
                  <a:lnTo>
                    <a:pt x="0" y="45450"/>
                  </a:lnTo>
                  <a:cubicBezTo>
                    <a:pt x="0" y="20349"/>
                    <a:pt x="20349" y="0"/>
                    <a:pt x="45450" y="0"/>
                  </a:cubicBezTo>
                  <a:close/>
                </a:path>
              </a:pathLst>
            </a:custGeom>
            <a:solidFill>
              <a:srgbClr val="FFDE59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04473" cy="7683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19591" y="7528492"/>
            <a:ext cx="11304458" cy="1282434"/>
            <a:chOff x="0" y="0"/>
            <a:chExt cx="2942923" cy="3338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42923" cy="333860"/>
            </a:xfrm>
            <a:custGeom>
              <a:avLst/>
              <a:gdLst/>
              <a:ahLst/>
              <a:cxnLst/>
              <a:rect l="l" t="t" r="r" b="b"/>
              <a:pathLst>
                <a:path w="2942923" h="333860">
                  <a:moveTo>
                    <a:pt x="26709" y="0"/>
                  </a:moveTo>
                  <a:lnTo>
                    <a:pt x="2916213" y="0"/>
                  </a:lnTo>
                  <a:cubicBezTo>
                    <a:pt x="2930965" y="0"/>
                    <a:pt x="2942923" y="11958"/>
                    <a:pt x="2942923" y="26709"/>
                  </a:cubicBezTo>
                  <a:lnTo>
                    <a:pt x="2942923" y="307151"/>
                  </a:lnTo>
                  <a:cubicBezTo>
                    <a:pt x="2942923" y="321902"/>
                    <a:pt x="2930965" y="333860"/>
                    <a:pt x="2916213" y="333860"/>
                  </a:cubicBezTo>
                  <a:lnTo>
                    <a:pt x="26709" y="333860"/>
                  </a:lnTo>
                  <a:cubicBezTo>
                    <a:pt x="11958" y="333860"/>
                    <a:pt x="0" y="321902"/>
                    <a:pt x="0" y="307151"/>
                  </a:cubicBezTo>
                  <a:lnTo>
                    <a:pt x="0" y="26709"/>
                  </a:lnTo>
                  <a:cubicBezTo>
                    <a:pt x="0" y="11958"/>
                    <a:pt x="11958" y="0"/>
                    <a:pt x="2670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942923" cy="3529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144500" y="30861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3144500" y="3086100"/>
            <a:ext cx="4114800" cy="4114800"/>
            <a:chOff x="0" y="0"/>
            <a:chExt cx="1083733" cy="10837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83733" cy="1083733"/>
            </a:xfrm>
            <a:custGeom>
              <a:avLst/>
              <a:gdLst/>
              <a:ahLst/>
              <a:cxnLst/>
              <a:rect l="l" t="t" r="r" b="b"/>
              <a:pathLst>
                <a:path w="1083733" h="1083733">
                  <a:moveTo>
                    <a:pt x="541867" y="0"/>
                  </a:moveTo>
                  <a:cubicBezTo>
                    <a:pt x="242602" y="0"/>
                    <a:pt x="0" y="242602"/>
                    <a:pt x="0" y="541867"/>
                  </a:cubicBezTo>
                  <a:cubicBezTo>
                    <a:pt x="0" y="841131"/>
                    <a:pt x="242602" y="1083733"/>
                    <a:pt x="541867" y="1083733"/>
                  </a:cubicBezTo>
                  <a:cubicBezTo>
                    <a:pt x="841131" y="1083733"/>
                    <a:pt x="1083733" y="841131"/>
                    <a:pt x="1083733" y="541867"/>
                  </a:cubicBezTo>
                  <a:cubicBezTo>
                    <a:pt x="1083733" y="242602"/>
                    <a:pt x="841131" y="0"/>
                    <a:pt x="5418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101600" y="82550"/>
              <a:ext cx="880533" cy="899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539682" y="4367113"/>
            <a:ext cx="10464277" cy="2545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4"/>
              </a:lnSpc>
              <a:spcBef>
                <a:spcPct val="0"/>
              </a:spcBef>
            </a:pP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Жасуша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көлемі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ұлғаяды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және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жасушаның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бөлінуіне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дайындалу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үшін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ДНҚ-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ны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көбейтеді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.</a:t>
            </a:r>
            <a:endParaRPr lang="en-US" sz="4753" dirty="0">
              <a:solidFill>
                <a:srgbClr val="000000"/>
              </a:solidFill>
              <a:latin typeface="Dreaming Outloud Sans"/>
              <a:ea typeface="Dreaming Outloud Sans"/>
              <a:cs typeface="Dreaming Outloud Sans"/>
              <a:sym typeface="Dreaming Outloud Sa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746848" y="1785193"/>
            <a:ext cx="10049946" cy="157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97"/>
              </a:lnSpc>
            </a:pPr>
            <a:r>
              <a:rPr lang="kk-KZ" sz="12421" dirty="0" smtClean="0">
                <a:solidFill>
                  <a:srgbClr val="00004D"/>
                </a:solidFill>
                <a:latin typeface="Funtastic"/>
                <a:ea typeface="Funtastic"/>
                <a:cs typeface="Funtastic"/>
                <a:sym typeface="Funtastic"/>
              </a:rPr>
              <a:t>ИНТЕРФАЗА</a:t>
            </a:r>
            <a:endParaRPr lang="en-US" sz="12421" dirty="0">
              <a:solidFill>
                <a:srgbClr val="00004D"/>
              </a:solidFill>
              <a:latin typeface="Funtastic"/>
              <a:ea typeface="Funtastic"/>
              <a:cs typeface="Funtastic"/>
              <a:sym typeface="Funtasti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19591" y="7747066"/>
            <a:ext cx="11304458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4"/>
              </a:lnSpc>
              <a:spcBef>
                <a:spcPct val="0"/>
              </a:spcBef>
            </a:pP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Бұл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кезең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митоз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басталғанға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дейін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болады</a:t>
            </a:r>
            <a:r>
              <a:rPr lang="en-US" sz="4753" dirty="0" smtClean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.</a:t>
            </a:r>
            <a:endParaRPr lang="en-US" sz="4753" dirty="0">
              <a:solidFill>
                <a:srgbClr val="000000"/>
              </a:solidFill>
              <a:latin typeface="Dreaming Outloud Sans"/>
              <a:ea typeface="Dreaming Outloud Sans"/>
              <a:cs typeface="Dreaming Outloud Sans"/>
              <a:sym typeface="Dreaming Outloud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9592" y="4962978"/>
            <a:ext cx="11304458" cy="3294947"/>
            <a:chOff x="0" y="0"/>
            <a:chExt cx="2942923" cy="8577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42923" cy="857783"/>
            </a:xfrm>
            <a:custGeom>
              <a:avLst/>
              <a:gdLst/>
              <a:ahLst/>
              <a:cxnLst/>
              <a:rect l="l" t="t" r="r" b="b"/>
              <a:pathLst>
                <a:path w="2942923" h="857783">
                  <a:moveTo>
                    <a:pt x="34928" y="0"/>
                  </a:moveTo>
                  <a:lnTo>
                    <a:pt x="2907995" y="0"/>
                  </a:lnTo>
                  <a:cubicBezTo>
                    <a:pt x="2917259" y="0"/>
                    <a:pt x="2926143" y="3680"/>
                    <a:pt x="2932693" y="10230"/>
                  </a:cubicBezTo>
                  <a:cubicBezTo>
                    <a:pt x="2939243" y="16780"/>
                    <a:pt x="2942923" y="25664"/>
                    <a:pt x="2942923" y="34928"/>
                  </a:cubicBezTo>
                  <a:lnTo>
                    <a:pt x="2942923" y="822856"/>
                  </a:lnTo>
                  <a:cubicBezTo>
                    <a:pt x="2942923" y="832119"/>
                    <a:pt x="2939243" y="841003"/>
                    <a:pt x="2932693" y="847553"/>
                  </a:cubicBezTo>
                  <a:cubicBezTo>
                    <a:pt x="2926143" y="854103"/>
                    <a:pt x="2917259" y="857783"/>
                    <a:pt x="2907995" y="857783"/>
                  </a:cubicBezTo>
                  <a:lnTo>
                    <a:pt x="34928" y="857783"/>
                  </a:lnTo>
                  <a:cubicBezTo>
                    <a:pt x="25664" y="857783"/>
                    <a:pt x="16780" y="854103"/>
                    <a:pt x="10230" y="847553"/>
                  </a:cubicBezTo>
                  <a:cubicBezTo>
                    <a:pt x="3680" y="841003"/>
                    <a:pt x="0" y="832119"/>
                    <a:pt x="0" y="822856"/>
                  </a:cubicBezTo>
                  <a:lnTo>
                    <a:pt x="0" y="34928"/>
                  </a:lnTo>
                  <a:cubicBezTo>
                    <a:pt x="0" y="25664"/>
                    <a:pt x="3680" y="16780"/>
                    <a:pt x="10230" y="10230"/>
                  </a:cubicBezTo>
                  <a:cubicBezTo>
                    <a:pt x="16780" y="3680"/>
                    <a:pt x="25664" y="0"/>
                    <a:pt x="3492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942923" cy="876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46848" y="2029075"/>
            <a:ext cx="10049946" cy="2442728"/>
            <a:chOff x="0" y="0"/>
            <a:chExt cx="3004473" cy="7302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04473" cy="730263"/>
            </a:xfrm>
            <a:custGeom>
              <a:avLst/>
              <a:gdLst/>
              <a:ahLst/>
              <a:cxnLst/>
              <a:rect l="l" t="t" r="r" b="b"/>
              <a:pathLst>
                <a:path w="3004473" h="730263">
                  <a:moveTo>
                    <a:pt x="45450" y="0"/>
                  </a:moveTo>
                  <a:lnTo>
                    <a:pt x="2959022" y="0"/>
                  </a:lnTo>
                  <a:cubicBezTo>
                    <a:pt x="2984124" y="0"/>
                    <a:pt x="3004473" y="20349"/>
                    <a:pt x="3004473" y="45450"/>
                  </a:cubicBezTo>
                  <a:lnTo>
                    <a:pt x="3004473" y="684813"/>
                  </a:lnTo>
                  <a:cubicBezTo>
                    <a:pt x="3004473" y="709915"/>
                    <a:pt x="2984124" y="730263"/>
                    <a:pt x="2959022" y="730263"/>
                  </a:cubicBezTo>
                  <a:lnTo>
                    <a:pt x="45450" y="730263"/>
                  </a:lnTo>
                  <a:cubicBezTo>
                    <a:pt x="20349" y="730263"/>
                    <a:pt x="0" y="709915"/>
                    <a:pt x="0" y="684813"/>
                  </a:cubicBezTo>
                  <a:lnTo>
                    <a:pt x="0" y="45450"/>
                  </a:lnTo>
                  <a:cubicBezTo>
                    <a:pt x="0" y="20349"/>
                    <a:pt x="20349" y="0"/>
                    <a:pt x="45450" y="0"/>
                  </a:cubicBezTo>
                  <a:close/>
                </a:path>
              </a:pathLst>
            </a:custGeom>
            <a:solidFill>
              <a:srgbClr val="FFDE59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04473" cy="7683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3144500" y="3681965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3144500" y="3681965"/>
            <a:ext cx="4114800" cy="4114800"/>
            <a:chOff x="0" y="0"/>
            <a:chExt cx="1083733" cy="10837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83733" cy="1083733"/>
            </a:xfrm>
            <a:custGeom>
              <a:avLst/>
              <a:gdLst/>
              <a:ahLst/>
              <a:cxnLst/>
              <a:rect l="l" t="t" r="r" b="b"/>
              <a:pathLst>
                <a:path w="1083733" h="1083733">
                  <a:moveTo>
                    <a:pt x="541867" y="0"/>
                  </a:moveTo>
                  <a:cubicBezTo>
                    <a:pt x="242602" y="0"/>
                    <a:pt x="0" y="242602"/>
                    <a:pt x="0" y="541867"/>
                  </a:cubicBezTo>
                  <a:cubicBezTo>
                    <a:pt x="0" y="841131"/>
                    <a:pt x="242602" y="1083733"/>
                    <a:pt x="541867" y="1083733"/>
                  </a:cubicBezTo>
                  <a:cubicBezTo>
                    <a:pt x="841131" y="1083733"/>
                    <a:pt x="1083733" y="841131"/>
                    <a:pt x="1083733" y="541867"/>
                  </a:cubicBezTo>
                  <a:cubicBezTo>
                    <a:pt x="1083733" y="242602"/>
                    <a:pt x="841131" y="0"/>
                    <a:pt x="5418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101600" y="82550"/>
              <a:ext cx="880533" cy="899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911578" y="4966442"/>
            <a:ext cx="9720486" cy="3404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4"/>
              </a:lnSpc>
              <a:spcBef>
                <a:spcPct val="0"/>
              </a:spcBef>
            </a:pP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Хромосомалар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(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генетикалық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материал)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конденсацияланады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(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тығыз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оралады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)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және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ядрошық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жоғалады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.</a:t>
            </a:r>
            <a:endParaRPr lang="en-US" sz="4753" dirty="0">
              <a:solidFill>
                <a:srgbClr val="000000"/>
              </a:solidFill>
              <a:latin typeface="Dreaming Outloud Sans"/>
              <a:ea typeface="Dreaming Outloud Sans"/>
              <a:cs typeface="Dreaming Outloud Sans"/>
              <a:sym typeface="Dreaming Outloud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746848" y="2381058"/>
            <a:ext cx="10049946" cy="157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97"/>
              </a:lnSpc>
            </a:pPr>
            <a:r>
              <a:rPr lang="kk-KZ" sz="12421" dirty="0" smtClean="0">
                <a:solidFill>
                  <a:srgbClr val="00004D"/>
                </a:solidFill>
                <a:latin typeface="Funtastic"/>
                <a:ea typeface="Funtastic"/>
                <a:cs typeface="Funtastic"/>
                <a:sym typeface="Funtastic"/>
              </a:rPr>
              <a:t>ПРОФАЗА</a:t>
            </a:r>
            <a:endParaRPr lang="en-US" sz="12421" dirty="0">
              <a:solidFill>
                <a:srgbClr val="00004D"/>
              </a:solidFill>
              <a:latin typeface="Funtastic"/>
              <a:ea typeface="Funtastic"/>
              <a:cs typeface="Funtastic"/>
              <a:sym typeface="Funtast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9592" y="4962978"/>
            <a:ext cx="11304458" cy="3294947"/>
            <a:chOff x="0" y="0"/>
            <a:chExt cx="2942923" cy="8577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42923" cy="857783"/>
            </a:xfrm>
            <a:custGeom>
              <a:avLst/>
              <a:gdLst/>
              <a:ahLst/>
              <a:cxnLst/>
              <a:rect l="l" t="t" r="r" b="b"/>
              <a:pathLst>
                <a:path w="2942923" h="857783">
                  <a:moveTo>
                    <a:pt x="34928" y="0"/>
                  </a:moveTo>
                  <a:lnTo>
                    <a:pt x="2907995" y="0"/>
                  </a:lnTo>
                  <a:cubicBezTo>
                    <a:pt x="2917259" y="0"/>
                    <a:pt x="2926143" y="3680"/>
                    <a:pt x="2932693" y="10230"/>
                  </a:cubicBezTo>
                  <a:cubicBezTo>
                    <a:pt x="2939243" y="16780"/>
                    <a:pt x="2942923" y="25664"/>
                    <a:pt x="2942923" y="34928"/>
                  </a:cubicBezTo>
                  <a:lnTo>
                    <a:pt x="2942923" y="822856"/>
                  </a:lnTo>
                  <a:cubicBezTo>
                    <a:pt x="2942923" y="832119"/>
                    <a:pt x="2939243" y="841003"/>
                    <a:pt x="2932693" y="847553"/>
                  </a:cubicBezTo>
                  <a:cubicBezTo>
                    <a:pt x="2926143" y="854103"/>
                    <a:pt x="2917259" y="857783"/>
                    <a:pt x="2907995" y="857783"/>
                  </a:cubicBezTo>
                  <a:lnTo>
                    <a:pt x="34928" y="857783"/>
                  </a:lnTo>
                  <a:cubicBezTo>
                    <a:pt x="25664" y="857783"/>
                    <a:pt x="16780" y="854103"/>
                    <a:pt x="10230" y="847553"/>
                  </a:cubicBezTo>
                  <a:cubicBezTo>
                    <a:pt x="3680" y="841003"/>
                    <a:pt x="0" y="832119"/>
                    <a:pt x="0" y="822856"/>
                  </a:cubicBezTo>
                  <a:lnTo>
                    <a:pt x="0" y="34928"/>
                  </a:lnTo>
                  <a:cubicBezTo>
                    <a:pt x="0" y="25664"/>
                    <a:pt x="3680" y="16780"/>
                    <a:pt x="10230" y="10230"/>
                  </a:cubicBezTo>
                  <a:cubicBezTo>
                    <a:pt x="16780" y="3680"/>
                    <a:pt x="25664" y="0"/>
                    <a:pt x="3492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942923" cy="876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46848" y="2029075"/>
            <a:ext cx="10049946" cy="2442728"/>
            <a:chOff x="0" y="0"/>
            <a:chExt cx="3004473" cy="7302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04473" cy="730263"/>
            </a:xfrm>
            <a:custGeom>
              <a:avLst/>
              <a:gdLst/>
              <a:ahLst/>
              <a:cxnLst/>
              <a:rect l="l" t="t" r="r" b="b"/>
              <a:pathLst>
                <a:path w="3004473" h="730263">
                  <a:moveTo>
                    <a:pt x="45450" y="0"/>
                  </a:moveTo>
                  <a:lnTo>
                    <a:pt x="2959022" y="0"/>
                  </a:lnTo>
                  <a:cubicBezTo>
                    <a:pt x="2984124" y="0"/>
                    <a:pt x="3004473" y="20349"/>
                    <a:pt x="3004473" y="45450"/>
                  </a:cubicBezTo>
                  <a:lnTo>
                    <a:pt x="3004473" y="684813"/>
                  </a:lnTo>
                  <a:cubicBezTo>
                    <a:pt x="3004473" y="709915"/>
                    <a:pt x="2984124" y="730263"/>
                    <a:pt x="2959022" y="730263"/>
                  </a:cubicBezTo>
                  <a:lnTo>
                    <a:pt x="45450" y="730263"/>
                  </a:lnTo>
                  <a:cubicBezTo>
                    <a:pt x="20349" y="730263"/>
                    <a:pt x="0" y="709915"/>
                    <a:pt x="0" y="684813"/>
                  </a:cubicBezTo>
                  <a:lnTo>
                    <a:pt x="0" y="45450"/>
                  </a:lnTo>
                  <a:cubicBezTo>
                    <a:pt x="0" y="20349"/>
                    <a:pt x="20349" y="0"/>
                    <a:pt x="45450" y="0"/>
                  </a:cubicBezTo>
                  <a:close/>
                </a:path>
              </a:pathLst>
            </a:custGeom>
            <a:solidFill>
              <a:srgbClr val="FFDE59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04473" cy="7683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3144500" y="3528077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3144500" y="3528077"/>
            <a:ext cx="4114800" cy="4114800"/>
            <a:chOff x="0" y="0"/>
            <a:chExt cx="1083733" cy="10837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83733" cy="1083733"/>
            </a:xfrm>
            <a:custGeom>
              <a:avLst/>
              <a:gdLst/>
              <a:ahLst/>
              <a:cxnLst/>
              <a:rect l="l" t="t" r="r" b="b"/>
              <a:pathLst>
                <a:path w="1083733" h="1083733">
                  <a:moveTo>
                    <a:pt x="541867" y="0"/>
                  </a:moveTo>
                  <a:cubicBezTo>
                    <a:pt x="242602" y="0"/>
                    <a:pt x="0" y="242602"/>
                    <a:pt x="0" y="541867"/>
                  </a:cubicBezTo>
                  <a:cubicBezTo>
                    <a:pt x="0" y="841131"/>
                    <a:pt x="242602" y="1083733"/>
                    <a:pt x="541867" y="1083733"/>
                  </a:cubicBezTo>
                  <a:cubicBezTo>
                    <a:pt x="841131" y="1083733"/>
                    <a:pt x="1083733" y="841131"/>
                    <a:pt x="1083733" y="541867"/>
                  </a:cubicBezTo>
                  <a:cubicBezTo>
                    <a:pt x="1083733" y="242602"/>
                    <a:pt x="841131" y="0"/>
                    <a:pt x="5418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101600" y="82550"/>
              <a:ext cx="880533" cy="899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911578" y="5097180"/>
            <a:ext cx="9885216" cy="2545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4"/>
              </a:lnSpc>
              <a:spcBef>
                <a:spcPct val="0"/>
              </a:spcBef>
            </a:pP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Хромосомалар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жасушаның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ортасында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тураланады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және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бөліну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үшін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микротүтікшелерге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бекітіледі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.</a:t>
            </a:r>
            <a:endParaRPr lang="en-US" sz="4753" dirty="0">
              <a:solidFill>
                <a:srgbClr val="000000"/>
              </a:solidFill>
              <a:latin typeface="Dreaming Outloud Sans"/>
              <a:ea typeface="Dreaming Outloud Sans"/>
              <a:cs typeface="Dreaming Outloud Sans"/>
              <a:sym typeface="Dreaming Outloud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746848" y="2381058"/>
            <a:ext cx="10049946" cy="157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97"/>
              </a:lnSpc>
            </a:pPr>
            <a:r>
              <a:rPr lang="kk-KZ" sz="12421" dirty="0" smtClean="0">
                <a:solidFill>
                  <a:srgbClr val="00004D"/>
                </a:solidFill>
                <a:latin typeface="Funtastic"/>
                <a:ea typeface="Funtastic"/>
                <a:cs typeface="Funtastic"/>
                <a:sym typeface="Funtastic"/>
              </a:rPr>
              <a:t>МЕТАФАЗА</a:t>
            </a:r>
            <a:endParaRPr lang="en-US" sz="12421" dirty="0">
              <a:solidFill>
                <a:srgbClr val="00004D"/>
              </a:solidFill>
              <a:latin typeface="Funtastic"/>
              <a:ea typeface="Funtastic"/>
              <a:cs typeface="Funtastic"/>
              <a:sym typeface="Funtast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7832" y="3962602"/>
            <a:ext cx="11304458" cy="2448564"/>
            <a:chOff x="0" y="0"/>
            <a:chExt cx="2942923" cy="6374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42923" cy="637442"/>
            </a:xfrm>
            <a:custGeom>
              <a:avLst/>
              <a:gdLst/>
              <a:ahLst/>
              <a:cxnLst/>
              <a:rect l="l" t="t" r="r" b="b"/>
              <a:pathLst>
                <a:path w="2942923" h="637442">
                  <a:moveTo>
                    <a:pt x="34928" y="0"/>
                  </a:moveTo>
                  <a:lnTo>
                    <a:pt x="2907995" y="0"/>
                  </a:lnTo>
                  <a:cubicBezTo>
                    <a:pt x="2917259" y="0"/>
                    <a:pt x="2926143" y="3680"/>
                    <a:pt x="2932693" y="10230"/>
                  </a:cubicBezTo>
                  <a:cubicBezTo>
                    <a:pt x="2939243" y="16780"/>
                    <a:pt x="2942923" y="25664"/>
                    <a:pt x="2942923" y="34928"/>
                  </a:cubicBezTo>
                  <a:lnTo>
                    <a:pt x="2942923" y="602514"/>
                  </a:lnTo>
                  <a:cubicBezTo>
                    <a:pt x="2942923" y="611778"/>
                    <a:pt x="2939243" y="620662"/>
                    <a:pt x="2932693" y="627212"/>
                  </a:cubicBezTo>
                  <a:cubicBezTo>
                    <a:pt x="2926143" y="633762"/>
                    <a:pt x="2917259" y="637442"/>
                    <a:pt x="2907995" y="637442"/>
                  </a:cubicBezTo>
                  <a:lnTo>
                    <a:pt x="34928" y="637442"/>
                  </a:lnTo>
                  <a:cubicBezTo>
                    <a:pt x="25664" y="637442"/>
                    <a:pt x="16780" y="633762"/>
                    <a:pt x="10230" y="627212"/>
                  </a:cubicBezTo>
                  <a:cubicBezTo>
                    <a:pt x="3680" y="620662"/>
                    <a:pt x="0" y="611778"/>
                    <a:pt x="0" y="602514"/>
                  </a:cubicBezTo>
                  <a:lnTo>
                    <a:pt x="0" y="34928"/>
                  </a:lnTo>
                  <a:cubicBezTo>
                    <a:pt x="0" y="25664"/>
                    <a:pt x="3680" y="16780"/>
                    <a:pt x="10230" y="10230"/>
                  </a:cubicBezTo>
                  <a:cubicBezTo>
                    <a:pt x="16780" y="3680"/>
                    <a:pt x="25664" y="0"/>
                    <a:pt x="3492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942923" cy="6564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75088" y="1028700"/>
            <a:ext cx="10049946" cy="2442728"/>
            <a:chOff x="0" y="0"/>
            <a:chExt cx="3004473" cy="7302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04473" cy="730263"/>
            </a:xfrm>
            <a:custGeom>
              <a:avLst/>
              <a:gdLst/>
              <a:ahLst/>
              <a:cxnLst/>
              <a:rect l="l" t="t" r="r" b="b"/>
              <a:pathLst>
                <a:path w="3004473" h="730263">
                  <a:moveTo>
                    <a:pt x="45450" y="0"/>
                  </a:moveTo>
                  <a:lnTo>
                    <a:pt x="2959022" y="0"/>
                  </a:lnTo>
                  <a:cubicBezTo>
                    <a:pt x="2984124" y="0"/>
                    <a:pt x="3004473" y="20349"/>
                    <a:pt x="3004473" y="45450"/>
                  </a:cubicBezTo>
                  <a:lnTo>
                    <a:pt x="3004473" y="684813"/>
                  </a:lnTo>
                  <a:cubicBezTo>
                    <a:pt x="3004473" y="709915"/>
                    <a:pt x="2984124" y="730263"/>
                    <a:pt x="2959022" y="730263"/>
                  </a:cubicBezTo>
                  <a:lnTo>
                    <a:pt x="45450" y="730263"/>
                  </a:lnTo>
                  <a:cubicBezTo>
                    <a:pt x="20349" y="730263"/>
                    <a:pt x="0" y="709915"/>
                    <a:pt x="0" y="684813"/>
                  </a:cubicBezTo>
                  <a:lnTo>
                    <a:pt x="0" y="45450"/>
                  </a:lnTo>
                  <a:cubicBezTo>
                    <a:pt x="0" y="20349"/>
                    <a:pt x="20349" y="0"/>
                    <a:pt x="45450" y="0"/>
                  </a:cubicBezTo>
                  <a:close/>
                </a:path>
              </a:pathLst>
            </a:custGeom>
            <a:solidFill>
              <a:srgbClr val="FFDE59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04473" cy="7683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30309" y="6758870"/>
            <a:ext cx="11304458" cy="2448564"/>
            <a:chOff x="0" y="0"/>
            <a:chExt cx="2942923" cy="6374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42923" cy="637442"/>
            </a:xfrm>
            <a:custGeom>
              <a:avLst/>
              <a:gdLst/>
              <a:ahLst/>
              <a:cxnLst/>
              <a:rect l="l" t="t" r="r" b="b"/>
              <a:pathLst>
                <a:path w="2942923" h="637442">
                  <a:moveTo>
                    <a:pt x="34928" y="0"/>
                  </a:moveTo>
                  <a:lnTo>
                    <a:pt x="2907995" y="0"/>
                  </a:lnTo>
                  <a:cubicBezTo>
                    <a:pt x="2917259" y="0"/>
                    <a:pt x="2926143" y="3680"/>
                    <a:pt x="2932693" y="10230"/>
                  </a:cubicBezTo>
                  <a:cubicBezTo>
                    <a:pt x="2939243" y="16780"/>
                    <a:pt x="2942923" y="25664"/>
                    <a:pt x="2942923" y="34928"/>
                  </a:cubicBezTo>
                  <a:lnTo>
                    <a:pt x="2942923" y="602514"/>
                  </a:lnTo>
                  <a:cubicBezTo>
                    <a:pt x="2942923" y="611778"/>
                    <a:pt x="2939243" y="620662"/>
                    <a:pt x="2932693" y="627212"/>
                  </a:cubicBezTo>
                  <a:cubicBezTo>
                    <a:pt x="2926143" y="633762"/>
                    <a:pt x="2917259" y="637442"/>
                    <a:pt x="2907995" y="637442"/>
                  </a:cubicBezTo>
                  <a:lnTo>
                    <a:pt x="34928" y="637442"/>
                  </a:lnTo>
                  <a:cubicBezTo>
                    <a:pt x="25664" y="637442"/>
                    <a:pt x="16780" y="633762"/>
                    <a:pt x="10230" y="627212"/>
                  </a:cubicBezTo>
                  <a:cubicBezTo>
                    <a:pt x="3680" y="620662"/>
                    <a:pt x="0" y="611778"/>
                    <a:pt x="0" y="602514"/>
                  </a:cubicBezTo>
                  <a:lnTo>
                    <a:pt x="0" y="34928"/>
                  </a:lnTo>
                  <a:cubicBezTo>
                    <a:pt x="0" y="25664"/>
                    <a:pt x="3680" y="16780"/>
                    <a:pt x="10230" y="10230"/>
                  </a:cubicBezTo>
                  <a:cubicBezTo>
                    <a:pt x="16780" y="3680"/>
                    <a:pt x="25664" y="0"/>
                    <a:pt x="3492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942923" cy="6564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5400000">
            <a:off x="11741441" y="3129484"/>
            <a:ext cx="6920917" cy="4114800"/>
          </a:xfrm>
          <a:custGeom>
            <a:avLst/>
            <a:gdLst/>
            <a:ahLst/>
            <a:cxnLst/>
            <a:rect l="l" t="t" r="r" b="b"/>
            <a:pathLst>
              <a:path w="6920917" h="4114800">
                <a:moveTo>
                  <a:pt x="0" y="0"/>
                </a:moveTo>
                <a:lnTo>
                  <a:pt x="6920918" y="0"/>
                </a:lnTo>
                <a:lnTo>
                  <a:pt x="69209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667922" y="4324881"/>
            <a:ext cx="10464277" cy="1686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4"/>
              </a:lnSpc>
              <a:spcBef>
                <a:spcPct val="0"/>
              </a:spcBef>
            </a:pP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Хроматидтер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бөлініп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,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жасушаның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қарама-қарсы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ұштарына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ауысады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.</a:t>
            </a:r>
            <a:endParaRPr lang="en-US" sz="4753" dirty="0">
              <a:solidFill>
                <a:srgbClr val="000000"/>
              </a:solidFill>
              <a:latin typeface="Dreaming Outloud Sans"/>
              <a:ea typeface="Dreaming Outloud Sans"/>
              <a:cs typeface="Dreaming Outloud Sans"/>
              <a:sym typeface="Dreaming Outloud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875088" y="1380683"/>
            <a:ext cx="10049946" cy="157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97"/>
              </a:lnSpc>
            </a:pPr>
            <a:r>
              <a:rPr lang="kk-KZ" sz="12421" dirty="0" smtClean="0">
                <a:solidFill>
                  <a:srgbClr val="00004D"/>
                </a:solidFill>
                <a:latin typeface="Funtastic"/>
                <a:ea typeface="Funtastic"/>
                <a:cs typeface="Funtastic"/>
                <a:sym typeface="Funtastic"/>
              </a:rPr>
              <a:t>АНАФАЗА</a:t>
            </a:r>
            <a:endParaRPr lang="en-US" sz="12421" dirty="0">
              <a:solidFill>
                <a:srgbClr val="00004D"/>
              </a:solidFill>
              <a:latin typeface="Funtastic"/>
              <a:ea typeface="Funtastic"/>
              <a:cs typeface="Funtastic"/>
              <a:sym typeface="Funtasti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67922" y="6758870"/>
            <a:ext cx="10643813" cy="2545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4"/>
              </a:lnSpc>
              <a:spcBef>
                <a:spcPct val="0"/>
              </a:spcBef>
            </a:pP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Бұл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кезең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бөлінгеннен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кейін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әрбір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жасушада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бірдей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хромосомалардың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болуын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қамтамасыз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етеді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.</a:t>
            </a:r>
            <a:endParaRPr lang="en-US" sz="4753" dirty="0">
              <a:solidFill>
                <a:srgbClr val="000000"/>
              </a:solidFill>
              <a:latin typeface="Dreaming Outloud Sans"/>
              <a:ea typeface="Dreaming Outloud Sans"/>
              <a:cs typeface="Dreaming Outloud Sans"/>
              <a:sym typeface="Dreaming Outloud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7832" y="3962602"/>
            <a:ext cx="11304458" cy="2448564"/>
            <a:chOff x="0" y="0"/>
            <a:chExt cx="2942923" cy="6374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42923" cy="637442"/>
            </a:xfrm>
            <a:custGeom>
              <a:avLst/>
              <a:gdLst/>
              <a:ahLst/>
              <a:cxnLst/>
              <a:rect l="l" t="t" r="r" b="b"/>
              <a:pathLst>
                <a:path w="2942923" h="637442">
                  <a:moveTo>
                    <a:pt x="34928" y="0"/>
                  </a:moveTo>
                  <a:lnTo>
                    <a:pt x="2907995" y="0"/>
                  </a:lnTo>
                  <a:cubicBezTo>
                    <a:pt x="2917259" y="0"/>
                    <a:pt x="2926143" y="3680"/>
                    <a:pt x="2932693" y="10230"/>
                  </a:cubicBezTo>
                  <a:cubicBezTo>
                    <a:pt x="2939243" y="16780"/>
                    <a:pt x="2942923" y="25664"/>
                    <a:pt x="2942923" y="34928"/>
                  </a:cubicBezTo>
                  <a:lnTo>
                    <a:pt x="2942923" y="602514"/>
                  </a:lnTo>
                  <a:cubicBezTo>
                    <a:pt x="2942923" y="611778"/>
                    <a:pt x="2939243" y="620662"/>
                    <a:pt x="2932693" y="627212"/>
                  </a:cubicBezTo>
                  <a:cubicBezTo>
                    <a:pt x="2926143" y="633762"/>
                    <a:pt x="2917259" y="637442"/>
                    <a:pt x="2907995" y="637442"/>
                  </a:cubicBezTo>
                  <a:lnTo>
                    <a:pt x="34928" y="637442"/>
                  </a:lnTo>
                  <a:cubicBezTo>
                    <a:pt x="25664" y="637442"/>
                    <a:pt x="16780" y="633762"/>
                    <a:pt x="10230" y="627212"/>
                  </a:cubicBezTo>
                  <a:cubicBezTo>
                    <a:pt x="3680" y="620662"/>
                    <a:pt x="0" y="611778"/>
                    <a:pt x="0" y="602514"/>
                  </a:cubicBezTo>
                  <a:lnTo>
                    <a:pt x="0" y="34928"/>
                  </a:lnTo>
                  <a:cubicBezTo>
                    <a:pt x="0" y="25664"/>
                    <a:pt x="3680" y="16780"/>
                    <a:pt x="10230" y="10230"/>
                  </a:cubicBezTo>
                  <a:cubicBezTo>
                    <a:pt x="16780" y="3680"/>
                    <a:pt x="25664" y="0"/>
                    <a:pt x="3492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942923" cy="6564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75088" y="1028700"/>
            <a:ext cx="10049946" cy="2442728"/>
            <a:chOff x="0" y="0"/>
            <a:chExt cx="3004473" cy="7302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04473" cy="730263"/>
            </a:xfrm>
            <a:custGeom>
              <a:avLst/>
              <a:gdLst/>
              <a:ahLst/>
              <a:cxnLst/>
              <a:rect l="l" t="t" r="r" b="b"/>
              <a:pathLst>
                <a:path w="3004473" h="730263">
                  <a:moveTo>
                    <a:pt x="45450" y="0"/>
                  </a:moveTo>
                  <a:lnTo>
                    <a:pt x="2959022" y="0"/>
                  </a:lnTo>
                  <a:cubicBezTo>
                    <a:pt x="2984124" y="0"/>
                    <a:pt x="3004473" y="20349"/>
                    <a:pt x="3004473" y="45450"/>
                  </a:cubicBezTo>
                  <a:lnTo>
                    <a:pt x="3004473" y="684813"/>
                  </a:lnTo>
                  <a:cubicBezTo>
                    <a:pt x="3004473" y="709915"/>
                    <a:pt x="2984124" y="730263"/>
                    <a:pt x="2959022" y="730263"/>
                  </a:cubicBezTo>
                  <a:lnTo>
                    <a:pt x="45450" y="730263"/>
                  </a:lnTo>
                  <a:cubicBezTo>
                    <a:pt x="20349" y="730263"/>
                    <a:pt x="0" y="709915"/>
                    <a:pt x="0" y="684813"/>
                  </a:cubicBezTo>
                  <a:lnTo>
                    <a:pt x="0" y="45450"/>
                  </a:lnTo>
                  <a:cubicBezTo>
                    <a:pt x="0" y="20349"/>
                    <a:pt x="20349" y="0"/>
                    <a:pt x="45450" y="0"/>
                  </a:cubicBezTo>
                  <a:close/>
                </a:path>
              </a:pathLst>
            </a:custGeom>
            <a:solidFill>
              <a:srgbClr val="FFDE59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04473" cy="7683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47832" y="6796390"/>
            <a:ext cx="11304458" cy="2448564"/>
            <a:chOff x="0" y="0"/>
            <a:chExt cx="2942923" cy="6374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42923" cy="637442"/>
            </a:xfrm>
            <a:custGeom>
              <a:avLst/>
              <a:gdLst/>
              <a:ahLst/>
              <a:cxnLst/>
              <a:rect l="l" t="t" r="r" b="b"/>
              <a:pathLst>
                <a:path w="2942923" h="637442">
                  <a:moveTo>
                    <a:pt x="34928" y="0"/>
                  </a:moveTo>
                  <a:lnTo>
                    <a:pt x="2907995" y="0"/>
                  </a:lnTo>
                  <a:cubicBezTo>
                    <a:pt x="2917259" y="0"/>
                    <a:pt x="2926143" y="3680"/>
                    <a:pt x="2932693" y="10230"/>
                  </a:cubicBezTo>
                  <a:cubicBezTo>
                    <a:pt x="2939243" y="16780"/>
                    <a:pt x="2942923" y="25664"/>
                    <a:pt x="2942923" y="34928"/>
                  </a:cubicBezTo>
                  <a:lnTo>
                    <a:pt x="2942923" y="602514"/>
                  </a:lnTo>
                  <a:cubicBezTo>
                    <a:pt x="2942923" y="611778"/>
                    <a:pt x="2939243" y="620662"/>
                    <a:pt x="2932693" y="627212"/>
                  </a:cubicBezTo>
                  <a:cubicBezTo>
                    <a:pt x="2926143" y="633762"/>
                    <a:pt x="2917259" y="637442"/>
                    <a:pt x="2907995" y="637442"/>
                  </a:cubicBezTo>
                  <a:lnTo>
                    <a:pt x="34928" y="637442"/>
                  </a:lnTo>
                  <a:cubicBezTo>
                    <a:pt x="25664" y="637442"/>
                    <a:pt x="16780" y="633762"/>
                    <a:pt x="10230" y="627212"/>
                  </a:cubicBezTo>
                  <a:cubicBezTo>
                    <a:pt x="3680" y="620662"/>
                    <a:pt x="0" y="611778"/>
                    <a:pt x="0" y="602514"/>
                  </a:cubicBezTo>
                  <a:lnTo>
                    <a:pt x="0" y="34928"/>
                  </a:lnTo>
                  <a:cubicBezTo>
                    <a:pt x="0" y="25664"/>
                    <a:pt x="3680" y="16780"/>
                    <a:pt x="10230" y="10230"/>
                  </a:cubicBezTo>
                  <a:cubicBezTo>
                    <a:pt x="16780" y="3680"/>
                    <a:pt x="25664" y="0"/>
                    <a:pt x="3492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942923" cy="6564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3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317206" y="1474007"/>
            <a:ext cx="3429308" cy="7338986"/>
          </a:xfrm>
          <a:custGeom>
            <a:avLst/>
            <a:gdLst/>
            <a:ahLst/>
            <a:cxnLst/>
            <a:rect l="l" t="t" r="r" b="b"/>
            <a:pathLst>
              <a:path w="3429308" h="7338986">
                <a:moveTo>
                  <a:pt x="0" y="0"/>
                </a:moveTo>
                <a:lnTo>
                  <a:pt x="3429308" y="0"/>
                </a:lnTo>
                <a:lnTo>
                  <a:pt x="3429308" y="7338986"/>
                </a:lnTo>
                <a:lnTo>
                  <a:pt x="0" y="73389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309120" y="3906713"/>
            <a:ext cx="9181879" cy="2577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4"/>
              </a:lnSpc>
              <a:spcBef>
                <a:spcPct val="0"/>
              </a:spcBef>
            </a:pP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Әрбір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хромосома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жиынтығының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айналасында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екі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жаңа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ядро ​​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пайда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болады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.</a:t>
            </a:r>
            <a:endParaRPr lang="en-US" sz="4753" dirty="0">
              <a:solidFill>
                <a:srgbClr val="000000"/>
              </a:solidFill>
              <a:latin typeface="Dreaming Outloud Sans"/>
              <a:ea typeface="Dreaming Outloud Sans"/>
              <a:cs typeface="Dreaming Outloud Sans"/>
              <a:sym typeface="Dreaming Outloud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875088" y="1380683"/>
            <a:ext cx="10049946" cy="157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97"/>
              </a:lnSpc>
            </a:pPr>
            <a:r>
              <a:rPr lang="kk-KZ" sz="12421" dirty="0" smtClean="0">
                <a:solidFill>
                  <a:srgbClr val="00004D"/>
                </a:solidFill>
                <a:latin typeface="Funtastic"/>
                <a:ea typeface="Funtastic"/>
                <a:cs typeface="Funtastic"/>
                <a:sym typeface="Funtastic"/>
              </a:rPr>
              <a:t>ТЕЛОФАЗА</a:t>
            </a:r>
            <a:endParaRPr lang="en-US" sz="12421" dirty="0">
              <a:solidFill>
                <a:srgbClr val="00004D"/>
              </a:solidFill>
              <a:latin typeface="Funtastic"/>
              <a:ea typeface="Funtastic"/>
              <a:cs typeface="Funtastic"/>
              <a:sym typeface="Funtasti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67920" y="6972300"/>
            <a:ext cx="10464277" cy="1686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4"/>
              </a:lnSpc>
              <a:spcBef>
                <a:spcPct val="0"/>
              </a:spcBef>
            </a:pP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Хромосомалар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деконденсацияланып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,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жасушалар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бір-бірінен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бөліне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ru-RU" sz="4753" dirty="0" err="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бастайды</a:t>
            </a:r>
            <a:r>
              <a:rPr lang="ru-RU" sz="4753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.</a:t>
            </a:r>
            <a:endParaRPr lang="en-US" sz="4753" dirty="0">
              <a:solidFill>
                <a:srgbClr val="000000"/>
              </a:solidFill>
              <a:latin typeface="Dreaming Outloud Sans"/>
              <a:ea typeface="Dreaming Outloud Sans"/>
              <a:cs typeface="Dreaming Outloud Sans"/>
              <a:sym typeface="Dreaming Outloud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159</Words>
  <Application>Microsoft Office PowerPoint</Application>
  <PresentationFormat>Произвольный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Funtastic</vt:lpstr>
      <vt:lpstr>Arial</vt:lpstr>
      <vt:lpstr>Calibri</vt:lpstr>
      <vt:lpstr>Dreaming Outloud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Mitosis Science Presentation in Blue Yellow Flat Graphic Style</dc:title>
  <cp:lastModifiedBy>Данагул</cp:lastModifiedBy>
  <cp:revision>2</cp:revision>
  <dcterms:created xsi:type="dcterms:W3CDTF">2006-08-16T00:00:00Z</dcterms:created>
  <dcterms:modified xsi:type="dcterms:W3CDTF">2025-01-30T08:56:02Z</dcterms:modified>
  <dc:identifier>DAGdqHls_pU</dc:identifier>
</cp:coreProperties>
</file>