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Lst>
  <p:sldSz cx="18288000" cy="10287000"/>
  <p:notesSz cx="6858000" cy="9144000"/>
  <p:embeddedFontLst>
    <p:embeddedFont>
      <p:font typeface="Bobby Jones" panose="020B0604020202020204" charset="0"/>
      <p:regular r:id="rId16"/>
    </p:embeddedFont>
    <p:embeddedFont>
      <p:font typeface="Livvic" panose="020B0604020202020204" charset="0"/>
      <p:regular r:id="rId17"/>
    </p:embeddedFont>
    <p:embeddedFont>
      <p:font typeface="Calibri" panose="020F0502020204030204" pitchFamily="34" charset="0"/>
      <p:regular r:id="rId18"/>
      <p:bold r:id="rId19"/>
      <p:italic r:id="rId20"/>
      <p:boldItalic r:id="rId2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5" d="100"/>
          <a:sy n="55" d="100"/>
        </p:scale>
        <p:origin x="658" y="43"/>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font" Target="fonts/font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2/2/2025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2/2/2025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2/2/2025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8.sv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48" b="-18107"/>
            </a:stretch>
          </a:blipFill>
        </p:spPr>
      </p:sp>
      <p:grpSp>
        <p:nvGrpSpPr>
          <p:cNvPr id="3" name="Group 3"/>
          <p:cNvGrpSpPr/>
          <p:nvPr/>
        </p:nvGrpSpPr>
        <p:grpSpPr>
          <a:xfrm>
            <a:off x="-457665" y="2829442"/>
            <a:ext cx="19203330" cy="4628115"/>
            <a:chOff x="0" y="0"/>
            <a:chExt cx="5057667" cy="1218928"/>
          </a:xfrm>
        </p:grpSpPr>
        <p:sp>
          <p:nvSpPr>
            <p:cNvPr id="4" name="Freeform 4"/>
            <p:cNvSpPr/>
            <p:nvPr/>
          </p:nvSpPr>
          <p:spPr>
            <a:xfrm>
              <a:off x="0" y="0"/>
              <a:ext cx="5057667" cy="1218928"/>
            </a:xfrm>
            <a:custGeom>
              <a:avLst/>
              <a:gdLst/>
              <a:ahLst/>
              <a:cxnLst/>
              <a:rect l="l" t="t" r="r" b="b"/>
              <a:pathLst>
                <a:path w="5057667" h="1218928">
                  <a:moveTo>
                    <a:pt x="0" y="0"/>
                  </a:moveTo>
                  <a:lnTo>
                    <a:pt x="5057667" y="0"/>
                  </a:lnTo>
                  <a:lnTo>
                    <a:pt x="5057667" y="1218928"/>
                  </a:lnTo>
                  <a:lnTo>
                    <a:pt x="0" y="1218928"/>
                  </a:lnTo>
                  <a:close/>
                </a:path>
              </a:pathLst>
            </a:custGeom>
            <a:solidFill>
              <a:srgbClr val="284A0B"/>
            </a:solidFill>
          </p:spPr>
        </p:sp>
        <p:sp>
          <p:nvSpPr>
            <p:cNvPr id="5" name="TextBox 5"/>
            <p:cNvSpPr txBox="1"/>
            <p:nvPr/>
          </p:nvSpPr>
          <p:spPr>
            <a:xfrm>
              <a:off x="0" y="-47625"/>
              <a:ext cx="5057667" cy="1266553"/>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8036139" y="138348"/>
            <a:ext cx="10010304" cy="10010304"/>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84A0B"/>
            </a:solidFill>
          </p:spPr>
        </p:sp>
        <p:sp>
          <p:nvSpPr>
            <p:cNvPr id="8" name="TextBox 8"/>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8324435" y="426644"/>
            <a:ext cx="9433712" cy="9433712"/>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6601"/>
            </a:solidFill>
          </p:spPr>
        </p:sp>
        <p:sp>
          <p:nvSpPr>
            <p:cNvPr id="11" name="TextBox 11"/>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grpSp>
        <p:nvGrpSpPr>
          <p:cNvPr id="12" name="Group 12"/>
          <p:cNvGrpSpPr>
            <a:grpSpLocks noChangeAspect="1"/>
          </p:cNvGrpSpPr>
          <p:nvPr/>
        </p:nvGrpSpPr>
        <p:grpSpPr>
          <a:xfrm>
            <a:off x="8737568" y="839794"/>
            <a:ext cx="8607446" cy="8607411"/>
            <a:chOff x="0" y="0"/>
            <a:chExt cx="6350000" cy="6349975"/>
          </a:xfrm>
        </p:grpSpPr>
        <p:sp>
          <p:nvSpPr>
            <p:cNvPr id="13" name="Freeform 13"/>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a:stretch>
                <a:fillRect l="-24626" r="-24626"/>
              </a:stretch>
            </a:blipFill>
          </p:spPr>
        </p:sp>
      </p:grpSp>
      <p:sp>
        <p:nvSpPr>
          <p:cNvPr id="14" name="TextBox 14"/>
          <p:cNvSpPr txBox="1"/>
          <p:nvPr/>
        </p:nvSpPr>
        <p:spPr>
          <a:xfrm>
            <a:off x="-667340" y="3604616"/>
            <a:ext cx="9669620" cy="3077766"/>
          </a:xfrm>
          <a:prstGeom prst="rect">
            <a:avLst/>
          </a:prstGeom>
        </p:spPr>
        <p:txBody>
          <a:bodyPr wrap="square" lIns="0" tIns="0" rIns="0" bIns="0" rtlCol="0" anchor="t">
            <a:spAutoFit/>
          </a:bodyPr>
          <a:lstStyle/>
          <a:p>
            <a:pPr algn="ctr">
              <a:lnSpc>
                <a:spcPts val="11962"/>
              </a:lnSpc>
            </a:pPr>
            <a:r>
              <a:rPr lang="ru-RU" sz="10300" b="1" dirty="0">
                <a:solidFill>
                  <a:srgbClr val="FFFFFF"/>
                </a:solidFill>
                <a:latin typeface="Times New Roman" panose="02020603050405020304" pitchFamily="18" charset="0"/>
                <a:ea typeface="Bobby Jones"/>
                <a:cs typeface="Times New Roman" panose="02020603050405020304" pitchFamily="18" charset="0"/>
                <a:sym typeface="Bobby Jones"/>
              </a:rPr>
              <a:t>ӨСІМДІК</a:t>
            </a:r>
            <a:endParaRPr lang="en-US" sz="10300" b="1" dirty="0">
              <a:solidFill>
                <a:srgbClr val="FFFFFF"/>
              </a:solidFill>
              <a:latin typeface="Times New Roman" panose="02020603050405020304" pitchFamily="18" charset="0"/>
              <a:ea typeface="Bobby Jones"/>
              <a:cs typeface="Times New Roman" panose="02020603050405020304" pitchFamily="18" charset="0"/>
              <a:sym typeface="Bobby Jones"/>
            </a:endParaRPr>
          </a:p>
          <a:p>
            <a:pPr algn="ctr">
              <a:lnSpc>
                <a:spcPts val="11962"/>
              </a:lnSpc>
            </a:pPr>
            <a:r>
              <a:rPr lang="ru-RU" sz="10300" b="1" dirty="0" smtClean="0">
                <a:solidFill>
                  <a:srgbClr val="FFFFFF"/>
                </a:solidFill>
                <a:latin typeface="Times New Roman" panose="02020603050405020304" pitchFamily="18" charset="0"/>
                <a:ea typeface="Bobby Jones"/>
                <a:cs typeface="Times New Roman" panose="02020603050405020304" pitchFamily="18" charset="0"/>
                <a:sym typeface="Bobby Jones"/>
              </a:rPr>
              <a:t>БӨЛІМДЕРІ</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274708"/>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9737029" y="-821941"/>
            <a:ext cx="8804453" cy="13206680"/>
            <a:chOff x="0" y="0"/>
            <a:chExt cx="6350000" cy="9525000"/>
          </a:xfrm>
        </p:grpSpPr>
        <p:sp>
          <p:nvSpPr>
            <p:cNvPr id="3" name="Freeform 3"/>
            <p:cNvSpPr/>
            <p:nvPr/>
          </p:nvSpPr>
          <p:spPr>
            <a:xfrm>
              <a:off x="0" y="0"/>
              <a:ext cx="6350000" cy="9525000"/>
            </a:xfrm>
            <a:custGeom>
              <a:avLst/>
              <a:gdLst/>
              <a:ahLst/>
              <a:cxnLst/>
              <a:rect l="l" t="t" r="r" b="b"/>
              <a:pathLst>
                <a:path w="6350000" h="9525000">
                  <a:moveTo>
                    <a:pt x="0" y="9042400"/>
                  </a:moveTo>
                  <a:lnTo>
                    <a:pt x="0" y="482600"/>
                  </a:lnTo>
                  <a:cubicBezTo>
                    <a:pt x="0" y="215900"/>
                    <a:pt x="215900" y="0"/>
                    <a:pt x="482600" y="0"/>
                  </a:cubicBezTo>
                  <a:lnTo>
                    <a:pt x="5867400" y="0"/>
                  </a:lnTo>
                  <a:cubicBezTo>
                    <a:pt x="6134100" y="0"/>
                    <a:pt x="6350000" y="217170"/>
                    <a:pt x="6350000" y="482600"/>
                  </a:cubicBezTo>
                  <a:lnTo>
                    <a:pt x="6350000" y="9042400"/>
                  </a:lnTo>
                  <a:cubicBezTo>
                    <a:pt x="6350000" y="9309100"/>
                    <a:pt x="6134100" y="9525000"/>
                    <a:pt x="5867400" y="9525000"/>
                  </a:cubicBezTo>
                  <a:lnTo>
                    <a:pt x="482600" y="9525000"/>
                  </a:lnTo>
                  <a:cubicBezTo>
                    <a:pt x="217170" y="9525000"/>
                    <a:pt x="0" y="9309100"/>
                    <a:pt x="0" y="9042400"/>
                  </a:cubicBezTo>
                  <a:close/>
                </a:path>
              </a:pathLst>
            </a:custGeom>
            <a:blipFill>
              <a:blip r:embed="rId2"/>
              <a:stretch>
                <a:fillRect l="-62810" r="-62330"/>
              </a:stretch>
            </a:blipFill>
          </p:spPr>
        </p:sp>
      </p:grpSp>
      <p:sp>
        <p:nvSpPr>
          <p:cNvPr id="4" name="TextBox 4"/>
          <p:cNvSpPr txBox="1"/>
          <p:nvPr/>
        </p:nvSpPr>
        <p:spPr>
          <a:xfrm>
            <a:off x="1028700" y="3456081"/>
            <a:ext cx="7623017" cy="5441315"/>
          </a:xfrm>
          <a:prstGeom prst="rect">
            <a:avLst/>
          </a:prstGeom>
        </p:spPr>
        <p:txBody>
          <a:bodyPr lIns="0" tIns="0" rIns="0" bIns="0" rtlCol="0" anchor="t">
            <a:spAutoFit/>
          </a:bodyPr>
          <a:lstStyle/>
          <a:p>
            <a:pPr marL="0" lvl="1" indent="0" algn="ctr">
              <a:lnSpc>
                <a:spcPts val="6160"/>
              </a:lnSpc>
              <a:spcBef>
                <a:spcPct val="0"/>
              </a:spcBef>
            </a:pPr>
            <a:r>
              <a:rPr lang="en-US" sz="4400">
                <a:solidFill>
                  <a:srgbClr val="FFFFFF"/>
                </a:solidFill>
                <a:latin typeface="Livvic"/>
                <a:ea typeface="Livvic"/>
                <a:cs typeface="Livvic"/>
                <a:sym typeface="Livvic"/>
              </a:rPr>
              <a:t>Fruits are the parts of the plant that contain seeds. They protect and dispense seeds. They also provide food for animals. They are typically sweet or tart in taste and can be eaten raw or cooked. </a:t>
            </a:r>
          </a:p>
        </p:txBody>
      </p:sp>
      <p:sp>
        <p:nvSpPr>
          <p:cNvPr id="5" name="TextBox 5"/>
          <p:cNvSpPr txBox="1"/>
          <p:nvPr/>
        </p:nvSpPr>
        <p:spPr>
          <a:xfrm>
            <a:off x="1028700" y="1570579"/>
            <a:ext cx="7623017" cy="1630062"/>
          </a:xfrm>
          <a:prstGeom prst="rect">
            <a:avLst/>
          </a:prstGeom>
        </p:spPr>
        <p:txBody>
          <a:bodyPr lIns="0" tIns="0" rIns="0" bIns="0" rtlCol="0" anchor="t">
            <a:spAutoFit/>
          </a:bodyPr>
          <a:lstStyle/>
          <a:p>
            <a:pPr algn="ctr">
              <a:lnSpc>
                <a:spcPts val="12014"/>
              </a:lnSpc>
            </a:pPr>
            <a:r>
              <a:rPr lang="en-US" sz="11895">
                <a:solidFill>
                  <a:srgbClr val="FFFFFF"/>
                </a:solidFill>
                <a:latin typeface="Bobby Jones"/>
                <a:ea typeface="Bobby Jones"/>
                <a:cs typeface="Bobby Jones"/>
                <a:sym typeface="Bobby Jones"/>
              </a:rPr>
              <a:t>FRUITS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9737029" y="-821941"/>
            <a:ext cx="8804453" cy="13206680"/>
            <a:chOff x="0" y="0"/>
            <a:chExt cx="6350000" cy="9525000"/>
          </a:xfrm>
        </p:grpSpPr>
        <p:sp>
          <p:nvSpPr>
            <p:cNvPr id="3" name="Freeform 3"/>
            <p:cNvSpPr/>
            <p:nvPr/>
          </p:nvSpPr>
          <p:spPr>
            <a:xfrm>
              <a:off x="0" y="0"/>
              <a:ext cx="6350000" cy="9525000"/>
            </a:xfrm>
            <a:custGeom>
              <a:avLst/>
              <a:gdLst/>
              <a:ahLst/>
              <a:cxnLst/>
              <a:rect l="l" t="t" r="r" b="b"/>
              <a:pathLst>
                <a:path w="6350000" h="9525000">
                  <a:moveTo>
                    <a:pt x="0" y="9042400"/>
                  </a:moveTo>
                  <a:lnTo>
                    <a:pt x="0" y="482600"/>
                  </a:lnTo>
                  <a:cubicBezTo>
                    <a:pt x="0" y="215900"/>
                    <a:pt x="215900" y="0"/>
                    <a:pt x="482600" y="0"/>
                  </a:cubicBezTo>
                  <a:lnTo>
                    <a:pt x="5867400" y="0"/>
                  </a:lnTo>
                  <a:cubicBezTo>
                    <a:pt x="6134100" y="0"/>
                    <a:pt x="6350000" y="217170"/>
                    <a:pt x="6350000" y="482600"/>
                  </a:cubicBezTo>
                  <a:lnTo>
                    <a:pt x="6350000" y="9042400"/>
                  </a:lnTo>
                  <a:cubicBezTo>
                    <a:pt x="6350000" y="9309100"/>
                    <a:pt x="6134100" y="9525000"/>
                    <a:pt x="5867400" y="9525000"/>
                  </a:cubicBezTo>
                  <a:lnTo>
                    <a:pt x="482600" y="9525000"/>
                  </a:lnTo>
                  <a:cubicBezTo>
                    <a:pt x="217170" y="9525000"/>
                    <a:pt x="0" y="9309100"/>
                    <a:pt x="0" y="9042400"/>
                  </a:cubicBezTo>
                  <a:close/>
                </a:path>
              </a:pathLst>
            </a:custGeom>
            <a:blipFill>
              <a:blip r:embed="rId2"/>
              <a:stretch>
                <a:fillRect l="-39778" r="-85362"/>
              </a:stretch>
            </a:blipFill>
          </p:spPr>
        </p:sp>
      </p:grpSp>
      <p:sp>
        <p:nvSpPr>
          <p:cNvPr id="4" name="TextBox 4"/>
          <p:cNvSpPr txBox="1"/>
          <p:nvPr/>
        </p:nvSpPr>
        <p:spPr>
          <a:xfrm>
            <a:off x="1028700" y="3335656"/>
            <a:ext cx="7707511" cy="5622924"/>
          </a:xfrm>
          <a:prstGeom prst="rect">
            <a:avLst/>
          </a:prstGeom>
        </p:spPr>
        <p:txBody>
          <a:bodyPr lIns="0" tIns="0" rIns="0" bIns="0" rtlCol="0" anchor="t">
            <a:spAutoFit/>
          </a:bodyPr>
          <a:lstStyle/>
          <a:p>
            <a:pPr marL="0" lvl="1" indent="0" algn="ctr">
              <a:lnSpc>
                <a:spcPts val="5600"/>
              </a:lnSpc>
              <a:spcBef>
                <a:spcPct val="0"/>
              </a:spcBef>
            </a:pPr>
            <a:r>
              <a:rPr lang="en-US" sz="4000">
                <a:solidFill>
                  <a:srgbClr val="284A0B"/>
                </a:solidFill>
                <a:latin typeface="Livvic"/>
                <a:ea typeface="Livvic"/>
                <a:cs typeface="Livvic"/>
                <a:sym typeface="Livvic"/>
              </a:rPr>
              <a:t> Seeds are typically small, often protected by a seed coat, and contain a tiny, undeveloped plant embryo along with a supply of stored food. The embryo, seed coat, and stored food are all necessary for a new plant to grow and develop.</a:t>
            </a:r>
          </a:p>
        </p:txBody>
      </p:sp>
      <p:sp>
        <p:nvSpPr>
          <p:cNvPr id="5" name="TextBox 5"/>
          <p:cNvSpPr txBox="1"/>
          <p:nvPr/>
        </p:nvSpPr>
        <p:spPr>
          <a:xfrm>
            <a:off x="1028700" y="1509395"/>
            <a:ext cx="7707511" cy="1630062"/>
          </a:xfrm>
          <a:prstGeom prst="rect">
            <a:avLst/>
          </a:prstGeom>
        </p:spPr>
        <p:txBody>
          <a:bodyPr lIns="0" tIns="0" rIns="0" bIns="0" rtlCol="0" anchor="t">
            <a:spAutoFit/>
          </a:bodyPr>
          <a:lstStyle/>
          <a:p>
            <a:pPr algn="ctr">
              <a:lnSpc>
                <a:spcPts val="12014"/>
              </a:lnSpc>
            </a:pPr>
            <a:r>
              <a:rPr lang="en-US" sz="11895">
                <a:solidFill>
                  <a:srgbClr val="284A0B"/>
                </a:solidFill>
                <a:latin typeface="Bobby Jones"/>
                <a:ea typeface="Bobby Jones"/>
                <a:cs typeface="Bobby Jones"/>
                <a:sym typeface="Bobby Jones"/>
              </a:rPr>
              <a:t>SEEDS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274708"/>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9737029" y="-821941"/>
            <a:ext cx="8804453" cy="13206680"/>
            <a:chOff x="0" y="0"/>
            <a:chExt cx="6350000" cy="9525000"/>
          </a:xfrm>
        </p:grpSpPr>
        <p:sp>
          <p:nvSpPr>
            <p:cNvPr id="3" name="Freeform 3"/>
            <p:cNvSpPr/>
            <p:nvPr/>
          </p:nvSpPr>
          <p:spPr>
            <a:xfrm>
              <a:off x="0" y="0"/>
              <a:ext cx="6350000" cy="9525000"/>
            </a:xfrm>
            <a:custGeom>
              <a:avLst/>
              <a:gdLst/>
              <a:ahLst/>
              <a:cxnLst/>
              <a:rect l="l" t="t" r="r" b="b"/>
              <a:pathLst>
                <a:path w="6350000" h="9525000">
                  <a:moveTo>
                    <a:pt x="0" y="9042400"/>
                  </a:moveTo>
                  <a:lnTo>
                    <a:pt x="0" y="482600"/>
                  </a:lnTo>
                  <a:cubicBezTo>
                    <a:pt x="0" y="215900"/>
                    <a:pt x="215900" y="0"/>
                    <a:pt x="482600" y="0"/>
                  </a:cubicBezTo>
                  <a:lnTo>
                    <a:pt x="5867400" y="0"/>
                  </a:lnTo>
                  <a:cubicBezTo>
                    <a:pt x="6134100" y="0"/>
                    <a:pt x="6350000" y="217170"/>
                    <a:pt x="6350000" y="482600"/>
                  </a:cubicBezTo>
                  <a:lnTo>
                    <a:pt x="6350000" y="9042400"/>
                  </a:lnTo>
                  <a:cubicBezTo>
                    <a:pt x="6350000" y="9309100"/>
                    <a:pt x="6134100" y="9525000"/>
                    <a:pt x="5867400" y="9525000"/>
                  </a:cubicBezTo>
                  <a:lnTo>
                    <a:pt x="482600" y="9525000"/>
                  </a:lnTo>
                  <a:cubicBezTo>
                    <a:pt x="217170" y="9525000"/>
                    <a:pt x="0" y="9309100"/>
                    <a:pt x="0" y="9042400"/>
                  </a:cubicBezTo>
                  <a:close/>
                </a:path>
              </a:pathLst>
            </a:custGeom>
            <a:blipFill>
              <a:blip r:embed="rId2"/>
              <a:stretch>
                <a:fillRect l="-100371" r="-24557"/>
              </a:stretch>
            </a:blipFill>
          </p:spPr>
        </p:sp>
      </p:grpSp>
      <p:sp>
        <p:nvSpPr>
          <p:cNvPr id="4" name="TextBox 4"/>
          <p:cNvSpPr txBox="1"/>
          <p:nvPr/>
        </p:nvSpPr>
        <p:spPr>
          <a:xfrm>
            <a:off x="1028700" y="2166303"/>
            <a:ext cx="7686388" cy="5887719"/>
          </a:xfrm>
          <a:prstGeom prst="rect">
            <a:avLst/>
          </a:prstGeom>
        </p:spPr>
        <p:txBody>
          <a:bodyPr lIns="0" tIns="0" rIns="0" bIns="0" rtlCol="0" anchor="t">
            <a:spAutoFit/>
          </a:bodyPr>
          <a:lstStyle/>
          <a:p>
            <a:pPr algn="ctr">
              <a:lnSpc>
                <a:spcPts val="5180"/>
              </a:lnSpc>
            </a:pPr>
            <a:r>
              <a:rPr lang="en-US" sz="3700">
                <a:solidFill>
                  <a:srgbClr val="FFFFFF"/>
                </a:solidFill>
                <a:latin typeface="Livvic"/>
                <a:ea typeface="Livvic"/>
                <a:cs typeface="Livvic"/>
                <a:sym typeface="Livvic"/>
              </a:rPr>
              <a:t>Plants are amazing because they provide us with oxygen to breathe, food to eat, and materials for clothing and shelter. They also make our environment beautiful. </a:t>
            </a:r>
          </a:p>
          <a:p>
            <a:pPr algn="ctr">
              <a:lnSpc>
                <a:spcPts val="5180"/>
              </a:lnSpc>
            </a:pPr>
            <a:endParaRPr lang="en-US" sz="3700">
              <a:solidFill>
                <a:srgbClr val="FFFFFF"/>
              </a:solidFill>
              <a:latin typeface="Livvic"/>
              <a:ea typeface="Livvic"/>
              <a:cs typeface="Livvic"/>
              <a:sym typeface="Livvic"/>
            </a:endParaRPr>
          </a:p>
          <a:p>
            <a:pPr marL="0" lvl="1" indent="0" algn="ctr">
              <a:lnSpc>
                <a:spcPts val="5180"/>
              </a:lnSpc>
              <a:spcBef>
                <a:spcPct val="0"/>
              </a:spcBef>
            </a:pPr>
            <a:r>
              <a:rPr lang="en-US" sz="3700">
                <a:solidFill>
                  <a:srgbClr val="FFFFFF"/>
                </a:solidFill>
                <a:latin typeface="Livvic"/>
                <a:ea typeface="Livvic"/>
                <a:cs typeface="Livvic"/>
                <a:sym typeface="Livvic"/>
              </a:rPr>
              <a:t>Let's appreciate and take care of plants because they are an essential part of our lives and our planet.</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284A0B"/>
        </a:solidFill>
        <a:effectLst/>
      </p:bgPr>
    </p:bg>
    <p:spTree>
      <p:nvGrpSpPr>
        <p:cNvPr id="1" name=""/>
        <p:cNvGrpSpPr/>
        <p:nvPr/>
      </p:nvGrpSpPr>
      <p:grpSpPr>
        <a:xfrm>
          <a:off x="0" y="0"/>
          <a:ext cx="0" cy="0"/>
          <a:chOff x="0" y="0"/>
          <a:chExt cx="0" cy="0"/>
        </a:xfrm>
      </p:grpSpPr>
      <p:grpSp>
        <p:nvGrpSpPr>
          <p:cNvPr id="2" name="Group 2"/>
          <p:cNvGrpSpPr/>
          <p:nvPr/>
        </p:nvGrpSpPr>
        <p:grpSpPr>
          <a:xfrm>
            <a:off x="314438" y="385116"/>
            <a:ext cx="17659125" cy="9516767"/>
            <a:chOff x="0" y="0"/>
            <a:chExt cx="4650963" cy="2506474"/>
          </a:xfrm>
        </p:grpSpPr>
        <p:sp>
          <p:nvSpPr>
            <p:cNvPr id="3" name="Freeform 3"/>
            <p:cNvSpPr/>
            <p:nvPr/>
          </p:nvSpPr>
          <p:spPr>
            <a:xfrm>
              <a:off x="0" y="0"/>
              <a:ext cx="4650963" cy="2506474"/>
            </a:xfrm>
            <a:custGeom>
              <a:avLst/>
              <a:gdLst/>
              <a:ahLst/>
              <a:cxnLst/>
              <a:rect l="l" t="t" r="r" b="b"/>
              <a:pathLst>
                <a:path w="4650963" h="2506474">
                  <a:moveTo>
                    <a:pt x="0" y="0"/>
                  </a:moveTo>
                  <a:lnTo>
                    <a:pt x="4650963" y="0"/>
                  </a:lnTo>
                  <a:lnTo>
                    <a:pt x="4650963" y="2506474"/>
                  </a:lnTo>
                  <a:lnTo>
                    <a:pt x="0" y="2506474"/>
                  </a:lnTo>
                  <a:close/>
                </a:path>
              </a:pathLst>
            </a:custGeom>
            <a:solidFill>
              <a:srgbClr val="FFFFFF"/>
            </a:solidFill>
          </p:spPr>
        </p:sp>
        <p:sp>
          <p:nvSpPr>
            <p:cNvPr id="4" name="TextBox 4"/>
            <p:cNvSpPr txBox="1"/>
            <p:nvPr/>
          </p:nvSpPr>
          <p:spPr>
            <a:xfrm>
              <a:off x="0" y="-47625"/>
              <a:ext cx="4650963" cy="2554099"/>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6674419" y="4041575"/>
            <a:ext cx="4975136" cy="5040501"/>
            <a:chOff x="0" y="0"/>
            <a:chExt cx="1404030" cy="1422477"/>
          </a:xfrm>
        </p:grpSpPr>
        <p:sp>
          <p:nvSpPr>
            <p:cNvPr id="6" name="Freeform 6"/>
            <p:cNvSpPr/>
            <p:nvPr/>
          </p:nvSpPr>
          <p:spPr>
            <a:xfrm>
              <a:off x="0" y="0"/>
              <a:ext cx="1404030" cy="1422477"/>
            </a:xfrm>
            <a:custGeom>
              <a:avLst/>
              <a:gdLst/>
              <a:ahLst/>
              <a:cxnLst/>
              <a:rect l="l" t="t" r="r" b="b"/>
              <a:pathLst>
                <a:path w="1404030" h="1422477">
                  <a:moveTo>
                    <a:pt x="0" y="0"/>
                  </a:moveTo>
                  <a:lnTo>
                    <a:pt x="1404030" y="0"/>
                  </a:lnTo>
                  <a:lnTo>
                    <a:pt x="1404030" y="1422477"/>
                  </a:lnTo>
                  <a:lnTo>
                    <a:pt x="0" y="1422477"/>
                  </a:lnTo>
                  <a:close/>
                </a:path>
              </a:pathLst>
            </a:custGeom>
            <a:solidFill>
              <a:srgbClr val="284A0B"/>
            </a:solidFill>
          </p:spPr>
        </p:sp>
        <p:sp>
          <p:nvSpPr>
            <p:cNvPr id="7" name="TextBox 7"/>
            <p:cNvSpPr txBox="1"/>
            <p:nvPr/>
          </p:nvSpPr>
          <p:spPr>
            <a:xfrm>
              <a:off x="0" y="-47625"/>
              <a:ext cx="1404030" cy="1470102"/>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12318664" y="4041575"/>
            <a:ext cx="4940636" cy="5040501"/>
            <a:chOff x="0" y="0"/>
            <a:chExt cx="1394294" cy="1422477"/>
          </a:xfrm>
        </p:grpSpPr>
        <p:sp>
          <p:nvSpPr>
            <p:cNvPr id="9" name="Freeform 9"/>
            <p:cNvSpPr/>
            <p:nvPr/>
          </p:nvSpPr>
          <p:spPr>
            <a:xfrm>
              <a:off x="0" y="0"/>
              <a:ext cx="1394294" cy="1422477"/>
            </a:xfrm>
            <a:custGeom>
              <a:avLst/>
              <a:gdLst/>
              <a:ahLst/>
              <a:cxnLst/>
              <a:rect l="l" t="t" r="r" b="b"/>
              <a:pathLst>
                <a:path w="1394294" h="1422477">
                  <a:moveTo>
                    <a:pt x="0" y="0"/>
                  </a:moveTo>
                  <a:lnTo>
                    <a:pt x="1394294" y="0"/>
                  </a:lnTo>
                  <a:lnTo>
                    <a:pt x="1394294" y="1422477"/>
                  </a:lnTo>
                  <a:lnTo>
                    <a:pt x="0" y="1422477"/>
                  </a:lnTo>
                  <a:close/>
                </a:path>
              </a:pathLst>
            </a:custGeom>
            <a:solidFill>
              <a:srgbClr val="284A0B"/>
            </a:solidFill>
          </p:spPr>
        </p:sp>
        <p:sp>
          <p:nvSpPr>
            <p:cNvPr id="10" name="TextBox 10"/>
            <p:cNvSpPr txBox="1"/>
            <p:nvPr/>
          </p:nvSpPr>
          <p:spPr>
            <a:xfrm>
              <a:off x="0" y="-47625"/>
              <a:ext cx="1394294" cy="1470102"/>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a:off x="1030175" y="4041575"/>
            <a:ext cx="4975136" cy="5040501"/>
            <a:chOff x="0" y="0"/>
            <a:chExt cx="1404030" cy="1422477"/>
          </a:xfrm>
        </p:grpSpPr>
        <p:sp>
          <p:nvSpPr>
            <p:cNvPr id="12" name="Freeform 12"/>
            <p:cNvSpPr/>
            <p:nvPr/>
          </p:nvSpPr>
          <p:spPr>
            <a:xfrm>
              <a:off x="0" y="0"/>
              <a:ext cx="1404030" cy="1422477"/>
            </a:xfrm>
            <a:custGeom>
              <a:avLst/>
              <a:gdLst/>
              <a:ahLst/>
              <a:cxnLst/>
              <a:rect l="l" t="t" r="r" b="b"/>
              <a:pathLst>
                <a:path w="1404030" h="1422477">
                  <a:moveTo>
                    <a:pt x="0" y="0"/>
                  </a:moveTo>
                  <a:lnTo>
                    <a:pt x="1404030" y="0"/>
                  </a:lnTo>
                  <a:lnTo>
                    <a:pt x="1404030" y="1422477"/>
                  </a:lnTo>
                  <a:lnTo>
                    <a:pt x="0" y="1422477"/>
                  </a:lnTo>
                  <a:close/>
                </a:path>
              </a:pathLst>
            </a:custGeom>
            <a:solidFill>
              <a:srgbClr val="284A0B"/>
            </a:solidFill>
          </p:spPr>
        </p:sp>
        <p:sp>
          <p:nvSpPr>
            <p:cNvPr id="13" name="TextBox 13"/>
            <p:cNvSpPr txBox="1"/>
            <p:nvPr/>
          </p:nvSpPr>
          <p:spPr>
            <a:xfrm>
              <a:off x="0" y="-47625"/>
              <a:ext cx="1404030" cy="1470102"/>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a:off x="3131743" y="4458779"/>
            <a:ext cx="771999" cy="771999"/>
            <a:chOff x="0" y="0"/>
            <a:chExt cx="6350000" cy="6350000"/>
          </a:xfrm>
        </p:grpSpPr>
        <p:sp>
          <p:nvSpPr>
            <p:cNvPr id="15" name="Freeform 15"/>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FFF"/>
            </a:solidFill>
          </p:spPr>
        </p:sp>
      </p:grpSp>
      <p:grpSp>
        <p:nvGrpSpPr>
          <p:cNvPr id="16" name="Group 16"/>
          <p:cNvGrpSpPr/>
          <p:nvPr/>
        </p:nvGrpSpPr>
        <p:grpSpPr>
          <a:xfrm>
            <a:off x="8777463" y="4458779"/>
            <a:ext cx="771999" cy="771999"/>
            <a:chOff x="0" y="0"/>
            <a:chExt cx="6350000" cy="6350000"/>
          </a:xfrm>
        </p:grpSpPr>
        <p:sp>
          <p:nvSpPr>
            <p:cNvPr id="17" name="Freeform 17"/>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FFF"/>
            </a:solidFill>
          </p:spPr>
        </p:sp>
      </p:grpSp>
      <p:grpSp>
        <p:nvGrpSpPr>
          <p:cNvPr id="18" name="Group 18"/>
          <p:cNvGrpSpPr/>
          <p:nvPr/>
        </p:nvGrpSpPr>
        <p:grpSpPr>
          <a:xfrm>
            <a:off x="14404080" y="4458779"/>
            <a:ext cx="771999" cy="771999"/>
            <a:chOff x="0" y="0"/>
            <a:chExt cx="6350000" cy="6350000"/>
          </a:xfrm>
        </p:grpSpPr>
        <p:sp>
          <p:nvSpPr>
            <p:cNvPr id="19" name="Freeform 19"/>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FFF"/>
            </a:solidFill>
          </p:spPr>
        </p:sp>
      </p:grpSp>
      <p:sp>
        <p:nvSpPr>
          <p:cNvPr id="20" name="TextBox 20"/>
          <p:cNvSpPr txBox="1"/>
          <p:nvPr/>
        </p:nvSpPr>
        <p:spPr>
          <a:xfrm>
            <a:off x="1295948" y="5453936"/>
            <a:ext cx="4430517" cy="2416175"/>
          </a:xfrm>
          <a:prstGeom prst="rect">
            <a:avLst/>
          </a:prstGeom>
        </p:spPr>
        <p:txBody>
          <a:bodyPr lIns="0" tIns="0" rIns="0" bIns="0" rtlCol="0" anchor="t">
            <a:spAutoFit/>
          </a:bodyPr>
          <a:lstStyle/>
          <a:p>
            <a:pPr marL="0" lvl="1" indent="0" algn="ctr">
              <a:lnSpc>
                <a:spcPts val="6400"/>
              </a:lnSpc>
              <a:spcBef>
                <a:spcPct val="0"/>
              </a:spcBef>
            </a:pPr>
            <a:r>
              <a:rPr lang="en-US" sz="5000" u="none" strike="noStrike">
                <a:solidFill>
                  <a:srgbClr val="FFFFFF"/>
                </a:solidFill>
                <a:latin typeface="Livvic"/>
                <a:ea typeface="Livvic"/>
                <a:cs typeface="Livvic"/>
                <a:sym typeface="Livvic"/>
              </a:rPr>
              <a:t>What are the different parts of a plant?</a:t>
            </a:r>
          </a:p>
        </p:txBody>
      </p:sp>
      <p:sp>
        <p:nvSpPr>
          <p:cNvPr id="21" name="TextBox 21"/>
          <p:cNvSpPr txBox="1"/>
          <p:nvPr/>
        </p:nvSpPr>
        <p:spPr>
          <a:xfrm>
            <a:off x="7076123" y="5453936"/>
            <a:ext cx="4138704" cy="2416175"/>
          </a:xfrm>
          <a:prstGeom prst="rect">
            <a:avLst/>
          </a:prstGeom>
        </p:spPr>
        <p:txBody>
          <a:bodyPr lIns="0" tIns="0" rIns="0" bIns="0" rtlCol="0" anchor="t">
            <a:spAutoFit/>
          </a:bodyPr>
          <a:lstStyle/>
          <a:p>
            <a:pPr algn="ctr">
              <a:lnSpc>
                <a:spcPts val="6400"/>
              </a:lnSpc>
            </a:pPr>
            <a:r>
              <a:rPr lang="en-US" sz="5000">
                <a:solidFill>
                  <a:srgbClr val="FFFFFF"/>
                </a:solidFill>
                <a:latin typeface="Livvic"/>
                <a:ea typeface="Livvic"/>
                <a:cs typeface="Livvic"/>
                <a:sym typeface="Livvic"/>
              </a:rPr>
              <a:t>What are the functions of each part?</a:t>
            </a:r>
          </a:p>
        </p:txBody>
      </p:sp>
      <p:grpSp>
        <p:nvGrpSpPr>
          <p:cNvPr id="22" name="Group 22"/>
          <p:cNvGrpSpPr/>
          <p:nvPr/>
        </p:nvGrpSpPr>
        <p:grpSpPr>
          <a:xfrm>
            <a:off x="-457665" y="1204924"/>
            <a:ext cx="19203330" cy="2210102"/>
            <a:chOff x="0" y="0"/>
            <a:chExt cx="5057667" cy="582085"/>
          </a:xfrm>
        </p:grpSpPr>
        <p:sp>
          <p:nvSpPr>
            <p:cNvPr id="23" name="Freeform 23"/>
            <p:cNvSpPr/>
            <p:nvPr/>
          </p:nvSpPr>
          <p:spPr>
            <a:xfrm>
              <a:off x="0" y="0"/>
              <a:ext cx="5057667" cy="582085"/>
            </a:xfrm>
            <a:custGeom>
              <a:avLst/>
              <a:gdLst/>
              <a:ahLst/>
              <a:cxnLst/>
              <a:rect l="l" t="t" r="r" b="b"/>
              <a:pathLst>
                <a:path w="5057667" h="582085">
                  <a:moveTo>
                    <a:pt x="0" y="0"/>
                  </a:moveTo>
                  <a:lnTo>
                    <a:pt x="5057667" y="0"/>
                  </a:lnTo>
                  <a:lnTo>
                    <a:pt x="5057667" y="582085"/>
                  </a:lnTo>
                  <a:lnTo>
                    <a:pt x="0" y="582085"/>
                  </a:lnTo>
                  <a:close/>
                </a:path>
              </a:pathLst>
            </a:custGeom>
            <a:solidFill>
              <a:srgbClr val="284A0B"/>
            </a:solidFill>
          </p:spPr>
        </p:sp>
        <p:sp>
          <p:nvSpPr>
            <p:cNvPr id="24" name="TextBox 24"/>
            <p:cNvSpPr txBox="1"/>
            <p:nvPr/>
          </p:nvSpPr>
          <p:spPr>
            <a:xfrm>
              <a:off x="0" y="-47625"/>
              <a:ext cx="5057667" cy="629710"/>
            </a:xfrm>
            <a:prstGeom prst="rect">
              <a:avLst/>
            </a:prstGeom>
          </p:spPr>
          <p:txBody>
            <a:bodyPr lIns="50800" tIns="50800" rIns="50800" bIns="50800" rtlCol="0" anchor="ctr"/>
            <a:lstStyle/>
            <a:p>
              <a:pPr algn="ctr">
                <a:lnSpc>
                  <a:spcPts val="2659"/>
                </a:lnSpc>
              </a:pPr>
              <a:endParaRPr/>
            </a:p>
          </p:txBody>
        </p:sp>
      </p:grpSp>
      <p:sp>
        <p:nvSpPr>
          <p:cNvPr id="25" name="TextBox 25"/>
          <p:cNvSpPr txBox="1"/>
          <p:nvPr/>
        </p:nvSpPr>
        <p:spPr>
          <a:xfrm>
            <a:off x="12582327" y="5453936"/>
            <a:ext cx="4413309" cy="3225800"/>
          </a:xfrm>
          <a:prstGeom prst="rect">
            <a:avLst/>
          </a:prstGeom>
        </p:spPr>
        <p:txBody>
          <a:bodyPr lIns="0" tIns="0" rIns="0" bIns="0" rtlCol="0" anchor="t">
            <a:spAutoFit/>
          </a:bodyPr>
          <a:lstStyle/>
          <a:p>
            <a:pPr marL="0" lvl="1" indent="0" algn="ctr">
              <a:lnSpc>
                <a:spcPts val="6400"/>
              </a:lnSpc>
              <a:spcBef>
                <a:spcPct val="0"/>
              </a:spcBef>
            </a:pPr>
            <a:r>
              <a:rPr lang="en-US" sz="5000" u="none" strike="noStrike">
                <a:solidFill>
                  <a:srgbClr val="FFFFFF"/>
                </a:solidFill>
                <a:latin typeface="Livvic"/>
                <a:ea typeface="Livvic"/>
                <a:cs typeface="Livvic"/>
                <a:sym typeface="Livvic"/>
              </a:rPr>
              <a:t>Why is it important to care for plants?</a:t>
            </a:r>
          </a:p>
        </p:txBody>
      </p:sp>
      <p:sp>
        <p:nvSpPr>
          <p:cNvPr id="26" name="TextBox 26"/>
          <p:cNvSpPr txBox="1"/>
          <p:nvPr/>
        </p:nvSpPr>
        <p:spPr>
          <a:xfrm>
            <a:off x="3245137" y="4457873"/>
            <a:ext cx="545211" cy="659511"/>
          </a:xfrm>
          <a:prstGeom prst="rect">
            <a:avLst/>
          </a:prstGeom>
        </p:spPr>
        <p:txBody>
          <a:bodyPr lIns="0" tIns="0" rIns="0" bIns="0" rtlCol="0" anchor="t">
            <a:spAutoFit/>
          </a:bodyPr>
          <a:lstStyle/>
          <a:p>
            <a:pPr algn="ctr">
              <a:lnSpc>
                <a:spcPts val="5652"/>
              </a:lnSpc>
            </a:pPr>
            <a:r>
              <a:rPr lang="en-US" sz="3600">
                <a:solidFill>
                  <a:srgbClr val="000000"/>
                </a:solidFill>
                <a:latin typeface="Livvic"/>
                <a:ea typeface="Livvic"/>
                <a:cs typeface="Livvic"/>
                <a:sym typeface="Livvic"/>
              </a:rPr>
              <a:t>1</a:t>
            </a:r>
          </a:p>
        </p:txBody>
      </p:sp>
      <p:sp>
        <p:nvSpPr>
          <p:cNvPr id="27" name="TextBox 27"/>
          <p:cNvSpPr txBox="1"/>
          <p:nvPr/>
        </p:nvSpPr>
        <p:spPr>
          <a:xfrm>
            <a:off x="8890857" y="4457873"/>
            <a:ext cx="545211" cy="659511"/>
          </a:xfrm>
          <a:prstGeom prst="rect">
            <a:avLst/>
          </a:prstGeom>
        </p:spPr>
        <p:txBody>
          <a:bodyPr lIns="0" tIns="0" rIns="0" bIns="0" rtlCol="0" anchor="t">
            <a:spAutoFit/>
          </a:bodyPr>
          <a:lstStyle/>
          <a:p>
            <a:pPr algn="ctr">
              <a:lnSpc>
                <a:spcPts val="5652"/>
              </a:lnSpc>
            </a:pPr>
            <a:r>
              <a:rPr lang="en-US" sz="3600">
                <a:solidFill>
                  <a:srgbClr val="000000"/>
                </a:solidFill>
                <a:latin typeface="Livvic"/>
                <a:ea typeface="Livvic"/>
                <a:cs typeface="Livvic"/>
                <a:sym typeface="Livvic"/>
              </a:rPr>
              <a:t>2</a:t>
            </a:r>
          </a:p>
        </p:txBody>
      </p:sp>
      <p:sp>
        <p:nvSpPr>
          <p:cNvPr id="28" name="TextBox 28"/>
          <p:cNvSpPr txBox="1"/>
          <p:nvPr/>
        </p:nvSpPr>
        <p:spPr>
          <a:xfrm>
            <a:off x="14517474" y="4457873"/>
            <a:ext cx="545211" cy="659511"/>
          </a:xfrm>
          <a:prstGeom prst="rect">
            <a:avLst/>
          </a:prstGeom>
        </p:spPr>
        <p:txBody>
          <a:bodyPr lIns="0" tIns="0" rIns="0" bIns="0" rtlCol="0" anchor="t">
            <a:spAutoFit/>
          </a:bodyPr>
          <a:lstStyle/>
          <a:p>
            <a:pPr algn="ctr">
              <a:lnSpc>
                <a:spcPts val="5652"/>
              </a:lnSpc>
            </a:pPr>
            <a:r>
              <a:rPr lang="en-US" sz="3600">
                <a:solidFill>
                  <a:srgbClr val="000000"/>
                </a:solidFill>
                <a:latin typeface="Livvic"/>
                <a:ea typeface="Livvic"/>
                <a:cs typeface="Livvic"/>
                <a:sym typeface="Livvic"/>
              </a:rPr>
              <a:t>3</a:t>
            </a:r>
          </a:p>
        </p:txBody>
      </p:sp>
      <p:sp>
        <p:nvSpPr>
          <p:cNvPr id="29" name="TextBox 29"/>
          <p:cNvSpPr txBox="1"/>
          <p:nvPr/>
        </p:nvSpPr>
        <p:spPr>
          <a:xfrm>
            <a:off x="1295948" y="1634847"/>
            <a:ext cx="15735028" cy="1521707"/>
          </a:xfrm>
          <a:prstGeom prst="rect">
            <a:avLst/>
          </a:prstGeom>
        </p:spPr>
        <p:txBody>
          <a:bodyPr lIns="0" tIns="0" rIns="0" bIns="0" rtlCol="0" anchor="t">
            <a:spAutoFit/>
          </a:bodyPr>
          <a:lstStyle/>
          <a:p>
            <a:pPr algn="ctr">
              <a:lnSpc>
                <a:spcPts val="11228"/>
              </a:lnSpc>
            </a:pPr>
            <a:r>
              <a:rPr lang="en-US" sz="11117">
                <a:solidFill>
                  <a:srgbClr val="FFFFFF"/>
                </a:solidFill>
                <a:latin typeface="Bobby Jones"/>
                <a:ea typeface="Bobby Jones"/>
                <a:cs typeface="Bobby Jones"/>
                <a:sym typeface="Bobby Jones"/>
              </a:rPr>
              <a:t>CHECK FOR UNDERSTANDING</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48" b="-18107"/>
            </a:stretch>
          </a:blipFill>
        </p:spPr>
      </p:sp>
      <p:grpSp>
        <p:nvGrpSpPr>
          <p:cNvPr id="3" name="Group 3"/>
          <p:cNvGrpSpPr/>
          <p:nvPr/>
        </p:nvGrpSpPr>
        <p:grpSpPr>
          <a:xfrm>
            <a:off x="-457665" y="2829442"/>
            <a:ext cx="19203330" cy="4628115"/>
            <a:chOff x="0" y="0"/>
            <a:chExt cx="5057667" cy="1218928"/>
          </a:xfrm>
        </p:grpSpPr>
        <p:sp>
          <p:nvSpPr>
            <p:cNvPr id="4" name="Freeform 4"/>
            <p:cNvSpPr/>
            <p:nvPr/>
          </p:nvSpPr>
          <p:spPr>
            <a:xfrm>
              <a:off x="0" y="0"/>
              <a:ext cx="5057667" cy="1218928"/>
            </a:xfrm>
            <a:custGeom>
              <a:avLst/>
              <a:gdLst/>
              <a:ahLst/>
              <a:cxnLst/>
              <a:rect l="l" t="t" r="r" b="b"/>
              <a:pathLst>
                <a:path w="5057667" h="1218928">
                  <a:moveTo>
                    <a:pt x="0" y="0"/>
                  </a:moveTo>
                  <a:lnTo>
                    <a:pt x="5057667" y="0"/>
                  </a:lnTo>
                  <a:lnTo>
                    <a:pt x="5057667" y="1218928"/>
                  </a:lnTo>
                  <a:lnTo>
                    <a:pt x="0" y="1218928"/>
                  </a:lnTo>
                  <a:close/>
                </a:path>
              </a:pathLst>
            </a:custGeom>
            <a:solidFill>
              <a:srgbClr val="284A0B"/>
            </a:solidFill>
          </p:spPr>
        </p:sp>
        <p:sp>
          <p:nvSpPr>
            <p:cNvPr id="5" name="TextBox 5"/>
            <p:cNvSpPr txBox="1"/>
            <p:nvPr/>
          </p:nvSpPr>
          <p:spPr>
            <a:xfrm>
              <a:off x="0" y="-47625"/>
              <a:ext cx="5057667" cy="1266553"/>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8036139" y="138348"/>
            <a:ext cx="10010304" cy="10010304"/>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84A0B"/>
            </a:solidFill>
          </p:spPr>
        </p:sp>
        <p:sp>
          <p:nvSpPr>
            <p:cNvPr id="8" name="TextBox 8"/>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8324435" y="426644"/>
            <a:ext cx="9433712" cy="9433712"/>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6601"/>
            </a:solidFill>
          </p:spPr>
        </p:sp>
        <p:sp>
          <p:nvSpPr>
            <p:cNvPr id="11" name="TextBox 11"/>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grpSp>
        <p:nvGrpSpPr>
          <p:cNvPr id="12" name="Group 12"/>
          <p:cNvGrpSpPr>
            <a:grpSpLocks noChangeAspect="1"/>
          </p:cNvGrpSpPr>
          <p:nvPr/>
        </p:nvGrpSpPr>
        <p:grpSpPr>
          <a:xfrm>
            <a:off x="8737568" y="839794"/>
            <a:ext cx="8607446" cy="8607411"/>
            <a:chOff x="0" y="0"/>
            <a:chExt cx="6350000" cy="6349975"/>
          </a:xfrm>
        </p:grpSpPr>
        <p:sp>
          <p:nvSpPr>
            <p:cNvPr id="13" name="Freeform 13"/>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a:stretch>
                <a:fillRect l="-24626" r="-24626"/>
              </a:stretch>
            </a:blipFill>
          </p:spPr>
        </p:sp>
      </p:grpSp>
      <p:sp>
        <p:nvSpPr>
          <p:cNvPr id="14" name="TextBox 14"/>
          <p:cNvSpPr txBox="1"/>
          <p:nvPr/>
        </p:nvSpPr>
        <p:spPr>
          <a:xfrm>
            <a:off x="1028700" y="3536160"/>
            <a:ext cx="6829296" cy="3471854"/>
          </a:xfrm>
          <a:prstGeom prst="rect">
            <a:avLst/>
          </a:prstGeom>
        </p:spPr>
        <p:txBody>
          <a:bodyPr lIns="0" tIns="0" rIns="0" bIns="0" rtlCol="0" anchor="t">
            <a:spAutoFit/>
          </a:bodyPr>
          <a:lstStyle/>
          <a:p>
            <a:pPr algn="ctr">
              <a:lnSpc>
                <a:spcPts val="13126"/>
              </a:lnSpc>
            </a:pPr>
            <a:r>
              <a:rPr lang="en-US" sz="13532">
                <a:solidFill>
                  <a:srgbClr val="FFFFFF"/>
                </a:solidFill>
                <a:latin typeface="Bobby Jones"/>
                <a:ea typeface="Bobby Jones"/>
                <a:cs typeface="Bobby Jones"/>
                <a:sym typeface="Bobby Jones"/>
              </a:rPr>
              <a:t>THANK YOU!</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284A0B"/>
        </a:solidFill>
        <a:effectLst/>
      </p:bgPr>
    </p:bg>
    <p:spTree>
      <p:nvGrpSpPr>
        <p:cNvPr id="1" name=""/>
        <p:cNvGrpSpPr/>
        <p:nvPr/>
      </p:nvGrpSpPr>
      <p:grpSpPr>
        <a:xfrm>
          <a:off x="0" y="0"/>
          <a:ext cx="0" cy="0"/>
          <a:chOff x="0" y="0"/>
          <a:chExt cx="0" cy="0"/>
        </a:xfrm>
      </p:grpSpPr>
      <p:grpSp>
        <p:nvGrpSpPr>
          <p:cNvPr id="2" name="Group 2"/>
          <p:cNvGrpSpPr/>
          <p:nvPr/>
        </p:nvGrpSpPr>
        <p:grpSpPr>
          <a:xfrm>
            <a:off x="314438" y="385116"/>
            <a:ext cx="17659125" cy="9516767"/>
            <a:chOff x="0" y="0"/>
            <a:chExt cx="4650963" cy="2506474"/>
          </a:xfrm>
        </p:grpSpPr>
        <p:sp>
          <p:nvSpPr>
            <p:cNvPr id="3" name="Freeform 3"/>
            <p:cNvSpPr/>
            <p:nvPr/>
          </p:nvSpPr>
          <p:spPr>
            <a:xfrm>
              <a:off x="0" y="0"/>
              <a:ext cx="4650963" cy="2506474"/>
            </a:xfrm>
            <a:custGeom>
              <a:avLst/>
              <a:gdLst/>
              <a:ahLst/>
              <a:cxnLst/>
              <a:rect l="l" t="t" r="r" b="b"/>
              <a:pathLst>
                <a:path w="4650963" h="2506474">
                  <a:moveTo>
                    <a:pt x="0" y="0"/>
                  </a:moveTo>
                  <a:lnTo>
                    <a:pt x="4650963" y="0"/>
                  </a:lnTo>
                  <a:lnTo>
                    <a:pt x="4650963" y="2506474"/>
                  </a:lnTo>
                  <a:lnTo>
                    <a:pt x="0" y="2506474"/>
                  </a:lnTo>
                  <a:close/>
                </a:path>
              </a:pathLst>
            </a:custGeom>
            <a:solidFill>
              <a:srgbClr val="FFFFFF"/>
            </a:solidFill>
          </p:spPr>
        </p:sp>
        <p:sp>
          <p:nvSpPr>
            <p:cNvPr id="4" name="TextBox 4"/>
            <p:cNvSpPr txBox="1"/>
            <p:nvPr/>
          </p:nvSpPr>
          <p:spPr>
            <a:xfrm>
              <a:off x="0" y="-47625"/>
              <a:ext cx="4650963" cy="2554099"/>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6674419" y="3709543"/>
            <a:ext cx="4975136" cy="5040501"/>
            <a:chOff x="0" y="0"/>
            <a:chExt cx="1404030" cy="1422477"/>
          </a:xfrm>
        </p:grpSpPr>
        <p:sp>
          <p:nvSpPr>
            <p:cNvPr id="6" name="Freeform 6"/>
            <p:cNvSpPr/>
            <p:nvPr/>
          </p:nvSpPr>
          <p:spPr>
            <a:xfrm>
              <a:off x="0" y="0"/>
              <a:ext cx="1404030" cy="1422477"/>
            </a:xfrm>
            <a:custGeom>
              <a:avLst/>
              <a:gdLst/>
              <a:ahLst/>
              <a:cxnLst/>
              <a:rect l="l" t="t" r="r" b="b"/>
              <a:pathLst>
                <a:path w="1404030" h="1422477">
                  <a:moveTo>
                    <a:pt x="0" y="0"/>
                  </a:moveTo>
                  <a:lnTo>
                    <a:pt x="1404030" y="0"/>
                  </a:lnTo>
                  <a:lnTo>
                    <a:pt x="1404030" y="1422477"/>
                  </a:lnTo>
                  <a:lnTo>
                    <a:pt x="0" y="1422477"/>
                  </a:lnTo>
                  <a:close/>
                </a:path>
              </a:pathLst>
            </a:custGeom>
            <a:solidFill>
              <a:srgbClr val="284A0B"/>
            </a:solidFill>
          </p:spPr>
        </p:sp>
        <p:sp>
          <p:nvSpPr>
            <p:cNvPr id="7" name="TextBox 7"/>
            <p:cNvSpPr txBox="1"/>
            <p:nvPr/>
          </p:nvSpPr>
          <p:spPr>
            <a:xfrm>
              <a:off x="0" y="-47625"/>
              <a:ext cx="1404030" cy="1470102"/>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12318664" y="3709543"/>
            <a:ext cx="4940636" cy="5040501"/>
            <a:chOff x="0" y="0"/>
            <a:chExt cx="1394294" cy="1422477"/>
          </a:xfrm>
        </p:grpSpPr>
        <p:sp>
          <p:nvSpPr>
            <p:cNvPr id="9" name="Freeform 9"/>
            <p:cNvSpPr/>
            <p:nvPr/>
          </p:nvSpPr>
          <p:spPr>
            <a:xfrm>
              <a:off x="0" y="0"/>
              <a:ext cx="1394294" cy="1422477"/>
            </a:xfrm>
            <a:custGeom>
              <a:avLst/>
              <a:gdLst/>
              <a:ahLst/>
              <a:cxnLst/>
              <a:rect l="l" t="t" r="r" b="b"/>
              <a:pathLst>
                <a:path w="1394294" h="1422477">
                  <a:moveTo>
                    <a:pt x="0" y="0"/>
                  </a:moveTo>
                  <a:lnTo>
                    <a:pt x="1394294" y="0"/>
                  </a:lnTo>
                  <a:lnTo>
                    <a:pt x="1394294" y="1422477"/>
                  </a:lnTo>
                  <a:lnTo>
                    <a:pt x="0" y="1422477"/>
                  </a:lnTo>
                  <a:close/>
                </a:path>
              </a:pathLst>
            </a:custGeom>
            <a:solidFill>
              <a:srgbClr val="284A0B"/>
            </a:solidFill>
          </p:spPr>
        </p:sp>
        <p:sp>
          <p:nvSpPr>
            <p:cNvPr id="10" name="TextBox 10"/>
            <p:cNvSpPr txBox="1"/>
            <p:nvPr/>
          </p:nvSpPr>
          <p:spPr>
            <a:xfrm>
              <a:off x="0" y="-47625"/>
              <a:ext cx="1394294" cy="1470102"/>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a:off x="1030175" y="3709543"/>
            <a:ext cx="4975136" cy="5040501"/>
            <a:chOff x="0" y="0"/>
            <a:chExt cx="1404030" cy="1422477"/>
          </a:xfrm>
        </p:grpSpPr>
        <p:sp>
          <p:nvSpPr>
            <p:cNvPr id="12" name="Freeform 12"/>
            <p:cNvSpPr/>
            <p:nvPr/>
          </p:nvSpPr>
          <p:spPr>
            <a:xfrm>
              <a:off x="0" y="0"/>
              <a:ext cx="1404030" cy="1422477"/>
            </a:xfrm>
            <a:custGeom>
              <a:avLst/>
              <a:gdLst/>
              <a:ahLst/>
              <a:cxnLst/>
              <a:rect l="l" t="t" r="r" b="b"/>
              <a:pathLst>
                <a:path w="1404030" h="1422477">
                  <a:moveTo>
                    <a:pt x="0" y="0"/>
                  </a:moveTo>
                  <a:lnTo>
                    <a:pt x="1404030" y="0"/>
                  </a:lnTo>
                  <a:lnTo>
                    <a:pt x="1404030" y="1422477"/>
                  </a:lnTo>
                  <a:lnTo>
                    <a:pt x="0" y="1422477"/>
                  </a:lnTo>
                  <a:close/>
                </a:path>
              </a:pathLst>
            </a:custGeom>
            <a:solidFill>
              <a:srgbClr val="284A0B"/>
            </a:solidFill>
          </p:spPr>
        </p:sp>
        <p:sp>
          <p:nvSpPr>
            <p:cNvPr id="13" name="TextBox 13"/>
            <p:cNvSpPr txBox="1"/>
            <p:nvPr/>
          </p:nvSpPr>
          <p:spPr>
            <a:xfrm>
              <a:off x="0" y="-47625"/>
              <a:ext cx="1404030" cy="1470102"/>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a:off x="3131743" y="4126748"/>
            <a:ext cx="771999" cy="771999"/>
            <a:chOff x="0" y="0"/>
            <a:chExt cx="6350000" cy="6350000"/>
          </a:xfrm>
        </p:grpSpPr>
        <p:sp>
          <p:nvSpPr>
            <p:cNvPr id="15" name="Freeform 15"/>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FFF"/>
            </a:solidFill>
          </p:spPr>
        </p:sp>
      </p:grpSp>
      <p:grpSp>
        <p:nvGrpSpPr>
          <p:cNvPr id="16" name="Group 16"/>
          <p:cNvGrpSpPr/>
          <p:nvPr/>
        </p:nvGrpSpPr>
        <p:grpSpPr>
          <a:xfrm>
            <a:off x="8777463" y="4126748"/>
            <a:ext cx="771999" cy="771999"/>
            <a:chOff x="0" y="0"/>
            <a:chExt cx="6350000" cy="6350000"/>
          </a:xfrm>
        </p:grpSpPr>
        <p:sp>
          <p:nvSpPr>
            <p:cNvPr id="17" name="Freeform 17"/>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FFF"/>
            </a:solidFill>
          </p:spPr>
        </p:sp>
      </p:grpSp>
      <p:grpSp>
        <p:nvGrpSpPr>
          <p:cNvPr id="18" name="Group 18"/>
          <p:cNvGrpSpPr/>
          <p:nvPr/>
        </p:nvGrpSpPr>
        <p:grpSpPr>
          <a:xfrm>
            <a:off x="14402982" y="4126748"/>
            <a:ext cx="771999" cy="771999"/>
            <a:chOff x="0" y="0"/>
            <a:chExt cx="6350000" cy="6350000"/>
          </a:xfrm>
        </p:grpSpPr>
        <p:sp>
          <p:nvSpPr>
            <p:cNvPr id="19" name="Freeform 19"/>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FFF"/>
            </a:solidFill>
          </p:spPr>
        </p:sp>
      </p:grpSp>
      <p:sp>
        <p:nvSpPr>
          <p:cNvPr id="20" name="TextBox 20"/>
          <p:cNvSpPr txBox="1"/>
          <p:nvPr/>
        </p:nvSpPr>
        <p:spPr>
          <a:xfrm>
            <a:off x="1577152" y="5074280"/>
            <a:ext cx="3881182" cy="2506980"/>
          </a:xfrm>
          <a:prstGeom prst="rect">
            <a:avLst/>
          </a:prstGeom>
        </p:spPr>
        <p:txBody>
          <a:bodyPr lIns="0" tIns="0" rIns="0" bIns="0" rtlCol="0" anchor="t">
            <a:spAutoFit/>
          </a:bodyPr>
          <a:lstStyle/>
          <a:p>
            <a:pPr algn="ctr">
              <a:lnSpc>
                <a:spcPts val="6720"/>
              </a:lnSpc>
            </a:pPr>
            <a:r>
              <a:rPr lang="ru-RU" sz="4800" dirty="0" err="1">
                <a:solidFill>
                  <a:srgbClr val="FFFFFF"/>
                </a:solidFill>
                <a:latin typeface="Livvic"/>
                <a:ea typeface="Livvic"/>
                <a:cs typeface="Livvic"/>
                <a:sym typeface="Livvic"/>
              </a:rPr>
              <a:t>Өсімдіктің</a:t>
            </a:r>
            <a:r>
              <a:rPr lang="ru-RU" sz="4800" dirty="0">
                <a:solidFill>
                  <a:srgbClr val="FFFFFF"/>
                </a:solidFill>
                <a:latin typeface="Livvic"/>
                <a:ea typeface="Livvic"/>
                <a:cs typeface="Livvic"/>
                <a:sym typeface="Livvic"/>
              </a:rPr>
              <a:t> </a:t>
            </a:r>
            <a:r>
              <a:rPr lang="ru-RU" sz="4800" dirty="0" err="1">
                <a:solidFill>
                  <a:srgbClr val="FFFFFF"/>
                </a:solidFill>
                <a:latin typeface="Livvic"/>
                <a:ea typeface="Livvic"/>
                <a:cs typeface="Livvic"/>
                <a:sym typeface="Livvic"/>
              </a:rPr>
              <a:t>бөліктерін</a:t>
            </a:r>
            <a:r>
              <a:rPr lang="ru-RU" sz="4800" dirty="0">
                <a:solidFill>
                  <a:srgbClr val="FFFFFF"/>
                </a:solidFill>
                <a:latin typeface="Livvic"/>
                <a:ea typeface="Livvic"/>
                <a:cs typeface="Livvic"/>
                <a:sym typeface="Livvic"/>
              </a:rPr>
              <a:t> </a:t>
            </a:r>
            <a:r>
              <a:rPr lang="ru-RU" sz="4800" dirty="0" err="1" smtClean="0">
                <a:solidFill>
                  <a:srgbClr val="FFFFFF"/>
                </a:solidFill>
                <a:latin typeface="Livvic"/>
                <a:ea typeface="Livvic"/>
                <a:cs typeface="Livvic"/>
                <a:sym typeface="Livvic"/>
              </a:rPr>
              <a:t>ата</a:t>
            </a:r>
            <a:r>
              <a:rPr lang="ru-RU" sz="4800" dirty="0" smtClean="0">
                <a:solidFill>
                  <a:srgbClr val="FFFFFF"/>
                </a:solidFill>
                <a:latin typeface="Livvic"/>
                <a:ea typeface="Livvic"/>
                <a:cs typeface="Livvic"/>
                <a:sym typeface="Livvic"/>
              </a:rPr>
              <a:t>?</a:t>
            </a:r>
            <a:endParaRPr lang="en-US" sz="4800" dirty="0">
              <a:solidFill>
                <a:srgbClr val="FFFFFF"/>
              </a:solidFill>
              <a:latin typeface="Livvic"/>
              <a:ea typeface="Livvic"/>
              <a:cs typeface="Livvic"/>
              <a:sym typeface="Livvic"/>
            </a:endParaRPr>
          </a:p>
        </p:txBody>
      </p:sp>
      <p:sp>
        <p:nvSpPr>
          <p:cNvPr id="21" name="TextBox 21"/>
          <p:cNvSpPr txBox="1"/>
          <p:nvPr/>
        </p:nvSpPr>
        <p:spPr>
          <a:xfrm>
            <a:off x="6879861" y="5059900"/>
            <a:ext cx="4528278" cy="3436838"/>
          </a:xfrm>
          <a:prstGeom prst="rect">
            <a:avLst/>
          </a:prstGeom>
        </p:spPr>
        <p:txBody>
          <a:bodyPr wrap="square" lIns="0" tIns="0" rIns="0" bIns="0" rtlCol="0" anchor="t">
            <a:spAutoFit/>
          </a:bodyPr>
          <a:lstStyle/>
          <a:p>
            <a:pPr algn="ctr">
              <a:lnSpc>
                <a:spcPts val="6720"/>
              </a:lnSpc>
            </a:pPr>
            <a:r>
              <a:rPr lang="ru-RU" sz="4800" dirty="0" err="1">
                <a:solidFill>
                  <a:srgbClr val="FFFFFF"/>
                </a:solidFill>
                <a:latin typeface="Livvic"/>
                <a:ea typeface="Livvic"/>
                <a:cs typeface="Livvic"/>
                <a:sym typeface="Livvic"/>
              </a:rPr>
              <a:t>Өсімдіктің</a:t>
            </a:r>
            <a:r>
              <a:rPr lang="ru-RU" sz="4800" dirty="0">
                <a:solidFill>
                  <a:srgbClr val="FFFFFF"/>
                </a:solidFill>
                <a:latin typeface="Livvic"/>
                <a:ea typeface="Livvic"/>
                <a:cs typeface="Livvic"/>
                <a:sym typeface="Livvic"/>
              </a:rPr>
              <a:t> </a:t>
            </a:r>
            <a:r>
              <a:rPr lang="ru-RU" sz="4800" dirty="0" err="1">
                <a:solidFill>
                  <a:srgbClr val="FFFFFF"/>
                </a:solidFill>
                <a:latin typeface="Livvic"/>
                <a:ea typeface="Livvic"/>
                <a:cs typeface="Livvic"/>
                <a:sym typeface="Livvic"/>
              </a:rPr>
              <a:t>әрбір</a:t>
            </a:r>
            <a:r>
              <a:rPr lang="ru-RU" sz="4800" dirty="0">
                <a:solidFill>
                  <a:srgbClr val="FFFFFF"/>
                </a:solidFill>
                <a:latin typeface="Livvic"/>
                <a:ea typeface="Livvic"/>
                <a:cs typeface="Livvic"/>
                <a:sym typeface="Livvic"/>
              </a:rPr>
              <a:t> </a:t>
            </a:r>
            <a:r>
              <a:rPr lang="ru-RU" sz="4800" dirty="0" err="1">
                <a:solidFill>
                  <a:srgbClr val="FFFFFF"/>
                </a:solidFill>
                <a:latin typeface="Livvic"/>
                <a:ea typeface="Livvic"/>
                <a:cs typeface="Livvic"/>
                <a:sym typeface="Livvic"/>
              </a:rPr>
              <a:t>мүшесінің</a:t>
            </a:r>
            <a:r>
              <a:rPr lang="ru-RU" sz="4800" dirty="0">
                <a:solidFill>
                  <a:srgbClr val="FFFFFF"/>
                </a:solidFill>
                <a:latin typeface="Livvic"/>
                <a:ea typeface="Livvic"/>
                <a:cs typeface="Livvic"/>
                <a:sym typeface="Livvic"/>
              </a:rPr>
              <a:t> </a:t>
            </a:r>
            <a:r>
              <a:rPr lang="ru-RU" sz="4800" dirty="0" err="1">
                <a:solidFill>
                  <a:srgbClr val="FFFFFF"/>
                </a:solidFill>
                <a:latin typeface="Livvic"/>
                <a:ea typeface="Livvic"/>
                <a:cs typeface="Livvic"/>
                <a:sym typeface="Livvic"/>
              </a:rPr>
              <a:t>қызметін</a:t>
            </a:r>
            <a:r>
              <a:rPr lang="ru-RU" sz="4800" dirty="0">
                <a:solidFill>
                  <a:srgbClr val="FFFFFF"/>
                </a:solidFill>
                <a:latin typeface="Livvic"/>
                <a:ea typeface="Livvic"/>
                <a:cs typeface="Livvic"/>
                <a:sym typeface="Livvic"/>
              </a:rPr>
              <a:t> </a:t>
            </a:r>
            <a:r>
              <a:rPr lang="ru-RU" sz="4800" dirty="0" err="1">
                <a:solidFill>
                  <a:srgbClr val="FFFFFF"/>
                </a:solidFill>
                <a:latin typeface="Livvic"/>
                <a:ea typeface="Livvic"/>
                <a:cs typeface="Livvic"/>
                <a:sym typeface="Livvic"/>
              </a:rPr>
              <a:t>сипаттаңыз</a:t>
            </a:r>
            <a:r>
              <a:rPr lang="ru-RU" sz="4800" dirty="0">
                <a:solidFill>
                  <a:srgbClr val="FFFFFF"/>
                </a:solidFill>
                <a:latin typeface="Livvic"/>
                <a:ea typeface="Livvic"/>
                <a:cs typeface="Livvic"/>
                <a:sym typeface="Livvic"/>
              </a:rPr>
              <a:t>.</a:t>
            </a:r>
            <a:endParaRPr lang="en-US" sz="4800" dirty="0">
              <a:solidFill>
                <a:srgbClr val="FFFFFF"/>
              </a:solidFill>
              <a:latin typeface="Livvic"/>
              <a:ea typeface="Livvic"/>
              <a:cs typeface="Livvic"/>
              <a:sym typeface="Livvic"/>
            </a:endParaRPr>
          </a:p>
        </p:txBody>
      </p:sp>
      <p:grpSp>
        <p:nvGrpSpPr>
          <p:cNvPr id="22" name="Group 22"/>
          <p:cNvGrpSpPr/>
          <p:nvPr/>
        </p:nvGrpSpPr>
        <p:grpSpPr>
          <a:xfrm>
            <a:off x="-457665" y="872893"/>
            <a:ext cx="19203330" cy="2210102"/>
            <a:chOff x="0" y="0"/>
            <a:chExt cx="5057667" cy="582085"/>
          </a:xfrm>
        </p:grpSpPr>
        <p:sp>
          <p:nvSpPr>
            <p:cNvPr id="23" name="Freeform 23"/>
            <p:cNvSpPr/>
            <p:nvPr/>
          </p:nvSpPr>
          <p:spPr>
            <a:xfrm>
              <a:off x="0" y="0"/>
              <a:ext cx="5057667" cy="582085"/>
            </a:xfrm>
            <a:custGeom>
              <a:avLst/>
              <a:gdLst/>
              <a:ahLst/>
              <a:cxnLst/>
              <a:rect l="l" t="t" r="r" b="b"/>
              <a:pathLst>
                <a:path w="5057667" h="582085">
                  <a:moveTo>
                    <a:pt x="0" y="0"/>
                  </a:moveTo>
                  <a:lnTo>
                    <a:pt x="5057667" y="0"/>
                  </a:lnTo>
                  <a:lnTo>
                    <a:pt x="5057667" y="582085"/>
                  </a:lnTo>
                  <a:lnTo>
                    <a:pt x="0" y="582085"/>
                  </a:lnTo>
                  <a:close/>
                </a:path>
              </a:pathLst>
            </a:custGeom>
            <a:solidFill>
              <a:srgbClr val="284A0B"/>
            </a:solidFill>
          </p:spPr>
        </p:sp>
        <p:sp>
          <p:nvSpPr>
            <p:cNvPr id="24" name="TextBox 24"/>
            <p:cNvSpPr txBox="1"/>
            <p:nvPr/>
          </p:nvSpPr>
          <p:spPr>
            <a:xfrm>
              <a:off x="0" y="-47625"/>
              <a:ext cx="5057667" cy="629710"/>
            </a:xfrm>
            <a:prstGeom prst="rect">
              <a:avLst/>
            </a:prstGeom>
          </p:spPr>
          <p:txBody>
            <a:bodyPr lIns="50800" tIns="50800" rIns="50800" bIns="50800" rtlCol="0" anchor="ctr"/>
            <a:lstStyle/>
            <a:p>
              <a:pPr algn="ctr">
                <a:lnSpc>
                  <a:spcPts val="2659"/>
                </a:lnSpc>
              </a:pPr>
              <a:endParaRPr/>
            </a:p>
          </p:txBody>
        </p:sp>
      </p:grpSp>
      <p:sp>
        <p:nvSpPr>
          <p:cNvPr id="25" name="TextBox 25"/>
          <p:cNvSpPr txBox="1"/>
          <p:nvPr/>
        </p:nvSpPr>
        <p:spPr>
          <a:xfrm>
            <a:off x="3297049" y="1219200"/>
            <a:ext cx="11693902" cy="1621791"/>
          </a:xfrm>
          <a:prstGeom prst="rect">
            <a:avLst/>
          </a:prstGeom>
        </p:spPr>
        <p:txBody>
          <a:bodyPr lIns="0" tIns="0" rIns="0" bIns="0" rtlCol="0" anchor="t">
            <a:spAutoFit/>
          </a:bodyPr>
          <a:lstStyle/>
          <a:p>
            <a:pPr algn="ctr">
              <a:lnSpc>
                <a:spcPts val="12581"/>
              </a:lnSpc>
            </a:pPr>
            <a:r>
              <a:rPr lang="ru-RU" sz="12457" dirty="0" smtClean="0">
                <a:solidFill>
                  <a:srgbClr val="FFFFFF"/>
                </a:solidFill>
                <a:latin typeface="Times New Roman" panose="02020603050405020304" pitchFamily="18" charset="0"/>
                <a:ea typeface="Bobby Jones"/>
                <a:cs typeface="Times New Roman" panose="02020603050405020304" pitchFamily="18" charset="0"/>
                <a:sym typeface="Bobby Jones"/>
              </a:rPr>
              <a:t>МАҚСАТТАРЫ</a:t>
            </a:r>
            <a:endParaRPr lang="en-US" sz="12457" dirty="0">
              <a:solidFill>
                <a:srgbClr val="FFFFFF"/>
              </a:solidFill>
              <a:latin typeface="Times New Roman" panose="02020603050405020304" pitchFamily="18" charset="0"/>
              <a:ea typeface="Bobby Jones"/>
              <a:cs typeface="Times New Roman" panose="02020603050405020304" pitchFamily="18" charset="0"/>
              <a:sym typeface="Bobby Jones"/>
            </a:endParaRPr>
          </a:p>
        </p:txBody>
      </p:sp>
      <p:sp>
        <p:nvSpPr>
          <p:cNvPr id="26" name="TextBox 26"/>
          <p:cNvSpPr txBox="1"/>
          <p:nvPr/>
        </p:nvSpPr>
        <p:spPr>
          <a:xfrm>
            <a:off x="12450494" y="5105976"/>
            <a:ext cx="4676973" cy="3436838"/>
          </a:xfrm>
          <a:prstGeom prst="rect">
            <a:avLst/>
          </a:prstGeom>
        </p:spPr>
        <p:txBody>
          <a:bodyPr wrap="square" lIns="0" tIns="0" rIns="0" bIns="0" rtlCol="0" anchor="t">
            <a:spAutoFit/>
          </a:bodyPr>
          <a:lstStyle/>
          <a:p>
            <a:pPr marL="0" lvl="1" indent="0" algn="ctr">
              <a:lnSpc>
                <a:spcPts val="6720"/>
              </a:lnSpc>
              <a:spcBef>
                <a:spcPct val="0"/>
              </a:spcBef>
            </a:pPr>
            <a:r>
              <a:rPr lang="ru-RU" sz="4800" dirty="0" err="1">
                <a:solidFill>
                  <a:srgbClr val="FFFFFF"/>
                </a:solidFill>
                <a:latin typeface="Livvic"/>
                <a:ea typeface="Livvic"/>
                <a:cs typeface="Livvic"/>
                <a:sym typeface="Livvic"/>
              </a:rPr>
              <a:t>Өсімдіктің</a:t>
            </a:r>
            <a:r>
              <a:rPr lang="ru-RU" sz="4800" dirty="0">
                <a:solidFill>
                  <a:srgbClr val="FFFFFF"/>
                </a:solidFill>
                <a:latin typeface="Livvic"/>
                <a:ea typeface="Livvic"/>
                <a:cs typeface="Livvic"/>
                <a:sym typeface="Livvic"/>
              </a:rPr>
              <a:t> </a:t>
            </a:r>
            <a:r>
              <a:rPr lang="ru-RU" sz="4800" dirty="0" err="1">
                <a:solidFill>
                  <a:srgbClr val="FFFFFF"/>
                </a:solidFill>
                <a:latin typeface="Livvic"/>
                <a:ea typeface="Livvic"/>
                <a:cs typeface="Livvic"/>
                <a:sym typeface="Livvic"/>
              </a:rPr>
              <a:t>әрбір</a:t>
            </a:r>
            <a:r>
              <a:rPr lang="ru-RU" sz="4800" dirty="0">
                <a:solidFill>
                  <a:srgbClr val="FFFFFF"/>
                </a:solidFill>
                <a:latin typeface="Livvic"/>
                <a:ea typeface="Livvic"/>
                <a:cs typeface="Livvic"/>
                <a:sym typeface="Livvic"/>
              </a:rPr>
              <a:t> </a:t>
            </a:r>
            <a:r>
              <a:rPr lang="ru-RU" sz="4800" dirty="0" err="1">
                <a:solidFill>
                  <a:srgbClr val="FFFFFF"/>
                </a:solidFill>
                <a:latin typeface="Livvic"/>
                <a:ea typeface="Livvic"/>
                <a:cs typeface="Livvic"/>
                <a:sym typeface="Livvic"/>
              </a:rPr>
              <a:t>мүшесінің</a:t>
            </a:r>
            <a:r>
              <a:rPr lang="ru-RU" sz="4800" dirty="0">
                <a:solidFill>
                  <a:srgbClr val="FFFFFF"/>
                </a:solidFill>
                <a:latin typeface="Livvic"/>
                <a:ea typeface="Livvic"/>
                <a:cs typeface="Livvic"/>
                <a:sym typeface="Livvic"/>
              </a:rPr>
              <a:t> </a:t>
            </a:r>
            <a:r>
              <a:rPr lang="ru-RU" sz="4800" dirty="0" err="1">
                <a:solidFill>
                  <a:srgbClr val="FFFFFF"/>
                </a:solidFill>
                <a:latin typeface="Livvic"/>
                <a:ea typeface="Livvic"/>
                <a:cs typeface="Livvic"/>
                <a:sym typeface="Livvic"/>
              </a:rPr>
              <a:t>маңыздылығын</a:t>
            </a:r>
            <a:r>
              <a:rPr lang="ru-RU" sz="4800" dirty="0">
                <a:solidFill>
                  <a:srgbClr val="FFFFFF"/>
                </a:solidFill>
                <a:latin typeface="Livvic"/>
                <a:ea typeface="Livvic"/>
                <a:cs typeface="Livvic"/>
                <a:sym typeface="Livvic"/>
              </a:rPr>
              <a:t> </a:t>
            </a:r>
            <a:r>
              <a:rPr lang="ru-RU" sz="4800" dirty="0" err="1">
                <a:solidFill>
                  <a:srgbClr val="FFFFFF"/>
                </a:solidFill>
                <a:latin typeface="Livvic"/>
                <a:ea typeface="Livvic"/>
                <a:cs typeface="Livvic"/>
                <a:sym typeface="Livvic"/>
              </a:rPr>
              <a:t>түсіндіру</a:t>
            </a:r>
            <a:r>
              <a:rPr lang="ru-RU" sz="4800" dirty="0">
                <a:solidFill>
                  <a:srgbClr val="FFFFFF"/>
                </a:solidFill>
                <a:latin typeface="Livvic"/>
                <a:ea typeface="Livvic"/>
                <a:cs typeface="Livvic"/>
                <a:sym typeface="Livvic"/>
              </a:rPr>
              <a:t>.</a:t>
            </a:r>
            <a:endParaRPr lang="en-US" sz="4800" dirty="0">
              <a:solidFill>
                <a:srgbClr val="FFFFFF"/>
              </a:solidFill>
              <a:latin typeface="Livvic"/>
              <a:ea typeface="Livvic"/>
              <a:cs typeface="Livvic"/>
              <a:sym typeface="Livvic"/>
            </a:endParaRPr>
          </a:p>
        </p:txBody>
      </p:sp>
      <p:sp>
        <p:nvSpPr>
          <p:cNvPr id="27" name="TextBox 27"/>
          <p:cNvSpPr txBox="1"/>
          <p:nvPr/>
        </p:nvSpPr>
        <p:spPr>
          <a:xfrm>
            <a:off x="3245137" y="4125842"/>
            <a:ext cx="545211" cy="659511"/>
          </a:xfrm>
          <a:prstGeom prst="rect">
            <a:avLst/>
          </a:prstGeom>
        </p:spPr>
        <p:txBody>
          <a:bodyPr lIns="0" tIns="0" rIns="0" bIns="0" rtlCol="0" anchor="t">
            <a:spAutoFit/>
          </a:bodyPr>
          <a:lstStyle/>
          <a:p>
            <a:pPr algn="ctr">
              <a:lnSpc>
                <a:spcPts val="5652"/>
              </a:lnSpc>
            </a:pPr>
            <a:r>
              <a:rPr lang="en-US" sz="3600">
                <a:solidFill>
                  <a:srgbClr val="000000"/>
                </a:solidFill>
                <a:latin typeface="Livvic"/>
                <a:ea typeface="Livvic"/>
                <a:cs typeface="Livvic"/>
                <a:sym typeface="Livvic"/>
              </a:rPr>
              <a:t>1</a:t>
            </a:r>
          </a:p>
        </p:txBody>
      </p:sp>
      <p:sp>
        <p:nvSpPr>
          <p:cNvPr id="28" name="TextBox 28"/>
          <p:cNvSpPr txBox="1"/>
          <p:nvPr/>
        </p:nvSpPr>
        <p:spPr>
          <a:xfrm>
            <a:off x="8890857" y="4125842"/>
            <a:ext cx="545211" cy="659511"/>
          </a:xfrm>
          <a:prstGeom prst="rect">
            <a:avLst/>
          </a:prstGeom>
        </p:spPr>
        <p:txBody>
          <a:bodyPr lIns="0" tIns="0" rIns="0" bIns="0" rtlCol="0" anchor="t">
            <a:spAutoFit/>
          </a:bodyPr>
          <a:lstStyle/>
          <a:p>
            <a:pPr algn="ctr">
              <a:lnSpc>
                <a:spcPts val="5652"/>
              </a:lnSpc>
            </a:pPr>
            <a:r>
              <a:rPr lang="en-US" sz="3600">
                <a:solidFill>
                  <a:srgbClr val="000000"/>
                </a:solidFill>
                <a:latin typeface="Livvic"/>
                <a:ea typeface="Livvic"/>
                <a:cs typeface="Livvic"/>
                <a:sym typeface="Livvic"/>
              </a:rPr>
              <a:t>2</a:t>
            </a:r>
          </a:p>
        </p:txBody>
      </p:sp>
      <p:sp>
        <p:nvSpPr>
          <p:cNvPr id="29" name="TextBox 29"/>
          <p:cNvSpPr txBox="1"/>
          <p:nvPr/>
        </p:nvSpPr>
        <p:spPr>
          <a:xfrm>
            <a:off x="14516376" y="4125842"/>
            <a:ext cx="545211" cy="659511"/>
          </a:xfrm>
          <a:prstGeom prst="rect">
            <a:avLst/>
          </a:prstGeom>
        </p:spPr>
        <p:txBody>
          <a:bodyPr lIns="0" tIns="0" rIns="0" bIns="0" rtlCol="0" anchor="t">
            <a:spAutoFit/>
          </a:bodyPr>
          <a:lstStyle/>
          <a:p>
            <a:pPr algn="ctr">
              <a:lnSpc>
                <a:spcPts val="5652"/>
              </a:lnSpc>
            </a:pPr>
            <a:r>
              <a:rPr lang="en-US" sz="3600">
                <a:solidFill>
                  <a:srgbClr val="000000"/>
                </a:solidFill>
                <a:latin typeface="Livvic"/>
                <a:ea typeface="Livvic"/>
                <a:cs typeface="Livvic"/>
                <a:sym typeface="Livvic"/>
              </a:rPr>
              <a:t>3</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274708"/>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9737029" y="-821941"/>
            <a:ext cx="8804453" cy="13206680"/>
            <a:chOff x="0" y="0"/>
            <a:chExt cx="6350000" cy="9525000"/>
          </a:xfrm>
        </p:grpSpPr>
        <p:sp>
          <p:nvSpPr>
            <p:cNvPr id="3" name="Freeform 3"/>
            <p:cNvSpPr/>
            <p:nvPr/>
          </p:nvSpPr>
          <p:spPr>
            <a:xfrm>
              <a:off x="0" y="0"/>
              <a:ext cx="6350000" cy="9525000"/>
            </a:xfrm>
            <a:custGeom>
              <a:avLst/>
              <a:gdLst/>
              <a:ahLst/>
              <a:cxnLst/>
              <a:rect l="l" t="t" r="r" b="b"/>
              <a:pathLst>
                <a:path w="6350000" h="9525000">
                  <a:moveTo>
                    <a:pt x="0" y="9042400"/>
                  </a:moveTo>
                  <a:lnTo>
                    <a:pt x="0" y="482600"/>
                  </a:lnTo>
                  <a:cubicBezTo>
                    <a:pt x="0" y="215900"/>
                    <a:pt x="215900" y="0"/>
                    <a:pt x="482600" y="0"/>
                  </a:cubicBezTo>
                  <a:lnTo>
                    <a:pt x="5867400" y="0"/>
                  </a:lnTo>
                  <a:cubicBezTo>
                    <a:pt x="6134100" y="0"/>
                    <a:pt x="6350000" y="217170"/>
                    <a:pt x="6350000" y="482600"/>
                  </a:cubicBezTo>
                  <a:lnTo>
                    <a:pt x="6350000" y="9042400"/>
                  </a:lnTo>
                  <a:cubicBezTo>
                    <a:pt x="6350000" y="9309100"/>
                    <a:pt x="6134100" y="9525000"/>
                    <a:pt x="5867400" y="9525000"/>
                  </a:cubicBezTo>
                  <a:lnTo>
                    <a:pt x="482600" y="9525000"/>
                  </a:lnTo>
                  <a:cubicBezTo>
                    <a:pt x="217170" y="9525000"/>
                    <a:pt x="0" y="9309100"/>
                    <a:pt x="0" y="9042400"/>
                  </a:cubicBezTo>
                  <a:close/>
                </a:path>
              </a:pathLst>
            </a:custGeom>
            <a:blipFill>
              <a:blip r:embed="rId2"/>
              <a:stretch>
                <a:fillRect l="-6250" r="-6250"/>
              </a:stretch>
            </a:blipFill>
          </p:spPr>
        </p:sp>
      </p:grpSp>
      <p:sp>
        <p:nvSpPr>
          <p:cNvPr id="4" name="TextBox 4"/>
          <p:cNvSpPr txBox="1"/>
          <p:nvPr/>
        </p:nvSpPr>
        <p:spPr>
          <a:xfrm>
            <a:off x="1042555" y="3924300"/>
            <a:ext cx="7686388" cy="5584670"/>
          </a:xfrm>
          <a:prstGeom prst="rect">
            <a:avLst/>
          </a:prstGeom>
        </p:spPr>
        <p:txBody>
          <a:bodyPr lIns="0" tIns="0" rIns="0" bIns="0" rtlCol="0" anchor="t">
            <a:spAutoFit/>
          </a:bodyPr>
          <a:lstStyle/>
          <a:p>
            <a:pPr marL="0" lvl="1" indent="0" algn="ctr">
              <a:lnSpc>
                <a:spcPts val="5460"/>
              </a:lnSpc>
              <a:spcBef>
                <a:spcPct val="0"/>
              </a:spcBef>
            </a:pPr>
            <a:r>
              <a:rPr lang="ru-RU" sz="3900" dirty="0" err="1">
                <a:solidFill>
                  <a:srgbClr val="FFFFFF"/>
                </a:solidFill>
                <a:latin typeface="Livvic"/>
                <a:ea typeface="Livvic"/>
                <a:cs typeface="Livvic"/>
                <a:sym typeface="Livvic"/>
              </a:rPr>
              <a:t>Өсімдіктер</a:t>
            </a:r>
            <a:r>
              <a:rPr lang="ru-RU" sz="3900" dirty="0">
                <a:solidFill>
                  <a:srgbClr val="FFFFFF"/>
                </a:solidFill>
                <a:latin typeface="Livvic"/>
                <a:ea typeface="Livvic"/>
                <a:cs typeface="Livvic"/>
                <a:sym typeface="Livvic"/>
              </a:rPr>
              <a:t> - фотосинтез </a:t>
            </a:r>
            <a:r>
              <a:rPr lang="ru-RU" sz="3900" dirty="0" err="1">
                <a:solidFill>
                  <a:srgbClr val="FFFFFF"/>
                </a:solidFill>
                <a:latin typeface="Livvic"/>
                <a:ea typeface="Livvic"/>
                <a:cs typeface="Livvic"/>
                <a:sym typeface="Livvic"/>
              </a:rPr>
              <a:t>арқылы</a:t>
            </a:r>
            <a:r>
              <a:rPr lang="ru-RU" sz="3900" dirty="0">
                <a:solidFill>
                  <a:srgbClr val="FFFFFF"/>
                </a:solidFill>
                <a:latin typeface="Livvic"/>
                <a:ea typeface="Livvic"/>
                <a:cs typeface="Livvic"/>
                <a:sym typeface="Livvic"/>
              </a:rPr>
              <a:t> </a:t>
            </a:r>
            <a:r>
              <a:rPr lang="ru-RU" sz="3900" dirty="0" err="1">
                <a:solidFill>
                  <a:srgbClr val="FFFFFF"/>
                </a:solidFill>
                <a:latin typeface="Livvic"/>
                <a:ea typeface="Livvic"/>
                <a:cs typeface="Livvic"/>
                <a:sym typeface="Livvic"/>
              </a:rPr>
              <a:t>өз</a:t>
            </a:r>
            <a:r>
              <a:rPr lang="ru-RU" sz="3900" dirty="0">
                <a:solidFill>
                  <a:srgbClr val="FFFFFF"/>
                </a:solidFill>
                <a:latin typeface="Livvic"/>
                <a:ea typeface="Livvic"/>
                <a:cs typeface="Livvic"/>
                <a:sym typeface="Livvic"/>
              </a:rPr>
              <a:t> </a:t>
            </a:r>
            <a:r>
              <a:rPr lang="ru-RU" sz="3900" dirty="0" err="1">
                <a:solidFill>
                  <a:srgbClr val="FFFFFF"/>
                </a:solidFill>
                <a:latin typeface="Livvic"/>
                <a:ea typeface="Livvic"/>
                <a:cs typeface="Livvic"/>
                <a:sym typeface="Livvic"/>
              </a:rPr>
              <a:t>қорегін</a:t>
            </a:r>
            <a:r>
              <a:rPr lang="ru-RU" sz="3900" dirty="0">
                <a:solidFill>
                  <a:srgbClr val="FFFFFF"/>
                </a:solidFill>
                <a:latin typeface="Livvic"/>
                <a:ea typeface="Livvic"/>
                <a:cs typeface="Livvic"/>
                <a:sym typeface="Livvic"/>
              </a:rPr>
              <a:t> </a:t>
            </a:r>
            <a:r>
              <a:rPr lang="ru-RU" sz="3900" dirty="0" err="1">
                <a:solidFill>
                  <a:srgbClr val="FFFFFF"/>
                </a:solidFill>
                <a:latin typeface="Livvic"/>
                <a:ea typeface="Livvic"/>
                <a:cs typeface="Livvic"/>
                <a:sym typeface="Livvic"/>
              </a:rPr>
              <a:t>өндіруге</a:t>
            </a:r>
            <a:r>
              <a:rPr lang="ru-RU" sz="3900" dirty="0">
                <a:solidFill>
                  <a:srgbClr val="FFFFFF"/>
                </a:solidFill>
                <a:latin typeface="Livvic"/>
                <a:ea typeface="Livvic"/>
                <a:cs typeface="Livvic"/>
                <a:sym typeface="Livvic"/>
              </a:rPr>
              <a:t> </a:t>
            </a:r>
            <a:r>
              <a:rPr lang="ru-RU" sz="3900" dirty="0" err="1">
                <a:solidFill>
                  <a:srgbClr val="FFFFFF"/>
                </a:solidFill>
                <a:latin typeface="Livvic"/>
                <a:ea typeface="Livvic"/>
                <a:cs typeface="Livvic"/>
                <a:sym typeface="Livvic"/>
              </a:rPr>
              <a:t>қабілетті</a:t>
            </a:r>
            <a:r>
              <a:rPr lang="ru-RU" sz="3900" dirty="0">
                <a:solidFill>
                  <a:srgbClr val="FFFFFF"/>
                </a:solidFill>
                <a:latin typeface="Livvic"/>
                <a:ea typeface="Livvic"/>
                <a:cs typeface="Livvic"/>
                <a:sym typeface="Livvic"/>
              </a:rPr>
              <a:t> </a:t>
            </a:r>
            <a:r>
              <a:rPr lang="ru-RU" sz="3900" dirty="0" err="1">
                <a:solidFill>
                  <a:srgbClr val="FFFFFF"/>
                </a:solidFill>
                <a:latin typeface="Livvic"/>
                <a:ea typeface="Livvic"/>
                <a:cs typeface="Livvic"/>
                <a:sym typeface="Livvic"/>
              </a:rPr>
              <a:t>тірі</a:t>
            </a:r>
            <a:r>
              <a:rPr lang="ru-RU" sz="3900" dirty="0">
                <a:solidFill>
                  <a:srgbClr val="FFFFFF"/>
                </a:solidFill>
                <a:latin typeface="Livvic"/>
                <a:ea typeface="Livvic"/>
                <a:cs typeface="Livvic"/>
                <a:sym typeface="Livvic"/>
              </a:rPr>
              <a:t> </a:t>
            </a:r>
            <a:r>
              <a:rPr lang="ru-RU" sz="3900" dirty="0" err="1">
                <a:solidFill>
                  <a:srgbClr val="FFFFFF"/>
                </a:solidFill>
                <a:latin typeface="Livvic"/>
                <a:ea typeface="Livvic"/>
                <a:cs typeface="Livvic"/>
                <a:sym typeface="Livvic"/>
              </a:rPr>
              <a:t>организмдер</a:t>
            </a:r>
            <a:r>
              <a:rPr lang="ru-RU" sz="3900" dirty="0">
                <a:solidFill>
                  <a:srgbClr val="FFFFFF"/>
                </a:solidFill>
                <a:latin typeface="Livvic"/>
                <a:ea typeface="Livvic"/>
                <a:cs typeface="Livvic"/>
                <a:sym typeface="Livvic"/>
              </a:rPr>
              <a:t>. </a:t>
            </a:r>
            <a:r>
              <a:rPr lang="ru-RU" sz="3900" dirty="0" err="1">
                <a:solidFill>
                  <a:srgbClr val="FFFFFF"/>
                </a:solidFill>
                <a:latin typeface="Livvic"/>
                <a:ea typeface="Livvic"/>
                <a:cs typeface="Livvic"/>
                <a:sym typeface="Livvic"/>
              </a:rPr>
              <a:t>Олар</a:t>
            </a:r>
            <a:r>
              <a:rPr lang="ru-RU" sz="3900" dirty="0">
                <a:solidFill>
                  <a:srgbClr val="FFFFFF"/>
                </a:solidFill>
                <a:latin typeface="Livvic"/>
                <a:ea typeface="Livvic"/>
                <a:cs typeface="Livvic"/>
                <a:sym typeface="Livvic"/>
              </a:rPr>
              <a:t> </a:t>
            </a:r>
            <a:r>
              <a:rPr lang="ru-RU" sz="3900" dirty="0" err="1">
                <a:solidFill>
                  <a:srgbClr val="FFFFFF"/>
                </a:solidFill>
                <a:latin typeface="Livvic"/>
                <a:ea typeface="Livvic"/>
                <a:cs typeface="Livvic"/>
                <a:sym typeface="Livvic"/>
              </a:rPr>
              <a:t>әртүрлі</a:t>
            </a:r>
            <a:r>
              <a:rPr lang="ru-RU" sz="3900" dirty="0">
                <a:solidFill>
                  <a:srgbClr val="FFFFFF"/>
                </a:solidFill>
                <a:latin typeface="Livvic"/>
                <a:ea typeface="Livvic"/>
                <a:cs typeface="Livvic"/>
                <a:sym typeface="Livvic"/>
              </a:rPr>
              <a:t> </a:t>
            </a:r>
            <a:r>
              <a:rPr lang="ru-RU" sz="3900" dirty="0" err="1">
                <a:solidFill>
                  <a:srgbClr val="FFFFFF"/>
                </a:solidFill>
                <a:latin typeface="Livvic"/>
                <a:ea typeface="Livvic"/>
                <a:cs typeface="Livvic"/>
                <a:sym typeface="Livvic"/>
              </a:rPr>
              <a:t>пішіндер</a:t>
            </a:r>
            <a:r>
              <a:rPr lang="ru-RU" sz="3900" dirty="0">
                <a:solidFill>
                  <a:srgbClr val="FFFFFF"/>
                </a:solidFill>
                <a:latin typeface="Livvic"/>
                <a:ea typeface="Livvic"/>
                <a:cs typeface="Livvic"/>
                <a:sym typeface="Livvic"/>
              </a:rPr>
              <a:t>, </a:t>
            </a:r>
            <a:r>
              <a:rPr lang="ru-RU" sz="3900" dirty="0" err="1">
                <a:solidFill>
                  <a:srgbClr val="FFFFFF"/>
                </a:solidFill>
                <a:latin typeface="Livvic"/>
                <a:ea typeface="Livvic"/>
                <a:cs typeface="Livvic"/>
                <a:sym typeface="Livvic"/>
              </a:rPr>
              <a:t>өлшемдер</a:t>
            </a:r>
            <a:r>
              <a:rPr lang="ru-RU" sz="3900" dirty="0">
                <a:solidFill>
                  <a:srgbClr val="FFFFFF"/>
                </a:solidFill>
                <a:latin typeface="Livvic"/>
                <a:ea typeface="Livvic"/>
                <a:cs typeface="Livvic"/>
                <a:sym typeface="Livvic"/>
              </a:rPr>
              <a:t> </a:t>
            </a:r>
            <a:r>
              <a:rPr lang="ru-RU" sz="3900" dirty="0" err="1">
                <a:solidFill>
                  <a:srgbClr val="FFFFFF"/>
                </a:solidFill>
                <a:latin typeface="Livvic"/>
                <a:ea typeface="Livvic"/>
                <a:cs typeface="Livvic"/>
                <a:sym typeface="Livvic"/>
              </a:rPr>
              <a:t>және</a:t>
            </a:r>
            <a:r>
              <a:rPr lang="ru-RU" sz="3900" dirty="0">
                <a:solidFill>
                  <a:srgbClr val="FFFFFF"/>
                </a:solidFill>
                <a:latin typeface="Livvic"/>
                <a:ea typeface="Livvic"/>
                <a:cs typeface="Livvic"/>
                <a:sym typeface="Livvic"/>
              </a:rPr>
              <a:t> </a:t>
            </a:r>
            <a:r>
              <a:rPr lang="ru-RU" sz="3900" dirty="0" err="1">
                <a:solidFill>
                  <a:srgbClr val="FFFFFF"/>
                </a:solidFill>
                <a:latin typeface="Livvic"/>
                <a:ea typeface="Livvic"/>
                <a:cs typeface="Livvic"/>
                <a:sym typeface="Livvic"/>
              </a:rPr>
              <a:t>түстермен</a:t>
            </a:r>
            <a:r>
              <a:rPr lang="ru-RU" sz="3900" dirty="0">
                <a:solidFill>
                  <a:srgbClr val="FFFFFF"/>
                </a:solidFill>
                <a:latin typeface="Livvic"/>
                <a:ea typeface="Livvic"/>
                <a:cs typeface="Livvic"/>
                <a:sym typeface="Livvic"/>
              </a:rPr>
              <a:t> </a:t>
            </a:r>
            <a:r>
              <a:rPr lang="ru-RU" sz="3900" dirty="0" err="1">
                <a:solidFill>
                  <a:srgbClr val="FFFFFF"/>
                </a:solidFill>
                <a:latin typeface="Livvic"/>
                <a:ea typeface="Livvic"/>
                <a:cs typeface="Livvic"/>
                <a:sym typeface="Livvic"/>
              </a:rPr>
              <a:t>келеді</a:t>
            </a:r>
            <a:r>
              <a:rPr lang="ru-RU" sz="3900" dirty="0">
                <a:solidFill>
                  <a:srgbClr val="FFFFFF"/>
                </a:solidFill>
                <a:latin typeface="Livvic"/>
                <a:ea typeface="Livvic"/>
                <a:cs typeface="Livvic"/>
                <a:sym typeface="Livvic"/>
              </a:rPr>
              <a:t>. </a:t>
            </a:r>
            <a:r>
              <a:rPr lang="ru-RU" sz="3900" dirty="0" err="1">
                <a:solidFill>
                  <a:srgbClr val="FFFFFF"/>
                </a:solidFill>
                <a:latin typeface="Livvic"/>
                <a:ea typeface="Livvic"/>
                <a:cs typeface="Livvic"/>
                <a:sym typeface="Livvic"/>
              </a:rPr>
              <a:t>Олардың</a:t>
            </a:r>
            <a:r>
              <a:rPr lang="ru-RU" sz="3900" dirty="0">
                <a:solidFill>
                  <a:srgbClr val="FFFFFF"/>
                </a:solidFill>
                <a:latin typeface="Livvic"/>
                <a:ea typeface="Livvic"/>
                <a:cs typeface="Livvic"/>
                <a:sym typeface="Livvic"/>
              </a:rPr>
              <a:t> </a:t>
            </a:r>
            <a:r>
              <a:rPr lang="ru-RU" sz="3900" dirty="0" err="1">
                <a:solidFill>
                  <a:srgbClr val="FFFFFF"/>
                </a:solidFill>
                <a:latin typeface="Livvic"/>
                <a:ea typeface="Livvic"/>
                <a:cs typeface="Livvic"/>
                <a:sym typeface="Livvic"/>
              </a:rPr>
              <a:t>аман</a:t>
            </a:r>
            <a:r>
              <a:rPr lang="ru-RU" sz="3900" dirty="0">
                <a:solidFill>
                  <a:srgbClr val="FFFFFF"/>
                </a:solidFill>
                <a:latin typeface="Livvic"/>
                <a:ea typeface="Livvic"/>
                <a:cs typeface="Livvic"/>
                <a:sym typeface="Livvic"/>
              </a:rPr>
              <a:t> </a:t>
            </a:r>
            <a:r>
              <a:rPr lang="ru-RU" sz="3900" dirty="0" err="1">
                <a:solidFill>
                  <a:srgbClr val="FFFFFF"/>
                </a:solidFill>
                <a:latin typeface="Livvic"/>
                <a:ea typeface="Livvic"/>
                <a:cs typeface="Livvic"/>
                <a:sym typeface="Livvic"/>
              </a:rPr>
              <a:t>қалуына</a:t>
            </a:r>
            <a:r>
              <a:rPr lang="ru-RU" sz="3900" dirty="0">
                <a:solidFill>
                  <a:srgbClr val="FFFFFF"/>
                </a:solidFill>
                <a:latin typeface="Livvic"/>
                <a:ea typeface="Livvic"/>
                <a:cs typeface="Livvic"/>
                <a:sym typeface="Livvic"/>
              </a:rPr>
              <a:t> </a:t>
            </a:r>
            <a:r>
              <a:rPr lang="ru-RU" sz="3900" dirty="0" err="1">
                <a:solidFill>
                  <a:srgbClr val="FFFFFF"/>
                </a:solidFill>
                <a:latin typeface="Livvic"/>
                <a:ea typeface="Livvic"/>
                <a:cs typeface="Livvic"/>
                <a:sym typeface="Livvic"/>
              </a:rPr>
              <a:t>және</a:t>
            </a:r>
            <a:r>
              <a:rPr lang="ru-RU" sz="3900" dirty="0">
                <a:solidFill>
                  <a:srgbClr val="FFFFFF"/>
                </a:solidFill>
                <a:latin typeface="Livvic"/>
                <a:ea typeface="Livvic"/>
                <a:cs typeface="Livvic"/>
                <a:sym typeface="Livvic"/>
              </a:rPr>
              <a:t> </a:t>
            </a:r>
            <a:r>
              <a:rPr lang="ru-RU" sz="3900" dirty="0" err="1">
                <a:solidFill>
                  <a:srgbClr val="FFFFFF"/>
                </a:solidFill>
                <a:latin typeface="Livvic"/>
                <a:ea typeface="Livvic"/>
                <a:cs typeface="Livvic"/>
                <a:sym typeface="Livvic"/>
              </a:rPr>
              <a:t>өркендеуіне</a:t>
            </a:r>
            <a:r>
              <a:rPr lang="ru-RU" sz="3900" dirty="0">
                <a:solidFill>
                  <a:srgbClr val="FFFFFF"/>
                </a:solidFill>
                <a:latin typeface="Livvic"/>
                <a:ea typeface="Livvic"/>
                <a:cs typeface="Livvic"/>
                <a:sym typeface="Livvic"/>
              </a:rPr>
              <a:t> </a:t>
            </a:r>
            <a:r>
              <a:rPr lang="ru-RU" sz="3900" dirty="0" err="1">
                <a:solidFill>
                  <a:srgbClr val="FFFFFF"/>
                </a:solidFill>
                <a:latin typeface="Livvic"/>
                <a:ea typeface="Livvic"/>
                <a:cs typeface="Livvic"/>
                <a:sym typeface="Livvic"/>
              </a:rPr>
              <a:t>көмектесетін</a:t>
            </a:r>
            <a:r>
              <a:rPr lang="ru-RU" sz="3900" dirty="0">
                <a:solidFill>
                  <a:srgbClr val="FFFFFF"/>
                </a:solidFill>
                <a:latin typeface="Livvic"/>
                <a:ea typeface="Livvic"/>
                <a:cs typeface="Livvic"/>
                <a:sym typeface="Livvic"/>
              </a:rPr>
              <a:t> </a:t>
            </a:r>
            <a:r>
              <a:rPr lang="ru-RU" sz="3900" dirty="0" err="1">
                <a:solidFill>
                  <a:srgbClr val="FFFFFF"/>
                </a:solidFill>
                <a:latin typeface="Livvic"/>
                <a:ea typeface="Livvic"/>
                <a:cs typeface="Livvic"/>
                <a:sym typeface="Livvic"/>
              </a:rPr>
              <a:t>арнайы</a:t>
            </a:r>
            <a:r>
              <a:rPr lang="ru-RU" sz="3900" dirty="0">
                <a:solidFill>
                  <a:srgbClr val="FFFFFF"/>
                </a:solidFill>
                <a:latin typeface="Livvic"/>
                <a:ea typeface="Livvic"/>
                <a:cs typeface="Livvic"/>
                <a:sym typeface="Livvic"/>
              </a:rPr>
              <a:t> </a:t>
            </a:r>
            <a:r>
              <a:rPr lang="ru-RU" sz="3900" dirty="0" err="1">
                <a:solidFill>
                  <a:srgbClr val="FFFFFF"/>
                </a:solidFill>
                <a:latin typeface="Livvic"/>
                <a:ea typeface="Livvic"/>
                <a:cs typeface="Livvic"/>
                <a:sym typeface="Livvic"/>
              </a:rPr>
              <a:t>бөліктері</a:t>
            </a:r>
            <a:r>
              <a:rPr lang="ru-RU" sz="3900" dirty="0">
                <a:solidFill>
                  <a:srgbClr val="FFFFFF"/>
                </a:solidFill>
                <a:latin typeface="Livvic"/>
                <a:ea typeface="Livvic"/>
                <a:cs typeface="Livvic"/>
                <a:sym typeface="Livvic"/>
              </a:rPr>
              <a:t> бар.</a:t>
            </a:r>
            <a:endParaRPr lang="en-US" sz="3900" dirty="0">
              <a:solidFill>
                <a:srgbClr val="FFFFFF"/>
              </a:solidFill>
              <a:latin typeface="Livvic"/>
              <a:ea typeface="Livvic"/>
              <a:cs typeface="Livvic"/>
              <a:sym typeface="Livvic"/>
            </a:endParaRPr>
          </a:p>
        </p:txBody>
      </p:sp>
      <p:sp>
        <p:nvSpPr>
          <p:cNvPr id="5" name="TextBox 5"/>
          <p:cNvSpPr txBox="1"/>
          <p:nvPr/>
        </p:nvSpPr>
        <p:spPr>
          <a:xfrm>
            <a:off x="1042555" y="876300"/>
            <a:ext cx="7686388" cy="2590453"/>
          </a:xfrm>
          <a:prstGeom prst="rect">
            <a:avLst/>
          </a:prstGeom>
        </p:spPr>
        <p:txBody>
          <a:bodyPr lIns="0" tIns="0" rIns="0" bIns="0" rtlCol="0" anchor="t">
            <a:spAutoFit/>
          </a:bodyPr>
          <a:lstStyle/>
          <a:p>
            <a:pPr algn="ctr">
              <a:lnSpc>
                <a:spcPts val="10100"/>
              </a:lnSpc>
            </a:pPr>
            <a:r>
              <a:rPr lang="ru-RU" sz="8800" dirty="0">
                <a:solidFill>
                  <a:srgbClr val="FFFFFF"/>
                </a:solidFill>
                <a:latin typeface="Times New Roman" panose="02020603050405020304" pitchFamily="18" charset="0"/>
                <a:ea typeface="Bobby Jones"/>
                <a:cs typeface="Times New Roman" panose="02020603050405020304" pitchFamily="18" charset="0"/>
                <a:sym typeface="Bobby Jones"/>
              </a:rPr>
              <a:t>ҚАНДАЙ</a:t>
            </a:r>
          </a:p>
          <a:p>
            <a:pPr algn="ctr">
              <a:lnSpc>
                <a:spcPts val="10100"/>
              </a:lnSpc>
            </a:pPr>
            <a:r>
              <a:rPr lang="ru-RU" sz="8800" dirty="0">
                <a:solidFill>
                  <a:srgbClr val="FFFFFF"/>
                </a:solidFill>
                <a:latin typeface="Times New Roman" panose="02020603050405020304" pitchFamily="18" charset="0"/>
                <a:ea typeface="Bobby Jones"/>
                <a:cs typeface="Times New Roman" panose="02020603050405020304" pitchFamily="18" charset="0"/>
                <a:sym typeface="Bobby Jones"/>
              </a:rPr>
              <a:t>ӨСІМДІКТЕР?</a:t>
            </a:r>
            <a:endParaRPr lang="en-US" sz="8800" dirty="0">
              <a:solidFill>
                <a:srgbClr val="FFFFFF"/>
              </a:solidFill>
              <a:latin typeface="Times New Roman" panose="02020603050405020304" pitchFamily="18" charset="0"/>
              <a:ea typeface="Bobby Jones"/>
              <a:cs typeface="Times New Roman" panose="02020603050405020304" pitchFamily="18" charset="0"/>
              <a:sym typeface="Bobby Jones"/>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92819" y="2829441"/>
            <a:ext cx="19203330" cy="4628115"/>
            <a:chOff x="0" y="0"/>
            <a:chExt cx="5057667" cy="1218928"/>
          </a:xfrm>
        </p:grpSpPr>
        <p:sp>
          <p:nvSpPr>
            <p:cNvPr id="3" name="Freeform 3"/>
            <p:cNvSpPr/>
            <p:nvPr/>
          </p:nvSpPr>
          <p:spPr>
            <a:xfrm>
              <a:off x="0" y="0"/>
              <a:ext cx="5057667" cy="1218928"/>
            </a:xfrm>
            <a:custGeom>
              <a:avLst/>
              <a:gdLst/>
              <a:ahLst/>
              <a:cxnLst/>
              <a:rect l="l" t="t" r="r" b="b"/>
              <a:pathLst>
                <a:path w="5057667" h="1218928">
                  <a:moveTo>
                    <a:pt x="0" y="0"/>
                  </a:moveTo>
                  <a:lnTo>
                    <a:pt x="5057667" y="0"/>
                  </a:lnTo>
                  <a:lnTo>
                    <a:pt x="5057667" y="1218928"/>
                  </a:lnTo>
                  <a:lnTo>
                    <a:pt x="0" y="1218928"/>
                  </a:lnTo>
                  <a:close/>
                </a:path>
              </a:pathLst>
            </a:custGeom>
            <a:solidFill>
              <a:srgbClr val="284A0B"/>
            </a:solidFill>
          </p:spPr>
        </p:sp>
        <p:sp>
          <p:nvSpPr>
            <p:cNvPr id="4" name="TextBox 4"/>
            <p:cNvSpPr txBox="1"/>
            <p:nvPr/>
          </p:nvSpPr>
          <p:spPr>
            <a:xfrm>
              <a:off x="0" y="-47625"/>
              <a:ext cx="5057667" cy="1266553"/>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8036139" y="138348"/>
            <a:ext cx="10010304" cy="10010304"/>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84A0B"/>
            </a:solidFill>
          </p:spPr>
        </p:sp>
        <p:sp>
          <p:nvSpPr>
            <p:cNvPr id="7" name="TextBox 7"/>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8324435" y="426644"/>
            <a:ext cx="9433712" cy="9433712"/>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6601"/>
            </a:solidFill>
          </p:spPr>
        </p:sp>
        <p:sp>
          <p:nvSpPr>
            <p:cNvPr id="10" name="TextBox 10"/>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grpSp>
        <p:nvGrpSpPr>
          <p:cNvPr id="11" name="Group 11"/>
          <p:cNvGrpSpPr>
            <a:grpSpLocks noChangeAspect="1"/>
          </p:cNvGrpSpPr>
          <p:nvPr/>
        </p:nvGrpSpPr>
        <p:grpSpPr>
          <a:xfrm>
            <a:off x="8737568" y="839794"/>
            <a:ext cx="8607446" cy="8607411"/>
            <a:chOff x="0" y="0"/>
            <a:chExt cx="6350000" cy="6349975"/>
          </a:xfrm>
        </p:grpSpPr>
        <p:sp>
          <p:nvSpPr>
            <p:cNvPr id="12" name="Freeform 12"/>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l="-17681" r="-17681"/>
              </a:stretch>
            </a:blipFill>
          </p:spPr>
        </p:sp>
      </p:grpSp>
      <p:sp>
        <p:nvSpPr>
          <p:cNvPr id="13" name="TextBox 13"/>
          <p:cNvSpPr txBox="1"/>
          <p:nvPr/>
        </p:nvSpPr>
        <p:spPr>
          <a:xfrm>
            <a:off x="1038420" y="3116657"/>
            <a:ext cx="7141867" cy="3872855"/>
          </a:xfrm>
          <a:prstGeom prst="rect">
            <a:avLst/>
          </a:prstGeom>
        </p:spPr>
        <p:txBody>
          <a:bodyPr lIns="0" tIns="0" rIns="0" bIns="0" rtlCol="0" anchor="t">
            <a:spAutoFit/>
          </a:bodyPr>
          <a:lstStyle/>
          <a:p>
            <a:pPr algn="ctr">
              <a:lnSpc>
                <a:spcPts val="10253"/>
              </a:lnSpc>
            </a:pPr>
            <a:r>
              <a:rPr lang="ru-RU" sz="8000" b="1" dirty="0" err="1">
                <a:solidFill>
                  <a:srgbClr val="FFFFFF"/>
                </a:solidFill>
                <a:latin typeface="Times New Roman" panose="02020603050405020304" pitchFamily="18" charset="0"/>
                <a:ea typeface="Bobby Jones"/>
                <a:cs typeface="Times New Roman" panose="02020603050405020304" pitchFamily="18" charset="0"/>
                <a:sym typeface="Bobby Jones"/>
              </a:rPr>
              <a:t>Өсімдік</a:t>
            </a:r>
            <a:r>
              <a:rPr lang="ru-RU" sz="8000" b="1" dirty="0">
                <a:solidFill>
                  <a:srgbClr val="FFFFFF"/>
                </a:solidFill>
                <a:latin typeface="Times New Roman" panose="02020603050405020304" pitchFamily="18" charset="0"/>
                <a:ea typeface="Bobby Jones"/>
                <a:cs typeface="Times New Roman" panose="02020603050405020304" pitchFamily="18" charset="0"/>
                <a:sym typeface="Bobby Jones"/>
              </a:rPr>
              <a:t> </a:t>
            </a:r>
            <a:r>
              <a:rPr lang="ru-RU" sz="8000" b="1" dirty="0" err="1">
                <a:solidFill>
                  <a:srgbClr val="FFFFFF"/>
                </a:solidFill>
                <a:latin typeface="Times New Roman" panose="02020603050405020304" pitchFamily="18" charset="0"/>
                <a:ea typeface="Bobby Jones"/>
                <a:cs typeface="Times New Roman" panose="02020603050405020304" pitchFamily="18" charset="0"/>
                <a:sym typeface="Bobby Jones"/>
              </a:rPr>
              <a:t>қандай</a:t>
            </a:r>
            <a:r>
              <a:rPr lang="ru-RU" sz="8000" b="1" dirty="0">
                <a:solidFill>
                  <a:srgbClr val="FFFFFF"/>
                </a:solidFill>
                <a:latin typeface="Times New Roman" panose="02020603050405020304" pitchFamily="18" charset="0"/>
                <a:ea typeface="Bobby Jones"/>
                <a:cs typeface="Times New Roman" panose="02020603050405020304" pitchFamily="18" charset="0"/>
                <a:sym typeface="Bobby Jones"/>
              </a:rPr>
              <a:t> </a:t>
            </a:r>
            <a:r>
              <a:rPr lang="ru-RU" sz="8000" b="1" dirty="0" err="1">
                <a:solidFill>
                  <a:srgbClr val="FFFFFF"/>
                </a:solidFill>
                <a:latin typeface="Times New Roman" panose="02020603050405020304" pitchFamily="18" charset="0"/>
                <a:ea typeface="Bobby Jones"/>
                <a:cs typeface="Times New Roman" panose="02020603050405020304" pitchFamily="18" charset="0"/>
                <a:sym typeface="Bobby Jones"/>
              </a:rPr>
              <a:t>бөліктерден</a:t>
            </a:r>
            <a:r>
              <a:rPr lang="ru-RU" sz="8000" b="1" dirty="0">
                <a:solidFill>
                  <a:srgbClr val="FFFFFF"/>
                </a:solidFill>
                <a:latin typeface="Times New Roman" panose="02020603050405020304" pitchFamily="18" charset="0"/>
                <a:ea typeface="Bobby Jones"/>
                <a:cs typeface="Times New Roman" panose="02020603050405020304" pitchFamily="18" charset="0"/>
                <a:sym typeface="Bobby Jones"/>
              </a:rPr>
              <a:t> </a:t>
            </a:r>
            <a:r>
              <a:rPr lang="ru-RU" sz="8000" b="1" dirty="0" err="1">
                <a:solidFill>
                  <a:srgbClr val="FFFFFF"/>
                </a:solidFill>
                <a:latin typeface="Times New Roman" panose="02020603050405020304" pitchFamily="18" charset="0"/>
                <a:ea typeface="Bobby Jones"/>
                <a:cs typeface="Times New Roman" panose="02020603050405020304" pitchFamily="18" charset="0"/>
                <a:sym typeface="Bobby Jones"/>
              </a:rPr>
              <a:t>тұрады</a:t>
            </a:r>
            <a:r>
              <a:rPr lang="ru-RU" sz="8000" b="1" dirty="0">
                <a:solidFill>
                  <a:srgbClr val="FFFFFF"/>
                </a:solidFill>
                <a:latin typeface="Times New Roman" panose="02020603050405020304" pitchFamily="18" charset="0"/>
                <a:ea typeface="Bobby Jones"/>
                <a:cs typeface="Times New Roman" panose="02020603050405020304" pitchFamily="18" charset="0"/>
                <a:sym typeface="Bobby Jones"/>
              </a:rPr>
              <a:t>?</a:t>
            </a:r>
            <a:endParaRPr lang="en-US" sz="8000" b="1" dirty="0">
              <a:solidFill>
                <a:srgbClr val="FFFFFF"/>
              </a:solidFill>
              <a:latin typeface="Times New Roman" panose="02020603050405020304" pitchFamily="18" charset="0"/>
              <a:ea typeface="Bobby Jones"/>
              <a:cs typeface="Times New Roman" panose="02020603050405020304" pitchFamily="18" charset="0"/>
              <a:sym typeface="Bobby Jones"/>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284A0B"/>
        </a:solidFill>
        <a:effectLst/>
      </p:bgPr>
    </p:bg>
    <p:spTree>
      <p:nvGrpSpPr>
        <p:cNvPr id="1" name=""/>
        <p:cNvGrpSpPr/>
        <p:nvPr/>
      </p:nvGrpSpPr>
      <p:grpSpPr>
        <a:xfrm>
          <a:off x="0" y="0"/>
          <a:ext cx="0" cy="0"/>
          <a:chOff x="0" y="0"/>
          <a:chExt cx="0" cy="0"/>
        </a:xfrm>
      </p:grpSpPr>
      <p:grpSp>
        <p:nvGrpSpPr>
          <p:cNvPr id="2" name="Group 2"/>
          <p:cNvGrpSpPr/>
          <p:nvPr/>
        </p:nvGrpSpPr>
        <p:grpSpPr>
          <a:xfrm>
            <a:off x="314438" y="385116"/>
            <a:ext cx="17659125" cy="9516767"/>
            <a:chOff x="0" y="0"/>
            <a:chExt cx="4650963" cy="2506474"/>
          </a:xfrm>
        </p:grpSpPr>
        <p:sp>
          <p:nvSpPr>
            <p:cNvPr id="3" name="Freeform 3"/>
            <p:cNvSpPr/>
            <p:nvPr/>
          </p:nvSpPr>
          <p:spPr>
            <a:xfrm>
              <a:off x="0" y="0"/>
              <a:ext cx="4650963" cy="2506474"/>
            </a:xfrm>
            <a:custGeom>
              <a:avLst/>
              <a:gdLst/>
              <a:ahLst/>
              <a:cxnLst/>
              <a:rect l="l" t="t" r="r" b="b"/>
              <a:pathLst>
                <a:path w="4650963" h="2506474">
                  <a:moveTo>
                    <a:pt x="0" y="0"/>
                  </a:moveTo>
                  <a:lnTo>
                    <a:pt x="4650963" y="0"/>
                  </a:lnTo>
                  <a:lnTo>
                    <a:pt x="4650963" y="2506474"/>
                  </a:lnTo>
                  <a:lnTo>
                    <a:pt x="0" y="2506474"/>
                  </a:lnTo>
                  <a:close/>
                </a:path>
              </a:pathLst>
            </a:custGeom>
            <a:solidFill>
              <a:srgbClr val="FFFFFF"/>
            </a:solidFill>
          </p:spPr>
        </p:sp>
        <p:sp>
          <p:nvSpPr>
            <p:cNvPr id="4" name="TextBox 4"/>
            <p:cNvSpPr txBox="1"/>
            <p:nvPr/>
          </p:nvSpPr>
          <p:spPr>
            <a:xfrm>
              <a:off x="0" y="-47625"/>
              <a:ext cx="4650963" cy="2554099"/>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6335836" y="521937"/>
            <a:ext cx="6150880" cy="9243126"/>
          </a:xfrm>
          <a:custGeom>
            <a:avLst/>
            <a:gdLst/>
            <a:ahLst/>
            <a:cxnLst/>
            <a:rect l="l" t="t" r="r" b="b"/>
            <a:pathLst>
              <a:path w="6150880" h="9243126">
                <a:moveTo>
                  <a:pt x="0" y="0"/>
                </a:moveTo>
                <a:lnTo>
                  <a:pt x="6150881" y="0"/>
                </a:lnTo>
                <a:lnTo>
                  <a:pt x="6150881" y="9243126"/>
                </a:lnTo>
                <a:lnTo>
                  <a:pt x="0" y="924312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6" name="AutoShape 6"/>
          <p:cNvSpPr/>
          <p:nvPr/>
        </p:nvSpPr>
        <p:spPr>
          <a:xfrm>
            <a:off x="4637700" y="8295217"/>
            <a:ext cx="2957481" cy="0"/>
          </a:xfrm>
          <a:prstGeom prst="line">
            <a:avLst/>
          </a:prstGeom>
          <a:ln w="38100" cap="flat">
            <a:solidFill>
              <a:srgbClr val="000000"/>
            </a:solidFill>
            <a:prstDash val="solid"/>
            <a:headEnd type="none" w="sm" len="sm"/>
            <a:tailEnd type="none" w="sm" len="sm"/>
          </a:ln>
        </p:spPr>
      </p:sp>
      <p:sp>
        <p:nvSpPr>
          <p:cNvPr id="7" name="AutoShape 7"/>
          <p:cNvSpPr/>
          <p:nvPr/>
        </p:nvSpPr>
        <p:spPr>
          <a:xfrm>
            <a:off x="4637700" y="3015464"/>
            <a:ext cx="1898663" cy="0"/>
          </a:xfrm>
          <a:prstGeom prst="line">
            <a:avLst/>
          </a:prstGeom>
          <a:ln w="38100" cap="flat">
            <a:solidFill>
              <a:srgbClr val="000000"/>
            </a:solidFill>
            <a:prstDash val="solid"/>
            <a:headEnd type="none" w="sm" len="sm"/>
            <a:tailEnd type="none" w="sm" len="sm"/>
          </a:ln>
        </p:spPr>
      </p:sp>
      <p:sp>
        <p:nvSpPr>
          <p:cNvPr id="8" name="AutoShape 8"/>
          <p:cNvSpPr/>
          <p:nvPr/>
        </p:nvSpPr>
        <p:spPr>
          <a:xfrm flipV="1">
            <a:off x="4889392" y="6050774"/>
            <a:ext cx="4521884" cy="19050"/>
          </a:xfrm>
          <a:prstGeom prst="line">
            <a:avLst/>
          </a:prstGeom>
          <a:ln w="38100" cap="flat">
            <a:solidFill>
              <a:srgbClr val="000000"/>
            </a:solidFill>
            <a:prstDash val="solid"/>
            <a:headEnd type="none" w="sm" len="sm"/>
            <a:tailEnd type="none" w="sm" len="sm"/>
          </a:ln>
        </p:spPr>
      </p:sp>
      <p:sp>
        <p:nvSpPr>
          <p:cNvPr id="9" name="Freeform 9"/>
          <p:cNvSpPr/>
          <p:nvPr/>
        </p:nvSpPr>
        <p:spPr>
          <a:xfrm>
            <a:off x="10192810" y="5668751"/>
            <a:ext cx="1124492" cy="1100597"/>
          </a:xfrm>
          <a:custGeom>
            <a:avLst/>
            <a:gdLst/>
            <a:ahLst/>
            <a:cxnLst/>
            <a:rect l="l" t="t" r="r" b="b"/>
            <a:pathLst>
              <a:path w="1124492" h="1100597">
                <a:moveTo>
                  <a:pt x="0" y="0"/>
                </a:moveTo>
                <a:lnTo>
                  <a:pt x="1124492" y="0"/>
                </a:lnTo>
                <a:lnTo>
                  <a:pt x="1124492" y="1100596"/>
                </a:lnTo>
                <a:lnTo>
                  <a:pt x="0" y="110059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0" name="AutoShape 10"/>
          <p:cNvSpPr/>
          <p:nvPr/>
        </p:nvSpPr>
        <p:spPr>
          <a:xfrm flipV="1">
            <a:off x="10755056" y="6238099"/>
            <a:ext cx="2876138" cy="0"/>
          </a:xfrm>
          <a:prstGeom prst="line">
            <a:avLst/>
          </a:prstGeom>
          <a:ln w="38100" cap="flat">
            <a:solidFill>
              <a:srgbClr val="000000"/>
            </a:solidFill>
            <a:prstDash val="solid"/>
            <a:headEnd type="none" w="sm" len="sm"/>
            <a:tailEnd type="none" w="sm" len="sm"/>
          </a:ln>
        </p:spPr>
      </p:sp>
      <p:sp>
        <p:nvSpPr>
          <p:cNvPr id="11" name="AutoShape 11"/>
          <p:cNvSpPr/>
          <p:nvPr/>
        </p:nvSpPr>
        <p:spPr>
          <a:xfrm>
            <a:off x="10457776" y="2424603"/>
            <a:ext cx="3634200" cy="19050"/>
          </a:xfrm>
          <a:prstGeom prst="line">
            <a:avLst/>
          </a:prstGeom>
          <a:ln w="38100" cap="flat">
            <a:solidFill>
              <a:srgbClr val="000000"/>
            </a:solidFill>
            <a:prstDash val="solid"/>
            <a:headEnd type="none" w="sm" len="sm"/>
            <a:tailEnd type="none" w="sm" len="sm"/>
          </a:ln>
        </p:spPr>
      </p:sp>
      <p:sp>
        <p:nvSpPr>
          <p:cNvPr id="12" name="AutoShape 12"/>
          <p:cNvSpPr/>
          <p:nvPr/>
        </p:nvSpPr>
        <p:spPr>
          <a:xfrm>
            <a:off x="10192810" y="4774103"/>
            <a:ext cx="2899068" cy="0"/>
          </a:xfrm>
          <a:prstGeom prst="line">
            <a:avLst/>
          </a:prstGeom>
          <a:ln w="38100" cap="flat">
            <a:solidFill>
              <a:srgbClr val="000000"/>
            </a:solidFill>
            <a:prstDash val="solid"/>
            <a:headEnd type="none" w="sm" len="sm"/>
            <a:tailEnd type="none" w="sm" len="sm"/>
          </a:ln>
        </p:spPr>
      </p:sp>
      <p:grpSp>
        <p:nvGrpSpPr>
          <p:cNvPr id="13" name="Group 13"/>
          <p:cNvGrpSpPr/>
          <p:nvPr/>
        </p:nvGrpSpPr>
        <p:grpSpPr>
          <a:xfrm>
            <a:off x="2105259" y="7825317"/>
            <a:ext cx="3086100" cy="939800"/>
            <a:chOff x="0" y="0"/>
            <a:chExt cx="812800" cy="247519"/>
          </a:xfrm>
        </p:grpSpPr>
        <p:sp>
          <p:nvSpPr>
            <p:cNvPr id="14" name="Freeform 14"/>
            <p:cNvSpPr/>
            <p:nvPr/>
          </p:nvSpPr>
          <p:spPr>
            <a:xfrm>
              <a:off x="0" y="0"/>
              <a:ext cx="812800" cy="247519"/>
            </a:xfrm>
            <a:custGeom>
              <a:avLst/>
              <a:gdLst/>
              <a:ahLst/>
              <a:cxnLst/>
              <a:rect l="l" t="t" r="r" b="b"/>
              <a:pathLst>
                <a:path w="812800" h="247519">
                  <a:moveTo>
                    <a:pt x="75259" y="0"/>
                  </a:moveTo>
                  <a:lnTo>
                    <a:pt x="737541" y="0"/>
                  </a:lnTo>
                  <a:cubicBezTo>
                    <a:pt x="779105" y="0"/>
                    <a:pt x="812800" y="33695"/>
                    <a:pt x="812800" y="75259"/>
                  </a:cubicBezTo>
                  <a:lnTo>
                    <a:pt x="812800" y="172260"/>
                  </a:lnTo>
                  <a:cubicBezTo>
                    <a:pt x="812800" y="213825"/>
                    <a:pt x="779105" y="247519"/>
                    <a:pt x="737541" y="247519"/>
                  </a:cubicBezTo>
                  <a:lnTo>
                    <a:pt x="75259" y="247519"/>
                  </a:lnTo>
                  <a:cubicBezTo>
                    <a:pt x="33695" y="247519"/>
                    <a:pt x="0" y="213825"/>
                    <a:pt x="0" y="172260"/>
                  </a:cubicBezTo>
                  <a:lnTo>
                    <a:pt x="0" y="75259"/>
                  </a:lnTo>
                  <a:cubicBezTo>
                    <a:pt x="0" y="33695"/>
                    <a:pt x="33695" y="0"/>
                    <a:pt x="75259" y="0"/>
                  </a:cubicBezTo>
                  <a:close/>
                </a:path>
              </a:pathLst>
            </a:custGeom>
            <a:solidFill>
              <a:srgbClr val="274708"/>
            </a:solidFill>
          </p:spPr>
        </p:sp>
        <p:sp>
          <p:nvSpPr>
            <p:cNvPr id="15" name="TextBox 15"/>
            <p:cNvSpPr txBox="1"/>
            <p:nvPr/>
          </p:nvSpPr>
          <p:spPr>
            <a:xfrm>
              <a:off x="0" y="-47625"/>
              <a:ext cx="812800" cy="295144"/>
            </a:xfrm>
            <a:prstGeom prst="rect">
              <a:avLst/>
            </a:prstGeom>
          </p:spPr>
          <p:txBody>
            <a:bodyPr lIns="50800" tIns="50800" rIns="50800" bIns="50800" rtlCol="0" anchor="ctr"/>
            <a:lstStyle/>
            <a:p>
              <a:pPr algn="ctr">
                <a:lnSpc>
                  <a:spcPts val="2659"/>
                </a:lnSpc>
              </a:pPr>
              <a:endParaRPr/>
            </a:p>
          </p:txBody>
        </p:sp>
      </p:grpSp>
      <p:grpSp>
        <p:nvGrpSpPr>
          <p:cNvPr id="16" name="Group 16"/>
          <p:cNvGrpSpPr/>
          <p:nvPr/>
        </p:nvGrpSpPr>
        <p:grpSpPr>
          <a:xfrm>
            <a:off x="2105259" y="2545564"/>
            <a:ext cx="3086100" cy="939800"/>
            <a:chOff x="0" y="0"/>
            <a:chExt cx="812800" cy="247519"/>
          </a:xfrm>
        </p:grpSpPr>
        <p:sp>
          <p:nvSpPr>
            <p:cNvPr id="17" name="Freeform 17"/>
            <p:cNvSpPr/>
            <p:nvPr/>
          </p:nvSpPr>
          <p:spPr>
            <a:xfrm>
              <a:off x="0" y="0"/>
              <a:ext cx="812800" cy="247519"/>
            </a:xfrm>
            <a:custGeom>
              <a:avLst/>
              <a:gdLst/>
              <a:ahLst/>
              <a:cxnLst/>
              <a:rect l="l" t="t" r="r" b="b"/>
              <a:pathLst>
                <a:path w="812800" h="247519">
                  <a:moveTo>
                    <a:pt x="75259" y="0"/>
                  </a:moveTo>
                  <a:lnTo>
                    <a:pt x="737541" y="0"/>
                  </a:lnTo>
                  <a:cubicBezTo>
                    <a:pt x="779105" y="0"/>
                    <a:pt x="812800" y="33695"/>
                    <a:pt x="812800" y="75259"/>
                  </a:cubicBezTo>
                  <a:lnTo>
                    <a:pt x="812800" y="172260"/>
                  </a:lnTo>
                  <a:cubicBezTo>
                    <a:pt x="812800" y="213825"/>
                    <a:pt x="779105" y="247519"/>
                    <a:pt x="737541" y="247519"/>
                  </a:cubicBezTo>
                  <a:lnTo>
                    <a:pt x="75259" y="247519"/>
                  </a:lnTo>
                  <a:cubicBezTo>
                    <a:pt x="33695" y="247519"/>
                    <a:pt x="0" y="213825"/>
                    <a:pt x="0" y="172260"/>
                  </a:cubicBezTo>
                  <a:lnTo>
                    <a:pt x="0" y="75259"/>
                  </a:lnTo>
                  <a:cubicBezTo>
                    <a:pt x="0" y="33695"/>
                    <a:pt x="33695" y="0"/>
                    <a:pt x="75259" y="0"/>
                  </a:cubicBezTo>
                  <a:close/>
                </a:path>
              </a:pathLst>
            </a:custGeom>
            <a:solidFill>
              <a:srgbClr val="274708"/>
            </a:solidFill>
          </p:spPr>
        </p:sp>
        <p:sp>
          <p:nvSpPr>
            <p:cNvPr id="18" name="TextBox 18"/>
            <p:cNvSpPr txBox="1"/>
            <p:nvPr/>
          </p:nvSpPr>
          <p:spPr>
            <a:xfrm>
              <a:off x="0" y="-47625"/>
              <a:ext cx="812800" cy="295144"/>
            </a:xfrm>
            <a:prstGeom prst="rect">
              <a:avLst/>
            </a:prstGeom>
          </p:spPr>
          <p:txBody>
            <a:bodyPr lIns="50800" tIns="50800" rIns="50800" bIns="50800" rtlCol="0" anchor="ctr"/>
            <a:lstStyle/>
            <a:p>
              <a:pPr algn="ctr">
                <a:lnSpc>
                  <a:spcPts val="2659"/>
                </a:lnSpc>
              </a:pPr>
              <a:endParaRPr/>
            </a:p>
          </p:txBody>
        </p:sp>
      </p:grpSp>
      <p:grpSp>
        <p:nvGrpSpPr>
          <p:cNvPr id="19" name="Group 19"/>
          <p:cNvGrpSpPr/>
          <p:nvPr/>
        </p:nvGrpSpPr>
        <p:grpSpPr>
          <a:xfrm>
            <a:off x="2105259" y="5580874"/>
            <a:ext cx="3086100" cy="939800"/>
            <a:chOff x="0" y="0"/>
            <a:chExt cx="812800" cy="247519"/>
          </a:xfrm>
        </p:grpSpPr>
        <p:sp>
          <p:nvSpPr>
            <p:cNvPr id="20" name="Freeform 20"/>
            <p:cNvSpPr/>
            <p:nvPr/>
          </p:nvSpPr>
          <p:spPr>
            <a:xfrm>
              <a:off x="0" y="0"/>
              <a:ext cx="812800" cy="247519"/>
            </a:xfrm>
            <a:custGeom>
              <a:avLst/>
              <a:gdLst/>
              <a:ahLst/>
              <a:cxnLst/>
              <a:rect l="l" t="t" r="r" b="b"/>
              <a:pathLst>
                <a:path w="812800" h="247519">
                  <a:moveTo>
                    <a:pt x="75259" y="0"/>
                  </a:moveTo>
                  <a:lnTo>
                    <a:pt x="737541" y="0"/>
                  </a:lnTo>
                  <a:cubicBezTo>
                    <a:pt x="779105" y="0"/>
                    <a:pt x="812800" y="33695"/>
                    <a:pt x="812800" y="75259"/>
                  </a:cubicBezTo>
                  <a:lnTo>
                    <a:pt x="812800" y="172260"/>
                  </a:lnTo>
                  <a:cubicBezTo>
                    <a:pt x="812800" y="213825"/>
                    <a:pt x="779105" y="247519"/>
                    <a:pt x="737541" y="247519"/>
                  </a:cubicBezTo>
                  <a:lnTo>
                    <a:pt x="75259" y="247519"/>
                  </a:lnTo>
                  <a:cubicBezTo>
                    <a:pt x="33695" y="247519"/>
                    <a:pt x="0" y="213825"/>
                    <a:pt x="0" y="172260"/>
                  </a:cubicBezTo>
                  <a:lnTo>
                    <a:pt x="0" y="75259"/>
                  </a:lnTo>
                  <a:cubicBezTo>
                    <a:pt x="0" y="33695"/>
                    <a:pt x="33695" y="0"/>
                    <a:pt x="75259" y="0"/>
                  </a:cubicBezTo>
                  <a:close/>
                </a:path>
              </a:pathLst>
            </a:custGeom>
            <a:solidFill>
              <a:srgbClr val="274708"/>
            </a:solidFill>
          </p:spPr>
        </p:sp>
        <p:sp>
          <p:nvSpPr>
            <p:cNvPr id="21" name="TextBox 21"/>
            <p:cNvSpPr txBox="1"/>
            <p:nvPr/>
          </p:nvSpPr>
          <p:spPr>
            <a:xfrm>
              <a:off x="0" y="-47625"/>
              <a:ext cx="812800" cy="295144"/>
            </a:xfrm>
            <a:prstGeom prst="rect">
              <a:avLst/>
            </a:prstGeom>
          </p:spPr>
          <p:txBody>
            <a:bodyPr lIns="50800" tIns="50800" rIns="50800" bIns="50800" rtlCol="0" anchor="ctr"/>
            <a:lstStyle/>
            <a:p>
              <a:pPr algn="ctr">
                <a:lnSpc>
                  <a:spcPts val="2659"/>
                </a:lnSpc>
              </a:pPr>
              <a:endParaRPr/>
            </a:p>
          </p:txBody>
        </p:sp>
      </p:grpSp>
      <p:grpSp>
        <p:nvGrpSpPr>
          <p:cNvPr id="22" name="Group 22"/>
          <p:cNvGrpSpPr/>
          <p:nvPr/>
        </p:nvGrpSpPr>
        <p:grpSpPr>
          <a:xfrm>
            <a:off x="13091878" y="5749149"/>
            <a:ext cx="3086100" cy="939800"/>
            <a:chOff x="0" y="0"/>
            <a:chExt cx="812800" cy="247519"/>
          </a:xfrm>
        </p:grpSpPr>
        <p:sp>
          <p:nvSpPr>
            <p:cNvPr id="23" name="Freeform 23"/>
            <p:cNvSpPr/>
            <p:nvPr/>
          </p:nvSpPr>
          <p:spPr>
            <a:xfrm>
              <a:off x="0" y="0"/>
              <a:ext cx="812800" cy="247519"/>
            </a:xfrm>
            <a:custGeom>
              <a:avLst/>
              <a:gdLst/>
              <a:ahLst/>
              <a:cxnLst/>
              <a:rect l="l" t="t" r="r" b="b"/>
              <a:pathLst>
                <a:path w="812800" h="247519">
                  <a:moveTo>
                    <a:pt x="75259" y="0"/>
                  </a:moveTo>
                  <a:lnTo>
                    <a:pt x="737541" y="0"/>
                  </a:lnTo>
                  <a:cubicBezTo>
                    <a:pt x="779105" y="0"/>
                    <a:pt x="812800" y="33695"/>
                    <a:pt x="812800" y="75259"/>
                  </a:cubicBezTo>
                  <a:lnTo>
                    <a:pt x="812800" y="172260"/>
                  </a:lnTo>
                  <a:cubicBezTo>
                    <a:pt x="812800" y="213825"/>
                    <a:pt x="779105" y="247519"/>
                    <a:pt x="737541" y="247519"/>
                  </a:cubicBezTo>
                  <a:lnTo>
                    <a:pt x="75259" y="247519"/>
                  </a:lnTo>
                  <a:cubicBezTo>
                    <a:pt x="33695" y="247519"/>
                    <a:pt x="0" y="213825"/>
                    <a:pt x="0" y="172260"/>
                  </a:cubicBezTo>
                  <a:lnTo>
                    <a:pt x="0" y="75259"/>
                  </a:lnTo>
                  <a:cubicBezTo>
                    <a:pt x="0" y="33695"/>
                    <a:pt x="33695" y="0"/>
                    <a:pt x="75259" y="0"/>
                  </a:cubicBezTo>
                  <a:close/>
                </a:path>
              </a:pathLst>
            </a:custGeom>
            <a:solidFill>
              <a:srgbClr val="274708"/>
            </a:solidFill>
          </p:spPr>
        </p:sp>
        <p:sp>
          <p:nvSpPr>
            <p:cNvPr id="24" name="TextBox 24"/>
            <p:cNvSpPr txBox="1"/>
            <p:nvPr/>
          </p:nvSpPr>
          <p:spPr>
            <a:xfrm>
              <a:off x="0" y="-47625"/>
              <a:ext cx="812800" cy="295144"/>
            </a:xfrm>
            <a:prstGeom prst="rect">
              <a:avLst/>
            </a:prstGeom>
          </p:spPr>
          <p:txBody>
            <a:bodyPr lIns="50800" tIns="50800" rIns="50800" bIns="50800" rtlCol="0" anchor="ctr"/>
            <a:lstStyle/>
            <a:p>
              <a:pPr algn="ctr">
                <a:lnSpc>
                  <a:spcPts val="2659"/>
                </a:lnSpc>
              </a:pPr>
              <a:endParaRPr/>
            </a:p>
          </p:txBody>
        </p:sp>
      </p:grpSp>
      <p:grpSp>
        <p:nvGrpSpPr>
          <p:cNvPr id="25" name="Group 25"/>
          <p:cNvGrpSpPr/>
          <p:nvPr/>
        </p:nvGrpSpPr>
        <p:grpSpPr>
          <a:xfrm>
            <a:off x="13091878" y="1935653"/>
            <a:ext cx="3086100" cy="939800"/>
            <a:chOff x="0" y="0"/>
            <a:chExt cx="812800" cy="247519"/>
          </a:xfrm>
        </p:grpSpPr>
        <p:sp>
          <p:nvSpPr>
            <p:cNvPr id="26" name="Freeform 26"/>
            <p:cNvSpPr/>
            <p:nvPr/>
          </p:nvSpPr>
          <p:spPr>
            <a:xfrm>
              <a:off x="0" y="0"/>
              <a:ext cx="812800" cy="247519"/>
            </a:xfrm>
            <a:custGeom>
              <a:avLst/>
              <a:gdLst/>
              <a:ahLst/>
              <a:cxnLst/>
              <a:rect l="l" t="t" r="r" b="b"/>
              <a:pathLst>
                <a:path w="812800" h="247519">
                  <a:moveTo>
                    <a:pt x="75259" y="0"/>
                  </a:moveTo>
                  <a:lnTo>
                    <a:pt x="737541" y="0"/>
                  </a:lnTo>
                  <a:cubicBezTo>
                    <a:pt x="779105" y="0"/>
                    <a:pt x="812800" y="33695"/>
                    <a:pt x="812800" y="75259"/>
                  </a:cubicBezTo>
                  <a:lnTo>
                    <a:pt x="812800" y="172260"/>
                  </a:lnTo>
                  <a:cubicBezTo>
                    <a:pt x="812800" y="213825"/>
                    <a:pt x="779105" y="247519"/>
                    <a:pt x="737541" y="247519"/>
                  </a:cubicBezTo>
                  <a:lnTo>
                    <a:pt x="75259" y="247519"/>
                  </a:lnTo>
                  <a:cubicBezTo>
                    <a:pt x="33695" y="247519"/>
                    <a:pt x="0" y="213825"/>
                    <a:pt x="0" y="172260"/>
                  </a:cubicBezTo>
                  <a:lnTo>
                    <a:pt x="0" y="75259"/>
                  </a:lnTo>
                  <a:cubicBezTo>
                    <a:pt x="0" y="33695"/>
                    <a:pt x="33695" y="0"/>
                    <a:pt x="75259" y="0"/>
                  </a:cubicBezTo>
                  <a:close/>
                </a:path>
              </a:pathLst>
            </a:custGeom>
            <a:solidFill>
              <a:srgbClr val="274708"/>
            </a:solidFill>
          </p:spPr>
        </p:sp>
        <p:sp>
          <p:nvSpPr>
            <p:cNvPr id="27" name="TextBox 27"/>
            <p:cNvSpPr txBox="1"/>
            <p:nvPr/>
          </p:nvSpPr>
          <p:spPr>
            <a:xfrm>
              <a:off x="0" y="-47625"/>
              <a:ext cx="812800" cy="295144"/>
            </a:xfrm>
            <a:prstGeom prst="rect">
              <a:avLst/>
            </a:prstGeom>
          </p:spPr>
          <p:txBody>
            <a:bodyPr lIns="50800" tIns="50800" rIns="50800" bIns="50800" rtlCol="0" anchor="ctr"/>
            <a:lstStyle/>
            <a:p>
              <a:pPr algn="ctr">
                <a:lnSpc>
                  <a:spcPts val="2659"/>
                </a:lnSpc>
              </a:pPr>
              <a:endParaRPr/>
            </a:p>
          </p:txBody>
        </p:sp>
      </p:grpSp>
      <p:grpSp>
        <p:nvGrpSpPr>
          <p:cNvPr id="28" name="Group 28"/>
          <p:cNvGrpSpPr/>
          <p:nvPr/>
        </p:nvGrpSpPr>
        <p:grpSpPr>
          <a:xfrm>
            <a:off x="13091878" y="4304203"/>
            <a:ext cx="3086100" cy="939800"/>
            <a:chOff x="0" y="0"/>
            <a:chExt cx="812800" cy="247519"/>
          </a:xfrm>
        </p:grpSpPr>
        <p:sp>
          <p:nvSpPr>
            <p:cNvPr id="29" name="Freeform 29"/>
            <p:cNvSpPr/>
            <p:nvPr/>
          </p:nvSpPr>
          <p:spPr>
            <a:xfrm>
              <a:off x="0" y="0"/>
              <a:ext cx="812800" cy="247519"/>
            </a:xfrm>
            <a:custGeom>
              <a:avLst/>
              <a:gdLst/>
              <a:ahLst/>
              <a:cxnLst/>
              <a:rect l="l" t="t" r="r" b="b"/>
              <a:pathLst>
                <a:path w="812800" h="247519">
                  <a:moveTo>
                    <a:pt x="75259" y="0"/>
                  </a:moveTo>
                  <a:lnTo>
                    <a:pt x="737541" y="0"/>
                  </a:lnTo>
                  <a:cubicBezTo>
                    <a:pt x="779105" y="0"/>
                    <a:pt x="812800" y="33695"/>
                    <a:pt x="812800" y="75259"/>
                  </a:cubicBezTo>
                  <a:lnTo>
                    <a:pt x="812800" y="172260"/>
                  </a:lnTo>
                  <a:cubicBezTo>
                    <a:pt x="812800" y="213825"/>
                    <a:pt x="779105" y="247519"/>
                    <a:pt x="737541" y="247519"/>
                  </a:cubicBezTo>
                  <a:lnTo>
                    <a:pt x="75259" y="247519"/>
                  </a:lnTo>
                  <a:cubicBezTo>
                    <a:pt x="33695" y="247519"/>
                    <a:pt x="0" y="213825"/>
                    <a:pt x="0" y="172260"/>
                  </a:cubicBezTo>
                  <a:lnTo>
                    <a:pt x="0" y="75259"/>
                  </a:lnTo>
                  <a:cubicBezTo>
                    <a:pt x="0" y="33695"/>
                    <a:pt x="33695" y="0"/>
                    <a:pt x="75259" y="0"/>
                  </a:cubicBezTo>
                  <a:close/>
                </a:path>
              </a:pathLst>
            </a:custGeom>
            <a:solidFill>
              <a:srgbClr val="274708"/>
            </a:solidFill>
          </p:spPr>
        </p:sp>
        <p:sp>
          <p:nvSpPr>
            <p:cNvPr id="30" name="TextBox 30"/>
            <p:cNvSpPr txBox="1"/>
            <p:nvPr/>
          </p:nvSpPr>
          <p:spPr>
            <a:xfrm>
              <a:off x="0" y="-47625"/>
              <a:ext cx="812800" cy="295144"/>
            </a:xfrm>
            <a:prstGeom prst="rect">
              <a:avLst/>
            </a:prstGeom>
          </p:spPr>
          <p:txBody>
            <a:bodyPr lIns="50800" tIns="50800" rIns="50800" bIns="50800" rtlCol="0" anchor="ctr"/>
            <a:lstStyle/>
            <a:p>
              <a:pPr algn="ctr">
                <a:lnSpc>
                  <a:spcPts val="2659"/>
                </a:lnSpc>
              </a:pPr>
              <a:endParaRPr/>
            </a:p>
          </p:txBody>
        </p:sp>
      </p:grpSp>
      <p:sp>
        <p:nvSpPr>
          <p:cNvPr id="31" name="TextBox 31"/>
          <p:cNvSpPr txBox="1"/>
          <p:nvPr/>
        </p:nvSpPr>
        <p:spPr>
          <a:xfrm>
            <a:off x="2644631" y="7917392"/>
            <a:ext cx="2007357" cy="679450"/>
          </a:xfrm>
          <a:prstGeom prst="rect">
            <a:avLst/>
          </a:prstGeom>
        </p:spPr>
        <p:txBody>
          <a:bodyPr lIns="0" tIns="0" rIns="0" bIns="0" rtlCol="0" anchor="t">
            <a:spAutoFit/>
          </a:bodyPr>
          <a:lstStyle/>
          <a:p>
            <a:pPr algn="ctr">
              <a:lnSpc>
                <a:spcPts val="5599"/>
              </a:lnSpc>
            </a:pPr>
            <a:r>
              <a:rPr lang="ru-RU" sz="3999" dirty="0" err="1">
                <a:solidFill>
                  <a:srgbClr val="FFFFFF"/>
                </a:solidFill>
                <a:latin typeface="Livvic"/>
                <a:ea typeface="Livvic"/>
                <a:cs typeface="Livvic"/>
                <a:sym typeface="Livvic"/>
              </a:rPr>
              <a:t>тамыр</a:t>
            </a:r>
            <a:endParaRPr lang="en-US" sz="3999" dirty="0">
              <a:solidFill>
                <a:srgbClr val="FFFFFF"/>
              </a:solidFill>
              <a:latin typeface="Livvic"/>
              <a:ea typeface="Livvic"/>
              <a:cs typeface="Livvic"/>
              <a:sym typeface="Livvic"/>
            </a:endParaRPr>
          </a:p>
        </p:txBody>
      </p:sp>
      <p:sp>
        <p:nvSpPr>
          <p:cNvPr id="32" name="TextBox 32"/>
          <p:cNvSpPr txBox="1"/>
          <p:nvPr/>
        </p:nvSpPr>
        <p:spPr>
          <a:xfrm>
            <a:off x="2525928" y="2583204"/>
            <a:ext cx="2244761" cy="718145"/>
          </a:xfrm>
          <a:prstGeom prst="rect">
            <a:avLst/>
          </a:prstGeom>
        </p:spPr>
        <p:txBody>
          <a:bodyPr wrap="square" lIns="0" tIns="0" rIns="0" bIns="0" rtlCol="0" anchor="t">
            <a:spAutoFit/>
          </a:bodyPr>
          <a:lstStyle/>
          <a:p>
            <a:pPr algn="ctr">
              <a:lnSpc>
                <a:spcPts val="5599"/>
              </a:lnSpc>
            </a:pPr>
            <a:r>
              <a:rPr lang="ru-RU" sz="3999" dirty="0" err="1">
                <a:solidFill>
                  <a:srgbClr val="FFFFFF"/>
                </a:solidFill>
                <a:latin typeface="Livvic"/>
                <a:ea typeface="Livvic"/>
                <a:cs typeface="Livvic"/>
                <a:sym typeface="Livvic"/>
              </a:rPr>
              <a:t>жапырақ</a:t>
            </a:r>
            <a:endParaRPr lang="en-US" sz="3999" dirty="0">
              <a:solidFill>
                <a:srgbClr val="FFFFFF"/>
              </a:solidFill>
              <a:latin typeface="Livvic"/>
              <a:ea typeface="Livvic"/>
              <a:cs typeface="Livvic"/>
              <a:sym typeface="Livvic"/>
            </a:endParaRPr>
          </a:p>
        </p:txBody>
      </p:sp>
      <p:sp>
        <p:nvSpPr>
          <p:cNvPr id="33" name="TextBox 33"/>
          <p:cNvSpPr txBox="1"/>
          <p:nvPr/>
        </p:nvSpPr>
        <p:spPr>
          <a:xfrm>
            <a:off x="13631194" y="5860274"/>
            <a:ext cx="2007357" cy="679450"/>
          </a:xfrm>
          <a:prstGeom prst="rect">
            <a:avLst/>
          </a:prstGeom>
        </p:spPr>
        <p:txBody>
          <a:bodyPr lIns="0" tIns="0" rIns="0" bIns="0" rtlCol="0" anchor="t">
            <a:spAutoFit/>
          </a:bodyPr>
          <a:lstStyle/>
          <a:p>
            <a:pPr algn="ctr">
              <a:lnSpc>
                <a:spcPts val="5599"/>
              </a:lnSpc>
            </a:pPr>
            <a:r>
              <a:rPr lang="ru-RU" sz="3999" dirty="0" err="1" smtClean="0">
                <a:solidFill>
                  <a:srgbClr val="FFFFFF"/>
                </a:solidFill>
                <a:latin typeface="Livvic"/>
                <a:ea typeface="Livvic"/>
                <a:cs typeface="Livvic"/>
                <a:sym typeface="Livvic"/>
              </a:rPr>
              <a:t>тұқымы</a:t>
            </a:r>
            <a:endParaRPr lang="en-US" sz="3999" dirty="0">
              <a:solidFill>
                <a:srgbClr val="FFFFFF"/>
              </a:solidFill>
              <a:latin typeface="Livvic"/>
              <a:ea typeface="Livvic"/>
              <a:cs typeface="Livvic"/>
              <a:sym typeface="Livvic"/>
            </a:endParaRPr>
          </a:p>
        </p:txBody>
      </p:sp>
      <p:sp>
        <p:nvSpPr>
          <p:cNvPr id="34" name="TextBox 34"/>
          <p:cNvSpPr txBox="1"/>
          <p:nvPr/>
        </p:nvSpPr>
        <p:spPr>
          <a:xfrm>
            <a:off x="13631194" y="2046778"/>
            <a:ext cx="2007357" cy="679450"/>
          </a:xfrm>
          <a:prstGeom prst="rect">
            <a:avLst/>
          </a:prstGeom>
        </p:spPr>
        <p:txBody>
          <a:bodyPr lIns="0" tIns="0" rIns="0" bIns="0" rtlCol="0" anchor="t">
            <a:spAutoFit/>
          </a:bodyPr>
          <a:lstStyle/>
          <a:p>
            <a:pPr algn="ctr">
              <a:lnSpc>
                <a:spcPts val="5599"/>
              </a:lnSpc>
            </a:pPr>
            <a:r>
              <a:rPr lang="kk-KZ" sz="3999" dirty="0" smtClean="0">
                <a:solidFill>
                  <a:srgbClr val="FFFFFF"/>
                </a:solidFill>
                <a:latin typeface="Livvic"/>
                <a:ea typeface="Livvic"/>
                <a:cs typeface="Livvic"/>
                <a:sym typeface="Livvic"/>
              </a:rPr>
              <a:t>гүл</a:t>
            </a:r>
            <a:endParaRPr lang="en-US" sz="3999" dirty="0">
              <a:solidFill>
                <a:srgbClr val="FFFFFF"/>
              </a:solidFill>
              <a:latin typeface="Livvic"/>
              <a:ea typeface="Livvic"/>
              <a:cs typeface="Livvic"/>
              <a:sym typeface="Livvic"/>
            </a:endParaRPr>
          </a:p>
        </p:txBody>
      </p:sp>
      <p:sp>
        <p:nvSpPr>
          <p:cNvPr id="35" name="TextBox 35"/>
          <p:cNvSpPr txBox="1"/>
          <p:nvPr/>
        </p:nvSpPr>
        <p:spPr>
          <a:xfrm>
            <a:off x="13631194" y="4396278"/>
            <a:ext cx="2007357" cy="679450"/>
          </a:xfrm>
          <a:prstGeom prst="rect">
            <a:avLst/>
          </a:prstGeom>
        </p:spPr>
        <p:txBody>
          <a:bodyPr lIns="0" tIns="0" rIns="0" bIns="0" rtlCol="0" anchor="t">
            <a:spAutoFit/>
          </a:bodyPr>
          <a:lstStyle/>
          <a:p>
            <a:pPr algn="ctr">
              <a:lnSpc>
                <a:spcPts val="5599"/>
              </a:lnSpc>
            </a:pPr>
            <a:r>
              <a:rPr lang="kk-KZ" sz="3999" dirty="0" smtClean="0">
                <a:solidFill>
                  <a:srgbClr val="FFFFFF"/>
                </a:solidFill>
                <a:latin typeface="Livvic"/>
                <a:ea typeface="Livvic"/>
                <a:cs typeface="Livvic"/>
                <a:sym typeface="Livvic"/>
              </a:rPr>
              <a:t>жемісі</a:t>
            </a:r>
            <a:endParaRPr lang="en-US" sz="3999" dirty="0">
              <a:solidFill>
                <a:srgbClr val="FFFFFF"/>
              </a:solidFill>
              <a:latin typeface="Livvic"/>
              <a:ea typeface="Livvic"/>
              <a:cs typeface="Livvic"/>
              <a:sym typeface="Livvic"/>
            </a:endParaRPr>
          </a:p>
        </p:txBody>
      </p:sp>
      <p:sp>
        <p:nvSpPr>
          <p:cNvPr id="36" name="TextBox 36"/>
          <p:cNvSpPr txBox="1"/>
          <p:nvPr/>
        </p:nvSpPr>
        <p:spPr>
          <a:xfrm>
            <a:off x="2644631" y="5672949"/>
            <a:ext cx="2007357" cy="679450"/>
          </a:xfrm>
          <a:prstGeom prst="rect">
            <a:avLst/>
          </a:prstGeom>
        </p:spPr>
        <p:txBody>
          <a:bodyPr lIns="0" tIns="0" rIns="0" bIns="0" rtlCol="0" anchor="t">
            <a:spAutoFit/>
          </a:bodyPr>
          <a:lstStyle/>
          <a:p>
            <a:pPr algn="ctr">
              <a:lnSpc>
                <a:spcPts val="5599"/>
              </a:lnSpc>
            </a:pPr>
            <a:r>
              <a:rPr lang="ru-RU" sz="3999" dirty="0" err="1">
                <a:solidFill>
                  <a:srgbClr val="FFFFFF"/>
                </a:solidFill>
                <a:latin typeface="Livvic"/>
                <a:ea typeface="Livvic"/>
                <a:cs typeface="Livvic"/>
                <a:sym typeface="Livvic"/>
              </a:rPr>
              <a:t>сабақ</a:t>
            </a:r>
            <a:endParaRPr lang="en-US" sz="3999" dirty="0">
              <a:solidFill>
                <a:srgbClr val="FFFFFF"/>
              </a:solidFill>
              <a:latin typeface="Livvic"/>
              <a:ea typeface="Livvic"/>
              <a:cs typeface="Livvic"/>
              <a:sym typeface="Livvic"/>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274708"/>
        </a:solidFill>
        <a:effectLst/>
      </p:bgPr>
    </p:bg>
    <p:spTree>
      <p:nvGrpSpPr>
        <p:cNvPr id="1" name=""/>
        <p:cNvGrpSpPr/>
        <p:nvPr/>
      </p:nvGrpSpPr>
      <p:grpSpPr>
        <a:xfrm>
          <a:off x="0" y="0"/>
          <a:ext cx="0" cy="0"/>
          <a:chOff x="0" y="0"/>
          <a:chExt cx="0" cy="0"/>
        </a:xfrm>
      </p:grpSpPr>
      <p:grpSp>
        <p:nvGrpSpPr>
          <p:cNvPr id="2" name="Group 2"/>
          <p:cNvGrpSpPr/>
          <p:nvPr/>
        </p:nvGrpSpPr>
        <p:grpSpPr>
          <a:xfrm>
            <a:off x="10121586" y="-360206"/>
            <a:ext cx="8976059" cy="11007412"/>
            <a:chOff x="0" y="0"/>
            <a:chExt cx="2364065" cy="2899072"/>
          </a:xfrm>
        </p:grpSpPr>
        <p:sp>
          <p:nvSpPr>
            <p:cNvPr id="3" name="Freeform 3"/>
            <p:cNvSpPr/>
            <p:nvPr/>
          </p:nvSpPr>
          <p:spPr>
            <a:xfrm>
              <a:off x="0" y="0"/>
              <a:ext cx="2364065" cy="2899072"/>
            </a:xfrm>
            <a:custGeom>
              <a:avLst/>
              <a:gdLst/>
              <a:ahLst/>
              <a:cxnLst/>
              <a:rect l="l" t="t" r="r" b="b"/>
              <a:pathLst>
                <a:path w="2364065" h="2899072">
                  <a:moveTo>
                    <a:pt x="0" y="0"/>
                  </a:moveTo>
                  <a:lnTo>
                    <a:pt x="2364065" y="0"/>
                  </a:lnTo>
                  <a:lnTo>
                    <a:pt x="2364065" y="2899072"/>
                  </a:lnTo>
                  <a:lnTo>
                    <a:pt x="0" y="2899072"/>
                  </a:lnTo>
                  <a:close/>
                </a:path>
              </a:pathLst>
            </a:custGeom>
            <a:solidFill>
              <a:srgbClr val="FFFFFF"/>
            </a:solidFill>
          </p:spPr>
        </p:sp>
        <p:sp>
          <p:nvSpPr>
            <p:cNvPr id="4" name="TextBox 4"/>
            <p:cNvSpPr txBox="1"/>
            <p:nvPr/>
          </p:nvSpPr>
          <p:spPr>
            <a:xfrm>
              <a:off x="0" y="-47625"/>
              <a:ext cx="2364065" cy="2946697"/>
            </a:xfrm>
            <a:prstGeom prst="rect">
              <a:avLst/>
            </a:prstGeom>
          </p:spPr>
          <p:txBody>
            <a:bodyPr lIns="50800" tIns="50800" rIns="50800" bIns="50800" rtlCol="0" anchor="ctr"/>
            <a:lstStyle/>
            <a:p>
              <a:pPr algn="ctr">
                <a:lnSpc>
                  <a:spcPts val="2659"/>
                </a:lnSpc>
              </a:pPr>
              <a:endParaRPr/>
            </a:p>
          </p:txBody>
        </p:sp>
      </p:grpSp>
      <p:grpSp>
        <p:nvGrpSpPr>
          <p:cNvPr id="5" name="Group 5"/>
          <p:cNvGrpSpPr>
            <a:grpSpLocks noChangeAspect="1"/>
          </p:cNvGrpSpPr>
          <p:nvPr/>
        </p:nvGrpSpPr>
        <p:grpSpPr>
          <a:xfrm>
            <a:off x="9737029" y="-821941"/>
            <a:ext cx="8804453" cy="13206680"/>
            <a:chOff x="0" y="0"/>
            <a:chExt cx="6350000" cy="9525000"/>
          </a:xfrm>
        </p:grpSpPr>
        <p:sp>
          <p:nvSpPr>
            <p:cNvPr id="6" name="Freeform 6"/>
            <p:cNvSpPr/>
            <p:nvPr/>
          </p:nvSpPr>
          <p:spPr>
            <a:xfrm>
              <a:off x="0" y="0"/>
              <a:ext cx="6350000" cy="9525000"/>
            </a:xfrm>
            <a:custGeom>
              <a:avLst/>
              <a:gdLst/>
              <a:ahLst/>
              <a:cxnLst/>
              <a:rect l="l" t="t" r="r" b="b"/>
              <a:pathLst>
                <a:path w="6350000" h="9525000">
                  <a:moveTo>
                    <a:pt x="0" y="9042400"/>
                  </a:moveTo>
                  <a:lnTo>
                    <a:pt x="0" y="482600"/>
                  </a:lnTo>
                  <a:cubicBezTo>
                    <a:pt x="0" y="215900"/>
                    <a:pt x="215900" y="0"/>
                    <a:pt x="482600" y="0"/>
                  </a:cubicBezTo>
                  <a:lnTo>
                    <a:pt x="5867400" y="0"/>
                  </a:lnTo>
                  <a:cubicBezTo>
                    <a:pt x="6134100" y="0"/>
                    <a:pt x="6350000" y="217170"/>
                    <a:pt x="6350000" y="482600"/>
                  </a:cubicBezTo>
                  <a:lnTo>
                    <a:pt x="6350000" y="9042400"/>
                  </a:lnTo>
                  <a:cubicBezTo>
                    <a:pt x="6350000" y="9309100"/>
                    <a:pt x="6134100" y="9525000"/>
                    <a:pt x="5867400" y="9525000"/>
                  </a:cubicBezTo>
                  <a:lnTo>
                    <a:pt x="482600" y="9525000"/>
                  </a:lnTo>
                  <a:cubicBezTo>
                    <a:pt x="217170" y="9525000"/>
                    <a:pt x="0" y="9309100"/>
                    <a:pt x="0" y="9042400"/>
                  </a:cubicBezTo>
                  <a:close/>
                </a:path>
              </a:pathLst>
            </a:custGeom>
            <a:blipFill>
              <a:blip r:embed="rId2"/>
              <a:stretch>
                <a:fillRect l="-25000" r="-25000"/>
              </a:stretch>
            </a:blipFill>
          </p:spPr>
        </p:sp>
      </p:grpSp>
      <p:sp>
        <p:nvSpPr>
          <p:cNvPr id="7" name="TextBox 7"/>
          <p:cNvSpPr txBox="1"/>
          <p:nvPr/>
        </p:nvSpPr>
        <p:spPr>
          <a:xfrm>
            <a:off x="1057671" y="3142817"/>
            <a:ext cx="7728635" cy="6093719"/>
          </a:xfrm>
          <a:prstGeom prst="rect">
            <a:avLst/>
          </a:prstGeom>
        </p:spPr>
        <p:txBody>
          <a:bodyPr lIns="0" tIns="0" rIns="0" bIns="0" rtlCol="0" anchor="t">
            <a:spAutoFit/>
          </a:bodyPr>
          <a:lstStyle/>
          <a:p>
            <a:pPr marL="0" lvl="1" indent="0" algn="ctr">
              <a:lnSpc>
                <a:spcPts val="6020"/>
              </a:lnSpc>
              <a:spcBef>
                <a:spcPct val="0"/>
              </a:spcBef>
            </a:pPr>
            <a:r>
              <a:rPr lang="ru-RU" sz="4300" dirty="0" err="1">
                <a:solidFill>
                  <a:srgbClr val="FFFFFF"/>
                </a:solidFill>
                <a:latin typeface="Livvic"/>
                <a:ea typeface="Livvic"/>
                <a:cs typeface="Livvic"/>
                <a:sym typeface="Livvic"/>
              </a:rPr>
              <a:t>Тамырлар</a:t>
            </a:r>
            <a:r>
              <a:rPr lang="ru-RU" sz="4300" dirty="0">
                <a:solidFill>
                  <a:srgbClr val="FFFFFF"/>
                </a:solidFill>
                <a:latin typeface="Livvic"/>
                <a:ea typeface="Livvic"/>
                <a:cs typeface="Livvic"/>
                <a:sym typeface="Livvic"/>
              </a:rPr>
              <a:t> </a:t>
            </a:r>
            <a:r>
              <a:rPr lang="ru-RU" sz="4300" dirty="0" err="1">
                <a:solidFill>
                  <a:srgbClr val="FFFFFF"/>
                </a:solidFill>
                <a:latin typeface="Livvic"/>
                <a:ea typeface="Livvic"/>
                <a:cs typeface="Livvic"/>
                <a:sym typeface="Livvic"/>
              </a:rPr>
              <a:t>көбінесе</a:t>
            </a:r>
            <a:r>
              <a:rPr lang="ru-RU" sz="4300" dirty="0">
                <a:solidFill>
                  <a:srgbClr val="FFFFFF"/>
                </a:solidFill>
                <a:latin typeface="Livvic"/>
                <a:ea typeface="Livvic"/>
                <a:cs typeface="Livvic"/>
                <a:sym typeface="Livvic"/>
              </a:rPr>
              <a:t> </a:t>
            </a:r>
            <a:r>
              <a:rPr lang="ru-RU" sz="4300" dirty="0" err="1">
                <a:solidFill>
                  <a:srgbClr val="FFFFFF"/>
                </a:solidFill>
                <a:latin typeface="Livvic"/>
                <a:ea typeface="Livvic"/>
                <a:cs typeface="Livvic"/>
                <a:sym typeface="Livvic"/>
              </a:rPr>
              <a:t>топырақ</a:t>
            </a:r>
            <a:r>
              <a:rPr lang="ru-RU" sz="4300" dirty="0">
                <a:solidFill>
                  <a:srgbClr val="FFFFFF"/>
                </a:solidFill>
                <a:latin typeface="Livvic"/>
                <a:ea typeface="Livvic"/>
                <a:cs typeface="Livvic"/>
                <a:sym typeface="Livvic"/>
              </a:rPr>
              <a:t> </a:t>
            </a:r>
            <a:r>
              <a:rPr lang="ru-RU" sz="4300" dirty="0" err="1">
                <a:solidFill>
                  <a:srgbClr val="FFFFFF"/>
                </a:solidFill>
                <a:latin typeface="Livvic"/>
                <a:ea typeface="Livvic"/>
                <a:cs typeface="Livvic"/>
                <a:sym typeface="Livvic"/>
              </a:rPr>
              <a:t>бетінің</a:t>
            </a:r>
            <a:r>
              <a:rPr lang="ru-RU" sz="4300" dirty="0">
                <a:solidFill>
                  <a:srgbClr val="FFFFFF"/>
                </a:solidFill>
                <a:latin typeface="Livvic"/>
                <a:ea typeface="Livvic"/>
                <a:cs typeface="Livvic"/>
                <a:sym typeface="Livvic"/>
              </a:rPr>
              <a:t> </a:t>
            </a:r>
            <a:r>
              <a:rPr lang="ru-RU" sz="4300" dirty="0" err="1">
                <a:solidFill>
                  <a:srgbClr val="FFFFFF"/>
                </a:solidFill>
                <a:latin typeface="Livvic"/>
                <a:ea typeface="Livvic"/>
                <a:cs typeface="Livvic"/>
                <a:sym typeface="Livvic"/>
              </a:rPr>
              <a:t>астында</a:t>
            </a:r>
            <a:r>
              <a:rPr lang="ru-RU" sz="4300" dirty="0">
                <a:solidFill>
                  <a:srgbClr val="FFFFFF"/>
                </a:solidFill>
                <a:latin typeface="Livvic"/>
                <a:ea typeface="Livvic"/>
                <a:cs typeface="Livvic"/>
                <a:sym typeface="Livvic"/>
              </a:rPr>
              <a:t> </a:t>
            </a:r>
            <a:r>
              <a:rPr lang="ru-RU" sz="4300" dirty="0" err="1">
                <a:solidFill>
                  <a:srgbClr val="FFFFFF"/>
                </a:solidFill>
                <a:latin typeface="Livvic"/>
                <a:ea typeface="Livvic"/>
                <a:cs typeface="Livvic"/>
                <a:sym typeface="Livvic"/>
              </a:rPr>
              <a:t>кездеседі</a:t>
            </a:r>
            <a:r>
              <a:rPr lang="ru-RU" sz="4300" dirty="0">
                <a:solidFill>
                  <a:srgbClr val="FFFFFF"/>
                </a:solidFill>
                <a:latin typeface="Livvic"/>
                <a:ea typeface="Livvic"/>
                <a:cs typeface="Livvic"/>
                <a:sym typeface="Livvic"/>
              </a:rPr>
              <a:t>. </a:t>
            </a:r>
            <a:r>
              <a:rPr lang="ru-RU" sz="4300" dirty="0" err="1">
                <a:solidFill>
                  <a:srgbClr val="FFFFFF"/>
                </a:solidFill>
                <a:latin typeface="Livvic"/>
                <a:ea typeface="Livvic"/>
                <a:cs typeface="Livvic"/>
                <a:sym typeface="Livvic"/>
              </a:rPr>
              <a:t>Олар</a:t>
            </a:r>
            <a:r>
              <a:rPr lang="ru-RU" sz="4300" dirty="0">
                <a:solidFill>
                  <a:srgbClr val="FFFFFF"/>
                </a:solidFill>
                <a:latin typeface="Livvic"/>
                <a:ea typeface="Livvic"/>
                <a:cs typeface="Livvic"/>
                <a:sym typeface="Livvic"/>
              </a:rPr>
              <a:t> </a:t>
            </a:r>
            <a:r>
              <a:rPr lang="ru-RU" sz="4300" dirty="0" err="1">
                <a:solidFill>
                  <a:srgbClr val="FFFFFF"/>
                </a:solidFill>
                <a:latin typeface="Livvic"/>
                <a:ea typeface="Livvic"/>
                <a:cs typeface="Livvic"/>
                <a:sym typeface="Livvic"/>
              </a:rPr>
              <a:t>жерден</a:t>
            </a:r>
            <a:r>
              <a:rPr lang="ru-RU" sz="4300" dirty="0">
                <a:solidFill>
                  <a:srgbClr val="FFFFFF"/>
                </a:solidFill>
                <a:latin typeface="Livvic"/>
                <a:ea typeface="Livvic"/>
                <a:cs typeface="Livvic"/>
                <a:sym typeface="Livvic"/>
              </a:rPr>
              <a:t> су мен </a:t>
            </a:r>
            <a:r>
              <a:rPr lang="ru-RU" sz="4300" dirty="0" err="1">
                <a:solidFill>
                  <a:srgbClr val="FFFFFF"/>
                </a:solidFill>
                <a:latin typeface="Livvic"/>
                <a:ea typeface="Livvic"/>
                <a:cs typeface="Livvic"/>
                <a:sym typeface="Livvic"/>
              </a:rPr>
              <a:t>қоректік</a:t>
            </a:r>
            <a:r>
              <a:rPr lang="ru-RU" sz="4300" dirty="0">
                <a:solidFill>
                  <a:srgbClr val="FFFFFF"/>
                </a:solidFill>
                <a:latin typeface="Livvic"/>
                <a:ea typeface="Livvic"/>
                <a:cs typeface="Livvic"/>
                <a:sym typeface="Livvic"/>
              </a:rPr>
              <a:t> </a:t>
            </a:r>
            <a:r>
              <a:rPr lang="ru-RU" sz="4300" dirty="0" err="1">
                <a:solidFill>
                  <a:srgbClr val="FFFFFF"/>
                </a:solidFill>
                <a:latin typeface="Livvic"/>
                <a:ea typeface="Livvic"/>
                <a:cs typeface="Livvic"/>
                <a:sym typeface="Livvic"/>
              </a:rPr>
              <a:t>заттарды</a:t>
            </a:r>
            <a:r>
              <a:rPr lang="ru-RU" sz="4300" dirty="0">
                <a:solidFill>
                  <a:srgbClr val="FFFFFF"/>
                </a:solidFill>
                <a:latin typeface="Livvic"/>
                <a:ea typeface="Livvic"/>
                <a:cs typeface="Livvic"/>
                <a:sym typeface="Livvic"/>
              </a:rPr>
              <a:t> </a:t>
            </a:r>
            <a:r>
              <a:rPr lang="ru-RU" sz="4300" dirty="0" err="1">
                <a:solidFill>
                  <a:srgbClr val="FFFFFF"/>
                </a:solidFill>
                <a:latin typeface="Livvic"/>
                <a:ea typeface="Livvic"/>
                <a:cs typeface="Livvic"/>
                <a:sym typeface="Livvic"/>
              </a:rPr>
              <a:t>сіңіреді</a:t>
            </a:r>
            <a:r>
              <a:rPr lang="ru-RU" sz="4300" dirty="0">
                <a:solidFill>
                  <a:srgbClr val="FFFFFF"/>
                </a:solidFill>
                <a:latin typeface="Livvic"/>
                <a:ea typeface="Livvic"/>
                <a:cs typeface="Livvic"/>
                <a:sym typeface="Livvic"/>
              </a:rPr>
              <a:t>. </a:t>
            </a:r>
            <a:r>
              <a:rPr lang="ru-RU" sz="4300" dirty="0" err="1">
                <a:solidFill>
                  <a:srgbClr val="FFFFFF"/>
                </a:solidFill>
                <a:latin typeface="Livvic"/>
                <a:ea typeface="Livvic"/>
                <a:cs typeface="Livvic"/>
                <a:sym typeface="Livvic"/>
              </a:rPr>
              <a:t>Олар</a:t>
            </a:r>
            <a:r>
              <a:rPr lang="ru-RU" sz="4300" dirty="0">
                <a:solidFill>
                  <a:srgbClr val="FFFFFF"/>
                </a:solidFill>
                <a:latin typeface="Livvic"/>
                <a:ea typeface="Livvic"/>
                <a:cs typeface="Livvic"/>
                <a:sym typeface="Livvic"/>
              </a:rPr>
              <a:t> </a:t>
            </a:r>
            <a:r>
              <a:rPr lang="ru-RU" sz="4300" dirty="0" err="1">
                <a:solidFill>
                  <a:srgbClr val="FFFFFF"/>
                </a:solidFill>
                <a:latin typeface="Livvic"/>
                <a:ea typeface="Livvic"/>
                <a:cs typeface="Livvic"/>
                <a:sym typeface="Livvic"/>
              </a:rPr>
              <a:t>сондай-ақ</a:t>
            </a:r>
            <a:r>
              <a:rPr lang="ru-RU" sz="4300" dirty="0">
                <a:solidFill>
                  <a:srgbClr val="FFFFFF"/>
                </a:solidFill>
                <a:latin typeface="Livvic"/>
                <a:ea typeface="Livvic"/>
                <a:cs typeface="Livvic"/>
                <a:sym typeface="Livvic"/>
              </a:rPr>
              <a:t> </a:t>
            </a:r>
            <a:r>
              <a:rPr lang="ru-RU" sz="4300" dirty="0" err="1">
                <a:solidFill>
                  <a:srgbClr val="FFFFFF"/>
                </a:solidFill>
                <a:latin typeface="Livvic"/>
                <a:ea typeface="Livvic"/>
                <a:cs typeface="Livvic"/>
                <a:sym typeface="Livvic"/>
              </a:rPr>
              <a:t>зауытты</a:t>
            </a:r>
            <a:r>
              <a:rPr lang="ru-RU" sz="4300" dirty="0">
                <a:solidFill>
                  <a:srgbClr val="FFFFFF"/>
                </a:solidFill>
                <a:latin typeface="Livvic"/>
                <a:ea typeface="Livvic"/>
                <a:cs typeface="Livvic"/>
                <a:sym typeface="Livvic"/>
              </a:rPr>
              <a:t> </a:t>
            </a:r>
            <a:r>
              <a:rPr lang="ru-RU" sz="4300" dirty="0" err="1">
                <a:solidFill>
                  <a:srgbClr val="FFFFFF"/>
                </a:solidFill>
                <a:latin typeface="Livvic"/>
                <a:ea typeface="Livvic"/>
                <a:cs typeface="Livvic"/>
                <a:sym typeface="Livvic"/>
              </a:rPr>
              <a:t>орнында</a:t>
            </a:r>
            <a:r>
              <a:rPr lang="ru-RU" sz="4300" dirty="0">
                <a:solidFill>
                  <a:srgbClr val="FFFFFF"/>
                </a:solidFill>
                <a:latin typeface="Livvic"/>
                <a:ea typeface="Livvic"/>
                <a:cs typeface="Livvic"/>
                <a:sym typeface="Livvic"/>
              </a:rPr>
              <a:t> </a:t>
            </a:r>
            <a:r>
              <a:rPr lang="ru-RU" sz="4300" dirty="0" err="1">
                <a:solidFill>
                  <a:srgbClr val="FFFFFF"/>
                </a:solidFill>
                <a:latin typeface="Livvic"/>
                <a:ea typeface="Livvic"/>
                <a:cs typeface="Livvic"/>
                <a:sym typeface="Livvic"/>
              </a:rPr>
              <a:t>бекітеді</a:t>
            </a:r>
            <a:r>
              <a:rPr lang="ru-RU" sz="4300" dirty="0">
                <a:solidFill>
                  <a:srgbClr val="FFFFFF"/>
                </a:solidFill>
                <a:latin typeface="Livvic"/>
                <a:ea typeface="Livvic"/>
                <a:cs typeface="Livvic"/>
                <a:sym typeface="Livvic"/>
              </a:rPr>
              <a:t>. </a:t>
            </a:r>
            <a:r>
              <a:rPr lang="ru-RU" sz="4300" dirty="0" err="1">
                <a:solidFill>
                  <a:srgbClr val="FFFFFF"/>
                </a:solidFill>
                <a:latin typeface="Livvic"/>
                <a:ea typeface="Livvic"/>
                <a:cs typeface="Livvic"/>
                <a:sym typeface="Livvic"/>
              </a:rPr>
              <a:t>Кейбір</a:t>
            </a:r>
            <a:r>
              <a:rPr lang="ru-RU" sz="4300" dirty="0">
                <a:solidFill>
                  <a:srgbClr val="FFFFFF"/>
                </a:solidFill>
                <a:latin typeface="Livvic"/>
                <a:ea typeface="Livvic"/>
                <a:cs typeface="Livvic"/>
                <a:sym typeface="Livvic"/>
              </a:rPr>
              <a:t> </a:t>
            </a:r>
            <a:r>
              <a:rPr lang="ru-RU" sz="4300" dirty="0" err="1">
                <a:solidFill>
                  <a:srgbClr val="FFFFFF"/>
                </a:solidFill>
                <a:latin typeface="Livvic"/>
                <a:ea typeface="Livvic"/>
                <a:cs typeface="Livvic"/>
                <a:sym typeface="Livvic"/>
              </a:rPr>
              <a:t>тамырлар</a:t>
            </a:r>
            <a:r>
              <a:rPr lang="ru-RU" sz="4300" dirty="0">
                <a:solidFill>
                  <a:srgbClr val="FFFFFF"/>
                </a:solidFill>
                <a:latin typeface="Livvic"/>
                <a:ea typeface="Livvic"/>
                <a:cs typeface="Livvic"/>
                <a:sym typeface="Livvic"/>
              </a:rPr>
              <a:t> </a:t>
            </a:r>
            <a:r>
              <a:rPr lang="ru-RU" sz="4300" dirty="0" err="1">
                <a:solidFill>
                  <a:srgbClr val="FFFFFF"/>
                </a:solidFill>
                <a:latin typeface="Livvic"/>
                <a:ea typeface="Livvic"/>
                <a:cs typeface="Livvic"/>
                <a:sym typeface="Livvic"/>
              </a:rPr>
              <a:t>өсімдіктің</a:t>
            </a:r>
            <a:r>
              <a:rPr lang="ru-RU" sz="4300" dirty="0">
                <a:solidFill>
                  <a:srgbClr val="FFFFFF"/>
                </a:solidFill>
                <a:latin typeface="Livvic"/>
                <a:ea typeface="Livvic"/>
                <a:cs typeface="Livvic"/>
                <a:sym typeface="Livvic"/>
              </a:rPr>
              <a:t> </a:t>
            </a:r>
            <a:r>
              <a:rPr lang="ru-RU" sz="4300" dirty="0" err="1">
                <a:solidFill>
                  <a:srgbClr val="FFFFFF"/>
                </a:solidFill>
                <a:latin typeface="Livvic"/>
                <a:ea typeface="Livvic"/>
                <a:cs typeface="Livvic"/>
                <a:sym typeface="Livvic"/>
              </a:rPr>
              <a:t>өсуі</a:t>
            </a:r>
            <a:r>
              <a:rPr lang="ru-RU" sz="4300" dirty="0">
                <a:solidFill>
                  <a:srgbClr val="FFFFFF"/>
                </a:solidFill>
                <a:latin typeface="Livvic"/>
                <a:ea typeface="Livvic"/>
                <a:cs typeface="Livvic"/>
                <a:sym typeface="Livvic"/>
              </a:rPr>
              <a:t> </a:t>
            </a:r>
            <a:r>
              <a:rPr lang="ru-RU" sz="4300" dirty="0" err="1">
                <a:solidFill>
                  <a:srgbClr val="FFFFFF"/>
                </a:solidFill>
                <a:latin typeface="Livvic"/>
                <a:ea typeface="Livvic"/>
                <a:cs typeface="Livvic"/>
                <a:sym typeface="Livvic"/>
              </a:rPr>
              <a:t>үшін</a:t>
            </a:r>
            <a:r>
              <a:rPr lang="ru-RU" sz="4300" dirty="0">
                <a:solidFill>
                  <a:srgbClr val="FFFFFF"/>
                </a:solidFill>
                <a:latin typeface="Livvic"/>
                <a:ea typeface="Livvic"/>
                <a:cs typeface="Livvic"/>
                <a:sym typeface="Livvic"/>
              </a:rPr>
              <a:t> </a:t>
            </a:r>
            <a:r>
              <a:rPr lang="ru-RU" sz="4300" dirty="0" err="1">
                <a:solidFill>
                  <a:srgbClr val="FFFFFF"/>
                </a:solidFill>
                <a:latin typeface="Livvic"/>
                <a:ea typeface="Livvic"/>
                <a:cs typeface="Livvic"/>
                <a:sym typeface="Livvic"/>
              </a:rPr>
              <a:t>тамақ</a:t>
            </a:r>
            <a:r>
              <a:rPr lang="ru-RU" sz="4300" dirty="0">
                <a:solidFill>
                  <a:srgbClr val="FFFFFF"/>
                </a:solidFill>
                <a:latin typeface="Livvic"/>
                <a:ea typeface="Livvic"/>
                <a:cs typeface="Livvic"/>
                <a:sym typeface="Livvic"/>
              </a:rPr>
              <a:t> пен </a:t>
            </a:r>
            <a:r>
              <a:rPr lang="ru-RU" sz="4300" dirty="0" err="1">
                <a:solidFill>
                  <a:srgbClr val="FFFFFF"/>
                </a:solidFill>
                <a:latin typeface="Livvic"/>
                <a:ea typeface="Livvic"/>
                <a:cs typeface="Livvic"/>
                <a:sym typeface="Livvic"/>
              </a:rPr>
              <a:t>қоректік</a:t>
            </a:r>
            <a:r>
              <a:rPr lang="ru-RU" sz="4300" dirty="0">
                <a:solidFill>
                  <a:srgbClr val="FFFFFF"/>
                </a:solidFill>
                <a:latin typeface="Livvic"/>
                <a:ea typeface="Livvic"/>
                <a:cs typeface="Livvic"/>
                <a:sym typeface="Livvic"/>
              </a:rPr>
              <a:t> </a:t>
            </a:r>
            <a:r>
              <a:rPr lang="ru-RU" sz="4300" dirty="0" err="1">
                <a:solidFill>
                  <a:srgbClr val="FFFFFF"/>
                </a:solidFill>
                <a:latin typeface="Livvic"/>
                <a:ea typeface="Livvic"/>
                <a:cs typeface="Livvic"/>
                <a:sym typeface="Livvic"/>
              </a:rPr>
              <a:t>заттарды</a:t>
            </a:r>
            <a:r>
              <a:rPr lang="ru-RU" sz="4300" dirty="0">
                <a:solidFill>
                  <a:srgbClr val="FFFFFF"/>
                </a:solidFill>
                <a:latin typeface="Livvic"/>
                <a:ea typeface="Livvic"/>
                <a:cs typeface="Livvic"/>
                <a:sym typeface="Livvic"/>
              </a:rPr>
              <a:t> </a:t>
            </a:r>
            <a:r>
              <a:rPr lang="ru-RU" sz="4300" dirty="0" err="1">
                <a:solidFill>
                  <a:srgbClr val="FFFFFF"/>
                </a:solidFill>
                <a:latin typeface="Livvic"/>
                <a:ea typeface="Livvic"/>
                <a:cs typeface="Livvic"/>
                <a:sym typeface="Livvic"/>
              </a:rPr>
              <a:t>сақтайды</a:t>
            </a:r>
            <a:r>
              <a:rPr lang="ru-RU" sz="4300" dirty="0">
                <a:solidFill>
                  <a:srgbClr val="FFFFFF"/>
                </a:solidFill>
                <a:latin typeface="Livvic"/>
                <a:ea typeface="Livvic"/>
                <a:cs typeface="Livvic"/>
                <a:sym typeface="Livvic"/>
              </a:rPr>
              <a:t>.</a:t>
            </a:r>
            <a:endParaRPr lang="en-US" sz="4300" dirty="0">
              <a:solidFill>
                <a:srgbClr val="FFFFFF"/>
              </a:solidFill>
              <a:latin typeface="Livvic"/>
              <a:ea typeface="Livvic"/>
              <a:cs typeface="Livvic"/>
              <a:sym typeface="Livvic"/>
            </a:endParaRPr>
          </a:p>
        </p:txBody>
      </p:sp>
      <p:sp>
        <p:nvSpPr>
          <p:cNvPr id="8" name="TextBox 8"/>
          <p:cNvSpPr txBox="1"/>
          <p:nvPr/>
        </p:nvSpPr>
        <p:spPr>
          <a:xfrm>
            <a:off x="1057670" y="1333500"/>
            <a:ext cx="7728635" cy="1451744"/>
          </a:xfrm>
          <a:prstGeom prst="rect">
            <a:avLst/>
          </a:prstGeom>
        </p:spPr>
        <p:txBody>
          <a:bodyPr lIns="0" tIns="0" rIns="0" bIns="0" rtlCol="0" anchor="t">
            <a:spAutoFit/>
          </a:bodyPr>
          <a:lstStyle/>
          <a:p>
            <a:pPr algn="ctr">
              <a:lnSpc>
                <a:spcPts val="12014"/>
              </a:lnSpc>
            </a:pPr>
            <a:r>
              <a:rPr lang="ru-RU" sz="9900" b="1" dirty="0">
                <a:solidFill>
                  <a:srgbClr val="FFFFFF"/>
                </a:solidFill>
                <a:latin typeface="Times New Roman" panose="02020603050405020304" pitchFamily="18" charset="0"/>
                <a:ea typeface="Bobby Jones"/>
                <a:cs typeface="Times New Roman" panose="02020603050405020304" pitchFamily="18" charset="0"/>
                <a:sym typeface="Bobby Jones"/>
              </a:rPr>
              <a:t>ТАМЫРЛАР</a:t>
            </a:r>
            <a:endParaRPr lang="en-US" sz="9900" b="1" dirty="0">
              <a:solidFill>
                <a:srgbClr val="FFFFFF"/>
              </a:solidFill>
              <a:latin typeface="Times New Roman" panose="02020603050405020304" pitchFamily="18" charset="0"/>
              <a:ea typeface="Bobby Jones"/>
              <a:cs typeface="Times New Roman" panose="02020603050405020304" pitchFamily="18" charset="0"/>
              <a:sym typeface="Bobby Jones"/>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3477205"/>
            <a:ext cx="7580770" cy="5441315"/>
          </a:xfrm>
          <a:prstGeom prst="rect">
            <a:avLst/>
          </a:prstGeom>
        </p:spPr>
        <p:txBody>
          <a:bodyPr lIns="0" tIns="0" rIns="0" bIns="0" rtlCol="0" anchor="t">
            <a:spAutoFit/>
          </a:bodyPr>
          <a:lstStyle/>
          <a:p>
            <a:pPr marL="0" lvl="1" indent="0" algn="ctr">
              <a:lnSpc>
                <a:spcPts val="6160"/>
              </a:lnSpc>
              <a:spcBef>
                <a:spcPct val="0"/>
              </a:spcBef>
            </a:pPr>
            <a:r>
              <a:rPr lang="en-US" sz="4400">
                <a:solidFill>
                  <a:srgbClr val="284A0B"/>
                </a:solidFill>
                <a:latin typeface="Livvic"/>
                <a:ea typeface="Livvic"/>
                <a:cs typeface="Livvic"/>
                <a:sym typeface="Livvic"/>
              </a:rPr>
              <a:t>Stems are found above the ground. They provide support to the plant by holding up leaves, flowers, buds, and fruits. They also transport water, nutrients, and minerals to different parts of the plant.</a:t>
            </a:r>
          </a:p>
        </p:txBody>
      </p:sp>
      <p:sp>
        <p:nvSpPr>
          <p:cNvPr id="3" name="TextBox 3"/>
          <p:cNvSpPr txBox="1"/>
          <p:nvPr/>
        </p:nvSpPr>
        <p:spPr>
          <a:xfrm>
            <a:off x="1028700" y="1549456"/>
            <a:ext cx="7580770" cy="1630062"/>
          </a:xfrm>
          <a:prstGeom prst="rect">
            <a:avLst/>
          </a:prstGeom>
        </p:spPr>
        <p:txBody>
          <a:bodyPr lIns="0" tIns="0" rIns="0" bIns="0" rtlCol="0" anchor="t">
            <a:spAutoFit/>
          </a:bodyPr>
          <a:lstStyle/>
          <a:p>
            <a:pPr algn="ctr">
              <a:lnSpc>
                <a:spcPts val="12014"/>
              </a:lnSpc>
            </a:pPr>
            <a:r>
              <a:rPr lang="en-US" sz="11895">
                <a:solidFill>
                  <a:srgbClr val="284A0B"/>
                </a:solidFill>
                <a:latin typeface="Bobby Jones"/>
                <a:ea typeface="Bobby Jones"/>
                <a:cs typeface="Bobby Jones"/>
                <a:sym typeface="Bobby Jones"/>
              </a:rPr>
              <a:t>STEMS</a:t>
            </a:r>
          </a:p>
        </p:txBody>
      </p:sp>
      <p:grpSp>
        <p:nvGrpSpPr>
          <p:cNvPr id="4" name="Group 4"/>
          <p:cNvGrpSpPr>
            <a:grpSpLocks noChangeAspect="1"/>
          </p:cNvGrpSpPr>
          <p:nvPr/>
        </p:nvGrpSpPr>
        <p:grpSpPr>
          <a:xfrm>
            <a:off x="9737029" y="-821941"/>
            <a:ext cx="8804453" cy="13206680"/>
            <a:chOff x="0" y="0"/>
            <a:chExt cx="6350000" cy="9525000"/>
          </a:xfrm>
        </p:grpSpPr>
        <p:sp>
          <p:nvSpPr>
            <p:cNvPr id="5" name="Freeform 5"/>
            <p:cNvSpPr/>
            <p:nvPr/>
          </p:nvSpPr>
          <p:spPr>
            <a:xfrm>
              <a:off x="0" y="0"/>
              <a:ext cx="6350000" cy="9525000"/>
            </a:xfrm>
            <a:custGeom>
              <a:avLst/>
              <a:gdLst/>
              <a:ahLst/>
              <a:cxnLst/>
              <a:rect l="l" t="t" r="r" b="b"/>
              <a:pathLst>
                <a:path w="6350000" h="9525000">
                  <a:moveTo>
                    <a:pt x="0" y="9042400"/>
                  </a:moveTo>
                  <a:lnTo>
                    <a:pt x="0" y="482600"/>
                  </a:lnTo>
                  <a:cubicBezTo>
                    <a:pt x="0" y="215900"/>
                    <a:pt x="215900" y="0"/>
                    <a:pt x="482600" y="0"/>
                  </a:cubicBezTo>
                  <a:lnTo>
                    <a:pt x="5867400" y="0"/>
                  </a:lnTo>
                  <a:cubicBezTo>
                    <a:pt x="6134100" y="0"/>
                    <a:pt x="6350000" y="217170"/>
                    <a:pt x="6350000" y="482600"/>
                  </a:cubicBezTo>
                  <a:lnTo>
                    <a:pt x="6350000" y="9042400"/>
                  </a:lnTo>
                  <a:cubicBezTo>
                    <a:pt x="6350000" y="9309100"/>
                    <a:pt x="6134100" y="9525000"/>
                    <a:pt x="5867400" y="9525000"/>
                  </a:cubicBezTo>
                  <a:lnTo>
                    <a:pt x="482600" y="9525000"/>
                  </a:lnTo>
                  <a:cubicBezTo>
                    <a:pt x="217170" y="9525000"/>
                    <a:pt x="0" y="9309100"/>
                    <a:pt x="0" y="9042400"/>
                  </a:cubicBezTo>
                  <a:close/>
                </a:path>
              </a:pathLst>
            </a:custGeom>
            <a:blipFill>
              <a:blip r:embed="rId2"/>
              <a:stretch>
                <a:fillRect l="-50000" r="-50000"/>
              </a:stretch>
            </a:blipFill>
          </p:spPr>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274708"/>
        </a:solidFill>
        <a:effectLst/>
      </p:bgPr>
    </p:bg>
    <p:spTree>
      <p:nvGrpSpPr>
        <p:cNvPr id="1" name=""/>
        <p:cNvGrpSpPr/>
        <p:nvPr/>
      </p:nvGrpSpPr>
      <p:grpSpPr>
        <a:xfrm>
          <a:off x="0" y="0"/>
          <a:ext cx="0" cy="0"/>
          <a:chOff x="0" y="0"/>
          <a:chExt cx="0" cy="0"/>
        </a:xfrm>
      </p:grpSpPr>
      <p:sp>
        <p:nvSpPr>
          <p:cNvPr id="2" name="TextBox 2"/>
          <p:cNvSpPr txBox="1"/>
          <p:nvPr/>
        </p:nvSpPr>
        <p:spPr>
          <a:xfrm>
            <a:off x="1028700" y="3055300"/>
            <a:ext cx="7580770" cy="6072504"/>
          </a:xfrm>
          <a:prstGeom prst="rect">
            <a:avLst/>
          </a:prstGeom>
        </p:spPr>
        <p:txBody>
          <a:bodyPr lIns="0" tIns="0" rIns="0" bIns="0" rtlCol="0" anchor="t">
            <a:spAutoFit/>
          </a:bodyPr>
          <a:lstStyle/>
          <a:p>
            <a:pPr marL="0" lvl="1" indent="0" algn="ctr">
              <a:lnSpc>
                <a:spcPts val="6020"/>
              </a:lnSpc>
              <a:spcBef>
                <a:spcPct val="0"/>
              </a:spcBef>
            </a:pPr>
            <a:r>
              <a:rPr lang="en-US" sz="4300">
                <a:solidFill>
                  <a:srgbClr val="FFFFFF"/>
                </a:solidFill>
                <a:latin typeface="Livvic"/>
                <a:ea typeface="Livvic"/>
                <a:cs typeface="Livvic"/>
                <a:sym typeface="Livvic"/>
              </a:rPr>
              <a:t>Leaves are flat and thin structures attached to the stem of a plant. They produce food for the plant through the process of photosynthesis. They also help regulate the exchange of gases with the surroundings. </a:t>
            </a:r>
          </a:p>
        </p:txBody>
      </p:sp>
      <p:sp>
        <p:nvSpPr>
          <p:cNvPr id="3" name="TextBox 3"/>
          <p:cNvSpPr txBox="1"/>
          <p:nvPr/>
        </p:nvSpPr>
        <p:spPr>
          <a:xfrm>
            <a:off x="1028700" y="1340170"/>
            <a:ext cx="7580770" cy="1630062"/>
          </a:xfrm>
          <a:prstGeom prst="rect">
            <a:avLst/>
          </a:prstGeom>
        </p:spPr>
        <p:txBody>
          <a:bodyPr lIns="0" tIns="0" rIns="0" bIns="0" rtlCol="0" anchor="t">
            <a:spAutoFit/>
          </a:bodyPr>
          <a:lstStyle/>
          <a:p>
            <a:pPr algn="ctr">
              <a:lnSpc>
                <a:spcPts val="12014"/>
              </a:lnSpc>
            </a:pPr>
            <a:r>
              <a:rPr lang="en-US" sz="11895">
                <a:solidFill>
                  <a:srgbClr val="FFFFFF"/>
                </a:solidFill>
                <a:latin typeface="Bobby Jones"/>
                <a:ea typeface="Bobby Jones"/>
                <a:cs typeface="Bobby Jones"/>
                <a:sym typeface="Bobby Jones"/>
              </a:rPr>
              <a:t>LEAVES</a:t>
            </a:r>
          </a:p>
        </p:txBody>
      </p:sp>
      <p:grpSp>
        <p:nvGrpSpPr>
          <p:cNvPr id="4" name="Group 4"/>
          <p:cNvGrpSpPr>
            <a:grpSpLocks noChangeAspect="1"/>
          </p:cNvGrpSpPr>
          <p:nvPr/>
        </p:nvGrpSpPr>
        <p:grpSpPr>
          <a:xfrm>
            <a:off x="9737029" y="-821941"/>
            <a:ext cx="8804453" cy="13206680"/>
            <a:chOff x="0" y="0"/>
            <a:chExt cx="6350000" cy="9525000"/>
          </a:xfrm>
        </p:grpSpPr>
        <p:sp>
          <p:nvSpPr>
            <p:cNvPr id="5" name="Freeform 5"/>
            <p:cNvSpPr/>
            <p:nvPr/>
          </p:nvSpPr>
          <p:spPr>
            <a:xfrm>
              <a:off x="0" y="0"/>
              <a:ext cx="6350000" cy="9525000"/>
            </a:xfrm>
            <a:custGeom>
              <a:avLst/>
              <a:gdLst/>
              <a:ahLst/>
              <a:cxnLst/>
              <a:rect l="l" t="t" r="r" b="b"/>
              <a:pathLst>
                <a:path w="6350000" h="9525000">
                  <a:moveTo>
                    <a:pt x="0" y="9042400"/>
                  </a:moveTo>
                  <a:lnTo>
                    <a:pt x="0" y="482600"/>
                  </a:lnTo>
                  <a:cubicBezTo>
                    <a:pt x="0" y="215900"/>
                    <a:pt x="215900" y="0"/>
                    <a:pt x="482600" y="0"/>
                  </a:cubicBezTo>
                  <a:lnTo>
                    <a:pt x="5867400" y="0"/>
                  </a:lnTo>
                  <a:cubicBezTo>
                    <a:pt x="6134100" y="0"/>
                    <a:pt x="6350000" y="217170"/>
                    <a:pt x="6350000" y="482600"/>
                  </a:cubicBezTo>
                  <a:lnTo>
                    <a:pt x="6350000" y="9042400"/>
                  </a:lnTo>
                  <a:cubicBezTo>
                    <a:pt x="6350000" y="9309100"/>
                    <a:pt x="6134100" y="9525000"/>
                    <a:pt x="5867400" y="9525000"/>
                  </a:cubicBezTo>
                  <a:lnTo>
                    <a:pt x="482600" y="9525000"/>
                  </a:lnTo>
                  <a:cubicBezTo>
                    <a:pt x="217170" y="9525000"/>
                    <a:pt x="0" y="9309100"/>
                    <a:pt x="0" y="9042400"/>
                  </a:cubicBezTo>
                  <a:close/>
                </a:path>
              </a:pathLst>
            </a:custGeom>
            <a:blipFill>
              <a:blip r:embed="rId2"/>
              <a:stretch>
                <a:fillRect l="-125140"/>
              </a:stretch>
            </a:blipFill>
          </p:spPr>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9737029" y="-821941"/>
            <a:ext cx="8804453" cy="13206680"/>
            <a:chOff x="0" y="0"/>
            <a:chExt cx="6350000" cy="9525000"/>
          </a:xfrm>
        </p:grpSpPr>
        <p:sp>
          <p:nvSpPr>
            <p:cNvPr id="3" name="Freeform 3"/>
            <p:cNvSpPr/>
            <p:nvPr/>
          </p:nvSpPr>
          <p:spPr>
            <a:xfrm flipH="1">
              <a:off x="0" y="0"/>
              <a:ext cx="6350000" cy="9525000"/>
            </a:xfrm>
            <a:custGeom>
              <a:avLst/>
              <a:gdLst/>
              <a:ahLst/>
              <a:cxnLst/>
              <a:rect l="l" t="t" r="r" b="b"/>
              <a:pathLst>
                <a:path w="6350000" h="9525000">
                  <a:moveTo>
                    <a:pt x="6350000" y="9042400"/>
                  </a:moveTo>
                  <a:lnTo>
                    <a:pt x="6350000" y="482600"/>
                  </a:lnTo>
                  <a:cubicBezTo>
                    <a:pt x="6350000" y="215900"/>
                    <a:pt x="6134100" y="0"/>
                    <a:pt x="5867400" y="0"/>
                  </a:cubicBezTo>
                  <a:lnTo>
                    <a:pt x="482600" y="0"/>
                  </a:lnTo>
                  <a:cubicBezTo>
                    <a:pt x="215900" y="0"/>
                    <a:pt x="0" y="217170"/>
                    <a:pt x="0" y="482600"/>
                  </a:cubicBezTo>
                  <a:lnTo>
                    <a:pt x="0" y="9042400"/>
                  </a:lnTo>
                  <a:cubicBezTo>
                    <a:pt x="0" y="9309100"/>
                    <a:pt x="215900" y="9525000"/>
                    <a:pt x="482600" y="9525000"/>
                  </a:cubicBezTo>
                  <a:lnTo>
                    <a:pt x="5867400" y="9525000"/>
                  </a:lnTo>
                  <a:cubicBezTo>
                    <a:pt x="6132830" y="9525000"/>
                    <a:pt x="6350000" y="9309100"/>
                    <a:pt x="6350000" y="9042400"/>
                  </a:cubicBezTo>
                  <a:close/>
                </a:path>
              </a:pathLst>
            </a:custGeom>
            <a:blipFill>
              <a:blip r:embed="rId2"/>
              <a:stretch>
                <a:fillRect l="-114625" r="-24895"/>
              </a:stretch>
            </a:blipFill>
          </p:spPr>
        </p:sp>
      </p:grpSp>
      <p:sp>
        <p:nvSpPr>
          <p:cNvPr id="4" name="TextBox 4"/>
          <p:cNvSpPr txBox="1"/>
          <p:nvPr/>
        </p:nvSpPr>
        <p:spPr>
          <a:xfrm>
            <a:off x="1028700" y="3110865"/>
            <a:ext cx="7707511" cy="6072504"/>
          </a:xfrm>
          <a:prstGeom prst="rect">
            <a:avLst/>
          </a:prstGeom>
        </p:spPr>
        <p:txBody>
          <a:bodyPr lIns="0" tIns="0" rIns="0" bIns="0" rtlCol="0" anchor="t">
            <a:spAutoFit/>
          </a:bodyPr>
          <a:lstStyle/>
          <a:p>
            <a:pPr marL="0" lvl="1" indent="0" algn="ctr">
              <a:lnSpc>
                <a:spcPts val="6020"/>
              </a:lnSpc>
              <a:spcBef>
                <a:spcPct val="0"/>
              </a:spcBef>
            </a:pPr>
            <a:r>
              <a:rPr lang="en-US" sz="4300">
                <a:solidFill>
                  <a:srgbClr val="284A0B"/>
                </a:solidFill>
                <a:latin typeface="Livvic"/>
                <a:ea typeface="Livvic"/>
                <a:cs typeface="Livvic"/>
                <a:sym typeface="Livvic"/>
              </a:rPr>
              <a:t>Flowers are characterized by their colorful petals and sweet fragrance. They attract pollinators like insects and birds that help in the transfer of pollen from one flower to another. This transfer of pollen leads to seed production.</a:t>
            </a:r>
          </a:p>
        </p:txBody>
      </p:sp>
      <p:sp>
        <p:nvSpPr>
          <p:cNvPr id="5" name="TextBox 5"/>
          <p:cNvSpPr txBox="1"/>
          <p:nvPr/>
        </p:nvSpPr>
        <p:spPr>
          <a:xfrm>
            <a:off x="1028700" y="1284605"/>
            <a:ext cx="7707511" cy="1630062"/>
          </a:xfrm>
          <a:prstGeom prst="rect">
            <a:avLst/>
          </a:prstGeom>
        </p:spPr>
        <p:txBody>
          <a:bodyPr lIns="0" tIns="0" rIns="0" bIns="0" rtlCol="0" anchor="t">
            <a:spAutoFit/>
          </a:bodyPr>
          <a:lstStyle/>
          <a:p>
            <a:pPr algn="ctr">
              <a:lnSpc>
                <a:spcPts val="12014"/>
              </a:lnSpc>
            </a:pPr>
            <a:r>
              <a:rPr lang="en-US" sz="11895">
                <a:solidFill>
                  <a:srgbClr val="284A0B"/>
                </a:solidFill>
                <a:latin typeface="Bobby Jones"/>
                <a:ea typeface="Bobby Jones"/>
                <a:cs typeface="Bobby Jones"/>
                <a:sym typeface="Bobby Jones"/>
              </a:rPr>
              <a:t>FLOWERS</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TotalTime>
  <Words>398</Words>
  <Application>Microsoft Office PowerPoint</Application>
  <PresentationFormat>Произвольный</PresentationFormat>
  <Paragraphs>42</Paragraphs>
  <Slides>14</Slides>
  <Notes>0</Notes>
  <HiddenSlides>0</HiddenSlides>
  <MMClips>0</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14</vt:i4>
      </vt:variant>
    </vt:vector>
  </HeadingPairs>
  <TitlesOfParts>
    <vt:vector size="20" baseType="lpstr">
      <vt:lpstr>Arial</vt:lpstr>
      <vt:lpstr>Bobby Jones</vt:lpstr>
      <vt:lpstr>Livvic</vt:lpstr>
      <vt:lpstr>Calibri</vt:lpstr>
      <vt:lpstr>Times New Roman</vt:lpstr>
      <vt:lpstr>Office Theme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Parts of the Plant Presentation in Green Illustrative Style</dc:title>
  <cp:lastModifiedBy>Данагул</cp:lastModifiedBy>
  <cp:revision>2</cp:revision>
  <dcterms:created xsi:type="dcterms:W3CDTF">2006-08-16T00:00:00Z</dcterms:created>
  <dcterms:modified xsi:type="dcterms:W3CDTF">2025-02-01T20:43:40Z</dcterms:modified>
  <dc:identifier>DAGd5LVoxkI</dc:identifier>
</cp:coreProperties>
</file>