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Anonymous Pro Bold" panose="020B0604020202020204" charset="0"/>
      <p:regular r:id="rId13"/>
    </p:embeddedFont>
    <p:embeddedFont>
      <p:font typeface="True Typewriter" panose="020B0604020202020204" charset="0"/>
      <p:regular r:id="rId14"/>
    </p:embeddedFont>
    <p:embeddedFont>
      <p:font typeface="Canva Sans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658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6.sv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12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.svg"/><Relationship Id="rId5" Type="http://schemas.openxmlformats.org/officeDocument/2006/relationships/image" Target="../media/image4.svg"/><Relationship Id="rId10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6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2.svg"/><Relationship Id="rId5" Type="http://schemas.openxmlformats.org/officeDocument/2006/relationships/image" Target="../media/image4.sv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5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1733" y="547494"/>
            <a:ext cx="17064535" cy="9192013"/>
            <a:chOff x="0" y="0"/>
            <a:chExt cx="11451788" cy="61686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451788" cy="6168641"/>
            </a:xfrm>
            <a:custGeom>
              <a:avLst/>
              <a:gdLst/>
              <a:ahLst/>
              <a:cxnLst/>
              <a:rect l="l" t="t" r="r" b="b"/>
              <a:pathLst>
                <a:path w="11451788" h="6168641">
                  <a:moveTo>
                    <a:pt x="2268" y="0"/>
                  </a:moveTo>
                  <a:lnTo>
                    <a:pt x="11449520" y="0"/>
                  </a:lnTo>
                  <a:cubicBezTo>
                    <a:pt x="11450772" y="0"/>
                    <a:pt x="11451788" y="1016"/>
                    <a:pt x="11451788" y="2268"/>
                  </a:cubicBezTo>
                  <a:lnTo>
                    <a:pt x="11451788" y="6166372"/>
                  </a:lnTo>
                  <a:cubicBezTo>
                    <a:pt x="11451788" y="6166974"/>
                    <a:pt x="11451549" y="6167551"/>
                    <a:pt x="11451124" y="6167976"/>
                  </a:cubicBezTo>
                  <a:cubicBezTo>
                    <a:pt x="11450698" y="6168401"/>
                    <a:pt x="11450121" y="6168641"/>
                    <a:pt x="11449520" y="6168641"/>
                  </a:cubicBezTo>
                  <a:lnTo>
                    <a:pt x="2268" y="6168641"/>
                  </a:lnTo>
                  <a:cubicBezTo>
                    <a:pt x="1667" y="6168641"/>
                    <a:pt x="1090" y="6168401"/>
                    <a:pt x="664" y="6167976"/>
                  </a:cubicBezTo>
                  <a:cubicBezTo>
                    <a:pt x="239" y="6167551"/>
                    <a:pt x="0" y="6166974"/>
                    <a:pt x="0" y="6166372"/>
                  </a:cubicBezTo>
                  <a:lnTo>
                    <a:pt x="0" y="2268"/>
                  </a:lnTo>
                  <a:cubicBezTo>
                    <a:pt x="0" y="1667"/>
                    <a:pt x="239" y="1090"/>
                    <a:pt x="664" y="664"/>
                  </a:cubicBezTo>
                  <a:cubicBezTo>
                    <a:pt x="1090" y="239"/>
                    <a:pt x="1667" y="0"/>
                    <a:pt x="226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000000"/>
              </a:solidFill>
              <a:prstDash val="dash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11451788" cy="6187690"/>
            </a:xfrm>
            <a:prstGeom prst="rect">
              <a:avLst/>
            </a:prstGeom>
          </p:spPr>
          <p:txBody>
            <a:bodyPr lIns="14415" tIns="14415" rIns="14415" bIns="14415" rtlCol="0" anchor="ctr"/>
            <a:lstStyle/>
            <a:p>
              <a:pPr algn="ctr">
                <a:lnSpc>
                  <a:spcPts val="115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02208" y="2514364"/>
            <a:ext cx="10931571" cy="3715391"/>
            <a:chOff x="0" y="0"/>
            <a:chExt cx="2879097" cy="97853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79097" cy="978539"/>
            </a:xfrm>
            <a:custGeom>
              <a:avLst/>
              <a:gdLst/>
              <a:ahLst/>
              <a:cxnLst/>
              <a:rect l="l" t="t" r="r" b="b"/>
              <a:pathLst>
                <a:path w="2879097" h="978539">
                  <a:moveTo>
                    <a:pt x="0" y="0"/>
                  </a:moveTo>
                  <a:lnTo>
                    <a:pt x="2879097" y="0"/>
                  </a:lnTo>
                  <a:lnTo>
                    <a:pt x="2879097" y="978539"/>
                  </a:lnTo>
                  <a:lnTo>
                    <a:pt x="0" y="978539"/>
                  </a:lnTo>
                  <a:close/>
                </a:path>
              </a:pathLst>
            </a:custGeom>
            <a:solidFill>
              <a:srgbClr val="BEDBAC"/>
            </a:solidFill>
            <a:ln w="57150" cap="sq">
              <a:solidFill>
                <a:srgbClr val="000000"/>
              </a:solidFill>
              <a:prstDash val="dash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879097" cy="10166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76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21258" y="6163080"/>
            <a:ext cx="10912521" cy="2285581"/>
            <a:chOff x="0" y="0"/>
            <a:chExt cx="2874080" cy="6019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874080" cy="601964"/>
            </a:xfrm>
            <a:custGeom>
              <a:avLst/>
              <a:gdLst/>
              <a:ahLst/>
              <a:cxnLst/>
              <a:rect l="l" t="t" r="r" b="b"/>
              <a:pathLst>
                <a:path w="2874080" h="601964">
                  <a:moveTo>
                    <a:pt x="0" y="0"/>
                  </a:moveTo>
                  <a:lnTo>
                    <a:pt x="2874080" y="0"/>
                  </a:lnTo>
                  <a:lnTo>
                    <a:pt x="2874080" y="601964"/>
                  </a:lnTo>
                  <a:lnTo>
                    <a:pt x="0" y="601964"/>
                  </a:lnTo>
                  <a:close/>
                </a:path>
              </a:pathLst>
            </a:custGeom>
            <a:solidFill>
              <a:srgbClr val="E0EFCC"/>
            </a:solidFill>
            <a:ln w="57150" cap="sq">
              <a:solidFill>
                <a:srgbClr val="000000"/>
              </a:solidFill>
              <a:prstDash val="dash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874080" cy="6400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76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2472243" y="2166142"/>
            <a:ext cx="4467524" cy="6349194"/>
          </a:xfrm>
          <a:custGeom>
            <a:avLst/>
            <a:gdLst/>
            <a:ahLst/>
            <a:cxnLst/>
            <a:rect l="l" t="t" r="r" b="b"/>
            <a:pathLst>
              <a:path w="4467524" h="6349194">
                <a:moveTo>
                  <a:pt x="0" y="0"/>
                </a:moveTo>
                <a:lnTo>
                  <a:pt x="4467524" y="0"/>
                </a:lnTo>
                <a:lnTo>
                  <a:pt x="4467524" y="6349194"/>
                </a:lnTo>
                <a:lnTo>
                  <a:pt x="0" y="63491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5697057" y="798963"/>
            <a:ext cx="1715401" cy="1715401"/>
          </a:xfrm>
          <a:custGeom>
            <a:avLst/>
            <a:gdLst/>
            <a:ahLst/>
            <a:cxnLst/>
            <a:rect l="l" t="t" r="r" b="b"/>
            <a:pathLst>
              <a:path w="1715401" h="1715401">
                <a:moveTo>
                  <a:pt x="0" y="0"/>
                </a:moveTo>
                <a:lnTo>
                  <a:pt x="1715401" y="0"/>
                </a:lnTo>
                <a:lnTo>
                  <a:pt x="1715401" y="1715401"/>
                </a:lnTo>
                <a:lnTo>
                  <a:pt x="0" y="17154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706460" y="3264488"/>
            <a:ext cx="9836844" cy="1705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13300"/>
              </a:lnSpc>
              <a:spcBef>
                <a:spcPct val="0"/>
              </a:spcBef>
            </a:pPr>
            <a:r>
              <a:rPr lang="ru-RU" sz="11500" b="1" dirty="0" smtClean="0">
                <a:solidFill>
                  <a:srgbClr val="000000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Фотосинтез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6439305"/>
            <a:ext cx="9667758" cy="1660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6720"/>
              </a:lnSpc>
              <a:spcBef>
                <a:spcPct val="0"/>
              </a:spcBef>
            </a:pPr>
            <a:r>
              <a:rPr lang="ru-RU" sz="4800" dirty="0" err="1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Өсімдіктердің</a:t>
            </a:r>
            <a:r>
              <a:rPr lang="ru-RU" sz="4800" dirty="0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 </a:t>
            </a:r>
            <a:r>
              <a:rPr lang="ru-RU" sz="4800" dirty="0" err="1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өз</a:t>
            </a:r>
            <a:r>
              <a:rPr lang="ru-RU" sz="4800" dirty="0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 </a:t>
            </a:r>
            <a:r>
              <a:rPr lang="ru-RU" sz="4800" dirty="0" err="1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қорегі</a:t>
            </a:r>
            <a:r>
              <a:rPr lang="ru-RU" sz="4800" dirty="0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 мен </a:t>
            </a:r>
            <a:r>
              <a:rPr lang="ru-RU" sz="4800" dirty="0" err="1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оттегін</a:t>
            </a:r>
            <a:r>
              <a:rPr lang="ru-RU" sz="4800" dirty="0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 </a:t>
            </a:r>
            <a:r>
              <a:rPr lang="ru-RU" sz="4800" dirty="0" err="1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өндіру</a:t>
            </a:r>
            <a:r>
              <a:rPr lang="ru-RU" sz="4800" dirty="0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 </a:t>
            </a:r>
            <a:r>
              <a:rPr lang="ru-RU" sz="4800" dirty="0" err="1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процесі</a:t>
            </a:r>
            <a:r>
              <a:rPr lang="ru-RU" sz="4800" dirty="0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.</a:t>
            </a:r>
            <a:endParaRPr lang="en-US" sz="4800" dirty="0">
              <a:solidFill>
                <a:srgbClr val="000000"/>
              </a:solidFill>
              <a:latin typeface="True Typewriter"/>
              <a:ea typeface="True Typewriter"/>
              <a:cs typeface="True Typewriter"/>
              <a:sym typeface="True Typewriter"/>
            </a:endParaRPr>
          </a:p>
        </p:txBody>
      </p:sp>
      <p:sp>
        <p:nvSpPr>
          <p:cNvPr id="15" name="AutoShape 15"/>
          <p:cNvSpPr/>
          <p:nvPr/>
        </p:nvSpPr>
        <p:spPr>
          <a:xfrm flipV="1">
            <a:off x="11505204" y="8448661"/>
            <a:ext cx="0" cy="1224170"/>
          </a:xfrm>
          <a:prstGeom prst="line">
            <a:avLst/>
          </a:prstGeom>
          <a:ln w="57150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 flipV="1">
            <a:off x="11505204" y="547494"/>
            <a:ext cx="0" cy="1966871"/>
          </a:xfrm>
          <a:prstGeom prst="line">
            <a:avLst/>
          </a:prstGeom>
          <a:ln w="57150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5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1733" y="547494"/>
            <a:ext cx="17064535" cy="9192013"/>
            <a:chOff x="0" y="0"/>
            <a:chExt cx="11451788" cy="61686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451788" cy="6168641"/>
            </a:xfrm>
            <a:custGeom>
              <a:avLst/>
              <a:gdLst/>
              <a:ahLst/>
              <a:cxnLst/>
              <a:rect l="l" t="t" r="r" b="b"/>
              <a:pathLst>
                <a:path w="11451788" h="6168641">
                  <a:moveTo>
                    <a:pt x="2268" y="0"/>
                  </a:moveTo>
                  <a:lnTo>
                    <a:pt x="11449520" y="0"/>
                  </a:lnTo>
                  <a:cubicBezTo>
                    <a:pt x="11450772" y="0"/>
                    <a:pt x="11451788" y="1016"/>
                    <a:pt x="11451788" y="2268"/>
                  </a:cubicBezTo>
                  <a:lnTo>
                    <a:pt x="11451788" y="6166372"/>
                  </a:lnTo>
                  <a:cubicBezTo>
                    <a:pt x="11451788" y="6166974"/>
                    <a:pt x="11451549" y="6167551"/>
                    <a:pt x="11451124" y="6167976"/>
                  </a:cubicBezTo>
                  <a:cubicBezTo>
                    <a:pt x="11450698" y="6168401"/>
                    <a:pt x="11450121" y="6168641"/>
                    <a:pt x="11449520" y="6168641"/>
                  </a:cubicBezTo>
                  <a:lnTo>
                    <a:pt x="2268" y="6168641"/>
                  </a:lnTo>
                  <a:cubicBezTo>
                    <a:pt x="1667" y="6168641"/>
                    <a:pt x="1090" y="6168401"/>
                    <a:pt x="664" y="6167976"/>
                  </a:cubicBezTo>
                  <a:cubicBezTo>
                    <a:pt x="239" y="6167551"/>
                    <a:pt x="0" y="6166974"/>
                    <a:pt x="0" y="6166372"/>
                  </a:cubicBezTo>
                  <a:lnTo>
                    <a:pt x="0" y="2268"/>
                  </a:lnTo>
                  <a:cubicBezTo>
                    <a:pt x="0" y="1667"/>
                    <a:pt x="239" y="1090"/>
                    <a:pt x="664" y="664"/>
                  </a:cubicBezTo>
                  <a:cubicBezTo>
                    <a:pt x="1090" y="239"/>
                    <a:pt x="1667" y="0"/>
                    <a:pt x="226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000000"/>
              </a:solidFill>
              <a:prstDash val="dash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11451788" cy="6187690"/>
            </a:xfrm>
            <a:prstGeom prst="rect">
              <a:avLst/>
            </a:prstGeom>
          </p:spPr>
          <p:txBody>
            <a:bodyPr lIns="14415" tIns="14415" rIns="14415" bIns="14415" rtlCol="0" anchor="ctr"/>
            <a:lstStyle/>
            <a:p>
              <a:pPr algn="ctr">
                <a:lnSpc>
                  <a:spcPts val="1292"/>
                </a:lnSpc>
                <a:spcBef>
                  <a:spcPct val="0"/>
                </a:spcBef>
              </a:pPr>
              <a:r>
                <a:rPr lang="en-US" sz="922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tt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11733" y="3334636"/>
            <a:ext cx="17064535" cy="3617728"/>
            <a:chOff x="0" y="0"/>
            <a:chExt cx="4494363" cy="95281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94363" cy="952817"/>
            </a:xfrm>
            <a:custGeom>
              <a:avLst/>
              <a:gdLst/>
              <a:ahLst/>
              <a:cxnLst/>
              <a:rect l="l" t="t" r="r" b="b"/>
              <a:pathLst>
                <a:path w="4494363" h="952817">
                  <a:moveTo>
                    <a:pt x="0" y="0"/>
                  </a:moveTo>
                  <a:lnTo>
                    <a:pt x="4494363" y="0"/>
                  </a:lnTo>
                  <a:lnTo>
                    <a:pt x="4494363" y="952817"/>
                  </a:lnTo>
                  <a:lnTo>
                    <a:pt x="0" y="952817"/>
                  </a:lnTo>
                  <a:close/>
                </a:path>
              </a:pathLst>
            </a:custGeom>
            <a:solidFill>
              <a:srgbClr val="FBE67E"/>
            </a:solidFill>
            <a:ln w="57150" cap="sq">
              <a:solidFill>
                <a:srgbClr val="000000"/>
              </a:solidFill>
              <a:prstDash val="dash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494363" cy="990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76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082175" y="3584575"/>
            <a:ext cx="14123649" cy="2955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899"/>
              </a:lnSpc>
              <a:spcBef>
                <a:spcPct val="0"/>
              </a:spcBef>
            </a:pPr>
            <a:r>
              <a:rPr lang="en-US" sz="8499" b="1">
                <a:solidFill>
                  <a:srgbClr val="000000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Let's help protect our plants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5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1733" y="547494"/>
            <a:ext cx="17064535" cy="9192013"/>
            <a:chOff x="0" y="0"/>
            <a:chExt cx="11451788" cy="61686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451788" cy="6168641"/>
            </a:xfrm>
            <a:custGeom>
              <a:avLst/>
              <a:gdLst/>
              <a:ahLst/>
              <a:cxnLst/>
              <a:rect l="l" t="t" r="r" b="b"/>
              <a:pathLst>
                <a:path w="11451788" h="6168641">
                  <a:moveTo>
                    <a:pt x="2268" y="0"/>
                  </a:moveTo>
                  <a:lnTo>
                    <a:pt x="11449520" y="0"/>
                  </a:lnTo>
                  <a:cubicBezTo>
                    <a:pt x="11450772" y="0"/>
                    <a:pt x="11451788" y="1016"/>
                    <a:pt x="11451788" y="2268"/>
                  </a:cubicBezTo>
                  <a:lnTo>
                    <a:pt x="11451788" y="6166372"/>
                  </a:lnTo>
                  <a:cubicBezTo>
                    <a:pt x="11451788" y="6166974"/>
                    <a:pt x="11451549" y="6167551"/>
                    <a:pt x="11451124" y="6167976"/>
                  </a:cubicBezTo>
                  <a:cubicBezTo>
                    <a:pt x="11450698" y="6168401"/>
                    <a:pt x="11450121" y="6168641"/>
                    <a:pt x="11449520" y="6168641"/>
                  </a:cubicBezTo>
                  <a:lnTo>
                    <a:pt x="2268" y="6168641"/>
                  </a:lnTo>
                  <a:cubicBezTo>
                    <a:pt x="1667" y="6168641"/>
                    <a:pt x="1090" y="6168401"/>
                    <a:pt x="664" y="6167976"/>
                  </a:cubicBezTo>
                  <a:cubicBezTo>
                    <a:pt x="239" y="6167551"/>
                    <a:pt x="0" y="6166974"/>
                    <a:pt x="0" y="6166372"/>
                  </a:cubicBezTo>
                  <a:lnTo>
                    <a:pt x="0" y="2268"/>
                  </a:lnTo>
                  <a:cubicBezTo>
                    <a:pt x="0" y="1667"/>
                    <a:pt x="239" y="1090"/>
                    <a:pt x="664" y="664"/>
                  </a:cubicBezTo>
                  <a:cubicBezTo>
                    <a:pt x="1090" y="239"/>
                    <a:pt x="1667" y="0"/>
                    <a:pt x="226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000000"/>
              </a:solidFill>
              <a:prstDash val="dash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11451788" cy="6187690"/>
            </a:xfrm>
            <a:prstGeom prst="rect">
              <a:avLst/>
            </a:prstGeom>
          </p:spPr>
          <p:txBody>
            <a:bodyPr lIns="14415" tIns="14415" rIns="14415" bIns="14415" rtlCol="0" anchor="ctr"/>
            <a:lstStyle/>
            <a:p>
              <a:pPr algn="ctr">
                <a:lnSpc>
                  <a:spcPts val="1292"/>
                </a:lnSpc>
                <a:spcBef>
                  <a:spcPct val="0"/>
                </a:spcBef>
              </a:pPr>
              <a:r>
                <a:rPr lang="en-US" sz="922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tt</a:t>
              </a:r>
            </a:p>
          </p:txBody>
        </p:sp>
      </p:grpSp>
      <p:sp>
        <p:nvSpPr>
          <p:cNvPr id="5" name="AutoShape 5"/>
          <p:cNvSpPr/>
          <p:nvPr/>
        </p:nvSpPr>
        <p:spPr>
          <a:xfrm>
            <a:off x="611733" y="2724672"/>
            <a:ext cx="17064535" cy="28575"/>
          </a:xfrm>
          <a:prstGeom prst="line">
            <a:avLst/>
          </a:prstGeom>
          <a:ln w="57150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 rot="-952435">
            <a:off x="8066806" y="6708677"/>
            <a:ext cx="2385855" cy="2021470"/>
          </a:xfrm>
          <a:custGeom>
            <a:avLst/>
            <a:gdLst/>
            <a:ahLst/>
            <a:cxnLst/>
            <a:rect l="l" t="t" r="r" b="b"/>
            <a:pathLst>
              <a:path w="2385855" h="2021470">
                <a:moveTo>
                  <a:pt x="0" y="0"/>
                </a:moveTo>
                <a:lnTo>
                  <a:pt x="2385855" y="0"/>
                </a:lnTo>
                <a:lnTo>
                  <a:pt x="2385855" y="2021470"/>
                </a:lnTo>
                <a:lnTo>
                  <a:pt x="0" y="20214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685100" y="3718710"/>
            <a:ext cx="1946638" cy="1946638"/>
          </a:xfrm>
          <a:custGeom>
            <a:avLst/>
            <a:gdLst/>
            <a:ahLst/>
            <a:cxnLst/>
            <a:rect l="l" t="t" r="r" b="b"/>
            <a:pathLst>
              <a:path w="1946638" h="1946638">
                <a:moveTo>
                  <a:pt x="0" y="0"/>
                </a:moveTo>
                <a:lnTo>
                  <a:pt x="1946638" y="0"/>
                </a:lnTo>
                <a:lnTo>
                  <a:pt x="1946638" y="1946637"/>
                </a:lnTo>
                <a:lnTo>
                  <a:pt x="0" y="19466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349595" y="3900647"/>
            <a:ext cx="1780203" cy="1582762"/>
          </a:xfrm>
          <a:custGeom>
            <a:avLst/>
            <a:gdLst/>
            <a:ahLst/>
            <a:cxnLst/>
            <a:rect l="l" t="t" r="r" b="b"/>
            <a:pathLst>
              <a:path w="1780203" h="1582762">
                <a:moveTo>
                  <a:pt x="0" y="0"/>
                </a:moveTo>
                <a:lnTo>
                  <a:pt x="1780203" y="0"/>
                </a:lnTo>
                <a:lnTo>
                  <a:pt x="1780203" y="1582762"/>
                </a:lnTo>
                <a:lnTo>
                  <a:pt x="0" y="15827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685100" y="6602235"/>
            <a:ext cx="2033106" cy="1471229"/>
          </a:xfrm>
          <a:custGeom>
            <a:avLst/>
            <a:gdLst/>
            <a:ahLst/>
            <a:cxnLst/>
            <a:rect l="l" t="t" r="r" b="b"/>
            <a:pathLst>
              <a:path w="2033106" h="1471229">
                <a:moveTo>
                  <a:pt x="0" y="0"/>
                </a:moveTo>
                <a:lnTo>
                  <a:pt x="2033106" y="0"/>
                </a:lnTo>
                <a:lnTo>
                  <a:pt x="2033106" y="1471229"/>
                </a:lnTo>
                <a:lnTo>
                  <a:pt x="0" y="14712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046934" y="6122210"/>
            <a:ext cx="1710736" cy="2431279"/>
          </a:xfrm>
          <a:custGeom>
            <a:avLst/>
            <a:gdLst/>
            <a:ahLst/>
            <a:cxnLst/>
            <a:rect l="l" t="t" r="r" b="b"/>
            <a:pathLst>
              <a:path w="1710736" h="2431279">
                <a:moveTo>
                  <a:pt x="0" y="0"/>
                </a:moveTo>
                <a:lnTo>
                  <a:pt x="1710736" y="0"/>
                </a:lnTo>
                <a:lnTo>
                  <a:pt x="1710736" y="2431279"/>
                </a:lnTo>
                <a:lnTo>
                  <a:pt x="0" y="24312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857546">
            <a:off x="12088309" y="3833771"/>
            <a:ext cx="1266093" cy="1593481"/>
          </a:xfrm>
          <a:custGeom>
            <a:avLst/>
            <a:gdLst/>
            <a:ahLst/>
            <a:cxnLst/>
            <a:rect l="l" t="t" r="r" b="b"/>
            <a:pathLst>
              <a:path w="1266093" h="1593481">
                <a:moveTo>
                  <a:pt x="0" y="0"/>
                </a:moveTo>
                <a:lnTo>
                  <a:pt x="1266093" y="0"/>
                </a:lnTo>
                <a:lnTo>
                  <a:pt x="1266093" y="1593481"/>
                </a:lnTo>
                <a:lnTo>
                  <a:pt x="0" y="159348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028700" y="866775"/>
            <a:ext cx="16230600" cy="1450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899"/>
              </a:lnSpc>
              <a:spcBef>
                <a:spcPct val="0"/>
              </a:spcBef>
            </a:pPr>
            <a:r>
              <a:rPr lang="en-US" sz="8499" b="1">
                <a:solidFill>
                  <a:srgbClr val="000000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Resource Page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983611" y="8903594"/>
            <a:ext cx="3275689" cy="595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3"/>
              </a:lnSpc>
              <a:spcBef>
                <a:spcPct val="0"/>
              </a:spcBef>
            </a:pPr>
            <a:r>
              <a:rPr lang="en-US" sz="3195" spc="194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set:nAFQHbqFz2s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5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1733" y="547494"/>
            <a:ext cx="17064535" cy="9192013"/>
            <a:chOff x="0" y="0"/>
            <a:chExt cx="11451788" cy="61686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451788" cy="6168641"/>
            </a:xfrm>
            <a:custGeom>
              <a:avLst/>
              <a:gdLst/>
              <a:ahLst/>
              <a:cxnLst/>
              <a:rect l="l" t="t" r="r" b="b"/>
              <a:pathLst>
                <a:path w="11451788" h="6168641">
                  <a:moveTo>
                    <a:pt x="2268" y="0"/>
                  </a:moveTo>
                  <a:lnTo>
                    <a:pt x="11449520" y="0"/>
                  </a:lnTo>
                  <a:cubicBezTo>
                    <a:pt x="11450772" y="0"/>
                    <a:pt x="11451788" y="1016"/>
                    <a:pt x="11451788" y="2268"/>
                  </a:cubicBezTo>
                  <a:lnTo>
                    <a:pt x="11451788" y="6166372"/>
                  </a:lnTo>
                  <a:cubicBezTo>
                    <a:pt x="11451788" y="6166974"/>
                    <a:pt x="11451549" y="6167551"/>
                    <a:pt x="11451124" y="6167976"/>
                  </a:cubicBezTo>
                  <a:cubicBezTo>
                    <a:pt x="11450698" y="6168401"/>
                    <a:pt x="11450121" y="6168641"/>
                    <a:pt x="11449520" y="6168641"/>
                  </a:cubicBezTo>
                  <a:lnTo>
                    <a:pt x="2268" y="6168641"/>
                  </a:lnTo>
                  <a:cubicBezTo>
                    <a:pt x="1667" y="6168641"/>
                    <a:pt x="1090" y="6168401"/>
                    <a:pt x="664" y="6167976"/>
                  </a:cubicBezTo>
                  <a:cubicBezTo>
                    <a:pt x="239" y="6167551"/>
                    <a:pt x="0" y="6166974"/>
                    <a:pt x="0" y="6166372"/>
                  </a:cubicBezTo>
                  <a:lnTo>
                    <a:pt x="0" y="2268"/>
                  </a:lnTo>
                  <a:cubicBezTo>
                    <a:pt x="0" y="1667"/>
                    <a:pt x="239" y="1090"/>
                    <a:pt x="664" y="664"/>
                  </a:cubicBezTo>
                  <a:cubicBezTo>
                    <a:pt x="1090" y="239"/>
                    <a:pt x="1667" y="0"/>
                    <a:pt x="226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000000"/>
              </a:solidFill>
              <a:prstDash val="dash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11451788" cy="6187690"/>
            </a:xfrm>
            <a:prstGeom prst="rect">
              <a:avLst/>
            </a:prstGeom>
          </p:spPr>
          <p:txBody>
            <a:bodyPr lIns="14415" tIns="14415" rIns="14415" bIns="14415" rtlCol="0" anchor="ctr"/>
            <a:lstStyle/>
            <a:p>
              <a:pPr algn="ctr">
                <a:lnSpc>
                  <a:spcPts val="115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11733" y="547494"/>
            <a:ext cx="17064663" cy="2205753"/>
            <a:chOff x="0" y="0"/>
            <a:chExt cx="4494397" cy="58093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94397" cy="580939"/>
            </a:xfrm>
            <a:custGeom>
              <a:avLst/>
              <a:gdLst/>
              <a:ahLst/>
              <a:cxnLst/>
              <a:rect l="l" t="t" r="r" b="b"/>
              <a:pathLst>
                <a:path w="4494397" h="580939">
                  <a:moveTo>
                    <a:pt x="0" y="0"/>
                  </a:moveTo>
                  <a:lnTo>
                    <a:pt x="4494397" y="0"/>
                  </a:lnTo>
                  <a:lnTo>
                    <a:pt x="4494397" y="580939"/>
                  </a:lnTo>
                  <a:lnTo>
                    <a:pt x="0" y="580939"/>
                  </a:lnTo>
                  <a:close/>
                </a:path>
              </a:pathLst>
            </a:custGeom>
            <a:solidFill>
              <a:srgbClr val="BEDBAC"/>
            </a:solidFill>
            <a:ln w="57150" cap="sq">
              <a:solidFill>
                <a:srgbClr val="000000"/>
              </a:solidFill>
              <a:prstDash val="dash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494397" cy="6190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76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2647328" y="3518411"/>
            <a:ext cx="1939106" cy="1939106"/>
          </a:xfrm>
          <a:custGeom>
            <a:avLst/>
            <a:gdLst/>
            <a:ahLst/>
            <a:cxnLst/>
            <a:rect l="l" t="t" r="r" b="b"/>
            <a:pathLst>
              <a:path w="1939106" h="1939106">
                <a:moveTo>
                  <a:pt x="0" y="0"/>
                </a:moveTo>
                <a:lnTo>
                  <a:pt x="1939106" y="0"/>
                </a:lnTo>
                <a:lnTo>
                  <a:pt x="1939106" y="1939106"/>
                </a:lnTo>
                <a:lnTo>
                  <a:pt x="0" y="19391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7550259">
            <a:off x="15211982" y="5827262"/>
            <a:ext cx="1672513" cy="1487016"/>
          </a:xfrm>
          <a:custGeom>
            <a:avLst/>
            <a:gdLst/>
            <a:ahLst/>
            <a:cxnLst/>
            <a:rect l="l" t="t" r="r" b="b"/>
            <a:pathLst>
              <a:path w="1672513" h="1487016">
                <a:moveTo>
                  <a:pt x="0" y="0"/>
                </a:moveTo>
                <a:lnTo>
                  <a:pt x="1672513" y="0"/>
                </a:lnTo>
                <a:lnTo>
                  <a:pt x="1672513" y="1487015"/>
                </a:lnTo>
                <a:lnTo>
                  <a:pt x="0" y="14870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368200" y="6788980"/>
            <a:ext cx="976944" cy="1534809"/>
          </a:xfrm>
          <a:custGeom>
            <a:avLst/>
            <a:gdLst/>
            <a:ahLst/>
            <a:cxnLst/>
            <a:rect l="l" t="t" r="r" b="b"/>
            <a:pathLst>
              <a:path w="976944" h="1534809">
                <a:moveTo>
                  <a:pt x="0" y="0"/>
                </a:moveTo>
                <a:lnTo>
                  <a:pt x="976944" y="0"/>
                </a:lnTo>
                <a:lnTo>
                  <a:pt x="976944" y="1534809"/>
                </a:lnTo>
                <a:lnTo>
                  <a:pt x="0" y="1534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028764" y="866775"/>
            <a:ext cx="16230600" cy="1382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11899"/>
              </a:lnSpc>
              <a:spcBef>
                <a:spcPct val="0"/>
              </a:spcBef>
            </a:pPr>
            <a:r>
              <a:rPr lang="ru-RU" sz="8499" b="1" dirty="0">
                <a:solidFill>
                  <a:srgbClr val="000000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Фотосинтез </a:t>
            </a:r>
            <a:r>
              <a:rPr lang="ru-RU" sz="8499" b="1" dirty="0" err="1">
                <a:solidFill>
                  <a:srgbClr val="000000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дегеніміз</a:t>
            </a:r>
            <a:r>
              <a:rPr lang="ru-RU" sz="8499" b="1" dirty="0">
                <a:solidFill>
                  <a:srgbClr val="000000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не?</a:t>
            </a:r>
            <a:endParaRPr lang="en-US" sz="8499" b="1" dirty="0">
              <a:solidFill>
                <a:srgbClr val="000000"/>
              </a:solidFill>
              <a:latin typeface="Anonymous Pro Bold"/>
              <a:ea typeface="Anonymous Pro Bold"/>
              <a:cs typeface="Anonymous Pro Bold"/>
              <a:sym typeface="Anonymous Pro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522638" y="4455047"/>
            <a:ext cx="10421067" cy="3984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ru-RU" sz="4500" dirty="0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Фотосинтез - </a:t>
            </a:r>
            <a:r>
              <a:rPr lang="ru-RU" sz="4500" dirty="0" err="1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өсімдіктердің</a:t>
            </a:r>
            <a:r>
              <a:rPr lang="ru-RU" sz="4500" dirty="0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 </a:t>
            </a:r>
            <a:r>
              <a:rPr lang="ru-RU" sz="4500" dirty="0" err="1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өз</a:t>
            </a:r>
            <a:r>
              <a:rPr lang="ru-RU" sz="4500" dirty="0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 </a:t>
            </a:r>
            <a:r>
              <a:rPr lang="ru-RU" sz="4500" dirty="0" err="1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қорегін</a:t>
            </a:r>
            <a:r>
              <a:rPr lang="ru-RU" sz="4500" dirty="0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 </a:t>
            </a:r>
            <a:r>
              <a:rPr lang="ru-RU" sz="4500" dirty="0" err="1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жасау</a:t>
            </a:r>
            <a:r>
              <a:rPr lang="ru-RU" sz="4500" dirty="0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 </a:t>
            </a:r>
            <a:r>
              <a:rPr lang="ru-RU" sz="4500" dirty="0" err="1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үшін</a:t>
            </a:r>
            <a:r>
              <a:rPr lang="ru-RU" sz="4500" dirty="0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 </a:t>
            </a:r>
            <a:r>
              <a:rPr lang="ru-RU" sz="4500" dirty="0" err="1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пайдаланатын</a:t>
            </a:r>
            <a:r>
              <a:rPr lang="ru-RU" sz="4500" dirty="0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 </a:t>
            </a:r>
            <a:r>
              <a:rPr lang="ru-RU" sz="4500" dirty="0" err="1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процесі</a:t>
            </a:r>
            <a:r>
              <a:rPr lang="ru-RU" sz="4500" dirty="0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. </a:t>
            </a:r>
            <a:r>
              <a:rPr lang="ru-RU" sz="4500" dirty="0" err="1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Өсімдіктер</a:t>
            </a:r>
            <a:r>
              <a:rPr lang="ru-RU" sz="4500" dirty="0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 </a:t>
            </a:r>
            <a:r>
              <a:rPr lang="ru-RU" sz="4500" dirty="0" err="1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күн</a:t>
            </a:r>
            <a:r>
              <a:rPr lang="ru-RU" sz="4500" dirty="0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 </a:t>
            </a:r>
            <a:r>
              <a:rPr lang="ru-RU" sz="4500" dirty="0" err="1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сәулесін</a:t>
            </a:r>
            <a:r>
              <a:rPr lang="ru-RU" sz="4500" dirty="0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, суды </a:t>
            </a:r>
            <a:r>
              <a:rPr lang="ru-RU" sz="4500" dirty="0" err="1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және</a:t>
            </a:r>
            <a:r>
              <a:rPr lang="ru-RU" sz="4500" dirty="0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 </a:t>
            </a:r>
            <a:r>
              <a:rPr lang="ru-RU" sz="4500" dirty="0" err="1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көмірқышқыл</a:t>
            </a:r>
            <a:r>
              <a:rPr lang="ru-RU" sz="4500" dirty="0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 </a:t>
            </a:r>
            <a:r>
              <a:rPr lang="ru-RU" sz="4500" dirty="0" err="1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газын</a:t>
            </a:r>
            <a:r>
              <a:rPr lang="ru-RU" sz="4500" dirty="0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 </a:t>
            </a:r>
            <a:r>
              <a:rPr lang="ru-RU" sz="4500" dirty="0" err="1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тамақ</a:t>
            </a:r>
            <a:r>
              <a:rPr lang="ru-RU" sz="4500" dirty="0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 (глюкоза) мен </a:t>
            </a:r>
            <a:r>
              <a:rPr lang="ru-RU" sz="4500" dirty="0" err="1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оттегін</a:t>
            </a:r>
            <a:r>
              <a:rPr lang="ru-RU" sz="4500" dirty="0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 </a:t>
            </a:r>
            <a:r>
              <a:rPr lang="ru-RU" sz="4500" dirty="0" err="1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жасау</a:t>
            </a:r>
            <a:r>
              <a:rPr lang="ru-RU" sz="4500" dirty="0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 </a:t>
            </a:r>
            <a:r>
              <a:rPr lang="ru-RU" sz="4500" dirty="0" err="1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үшін</a:t>
            </a:r>
            <a:r>
              <a:rPr lang="ru-RU" sz="4500" dirty="0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 </a:t>
            </a:r>
            <a:r>
              <a:rPr lang="ru-RU" sz="4500" dirty="0" err="1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пайдаланады</a:t>
            </a:r>
            <a:r>
              <a:rPr lang="ru-RU" sz="4500" dirty="0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.</a:t>
            </a:r>
            <a:endParaRPr lang="en-US" sz="4500" dirty="0">
              <a:solidFill>
                <a:srgbClr val="000000"/>
              </a:solidFill>
              <a:latin typeface="True Typewriter"/>
              <a:ea typeface="True Typewriter"/>
              <a:cs typeface="True Typewriter"/>
              <a:sym typeface="True Typewriter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038955" y="5493580"/>
            <a:ext cx="3155851" cy="501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kk-KZ" sz="3000" dirty="0" smtClean="0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Күн сәулесі</a:t>
            </a:r>
            <a:endParaRPr lang="en-US" sz="3000" dirty="0">
              <a:solidFill>
                <a:srgbClr val="000000"/>
              </a:solidFill>
              <a:latin typeface="True Typewriter"/>
              <a:ea typeface="True Typewriter"/>
              <a:cs typeface="True Typewriter"/>
              <a:sym typeface="True Typewriter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4678861" y="7122047"/>
            <a:ext cx="2738755" cy="501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kk-KZ" sz="3000" dirty="0" smtClean="0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Көмірқышқыл газы</a:t>
            </a:r>
            <a:endParaRPr lang="en-US" sz="3000" dirty="0">
              <a:solidFill>
                <a:srgbClr val="000000"/>
              </a:solidFill>
              <a:latin typeface="True Typewriter"/>
              <a:ea typeface="True Typewriter"/>
              <a:cs typeface="True Typewriter"/>
              <a:sym typeface="True Typewriter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1487295" y="8428564"/>
            <a:ext cx="2738755" cy="501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kk-KZ" sz="3000" dirty="0" smtClean="0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Су</a:t>
            </a:r>
            <a:endParaRPr lang="en-US" sz="3000" dirty="0">
              <a:solidFill>
                <a:srgbClr val="000000"/>
              </a:solidFill>
              <a:latin typeface="True Typewriter"/>
              <a:ea typeface="True Typewriter"/>
              <a:cs typeface="True Typewriter"/>
              <a:sym typeface="True Typewrit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5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1733" y="547494"/>
            <a:ext cx="17064535" cy="9192013"/>
            <a:chOff x="0" y="0"/>
            <a:chExt cx="11451788" cy="61686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451788" cy="6168641"/>
            </a:xfrm>
            <a:custGeom>
              <a:avLst/>
              <a:gdLst/>
              <a:ahLst/>
              <a:cxnLst/>
              <a:rect l="l" t="t" r="r" b="b"/>
              <a:pathLst>
                <a:path w="11451788" h="6168641">
                  <a:moveTo>
                    <a:pt x="2268" y="0"/>
                  </a:moveTo>
                  <a:lnTo>
                    <a:pt x="11449520" y="0"/>
                  </a:lnTo>
                  <a:cubicBezTo>
                    <a:pt x="11450772" y="0"/>
                    <a:pt x="11451788" y="1016"/>
                    <a:pt x="11451788" y="2268"/>
                  </a:cubicBezTo>
                  <a:lnTo>
                    <a:pt x="11451788" y="6166372"/>
                  </a:lnTo>
                  <a:cubicBezTo>
                    <a:pt x="11451788" y="6166974"/>
                    <a:pt x="11451549" y="6167551"/>
                    <a:pt x="11451124" y="6167976"/>
                  </a:cubicBezTo>
                  <a:cubicBezTo>
                    <a:pt x="11450698" y="6168401"/>
                    <a:pt x="11450121" y="6168641"/>
                    <a:pt x="11449520" y="6168641"/>
                  </a:cubicBezTo>
                  <a:lnTo>
                    <a:pt x="2268" y="6168641"/>
                  </a:lnTo>
                  <a:cubicBezTo>
                    <a:pt x="1667" y="6168641"/>
                    <a:pt x="1090" y="6168401"/>
                    <a:pt x="664" y="6167976"/>
                  </a:cubicBezTo>
                  <a:cubicBezTo>
                    <a:pt x="239" y="6167551"/>
                    <a:pt x="0" y="6166974"/>
                    <a:pt x="0" y="6166372"/>
                  </a:cubicBezTo>
                  <a:lnTo>
                    <a:pt x="0" y="2268"/>
                  </a:lnTo>
                  <a:cubicBezTo>
                    <a:pt x="0" y="1667"/>
                    <a:pt x="239" y="1090"/>
                    <a:pt x="664" y="664"/>
                  </a:cubicBezTo>
                  <a:cubicBezTo>
                    <a:pt x="1090" y="239"/>
                    <a:pt x="1667" y="0"/>
                    <a:pt x="226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000000"/>
              </a:solidFill>
              <a:prstDash val="dash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11451788" cy="6187690"/>
            </a:xfrm>
            <a:prstGeom prst="rect">
              <a:avLst/>
            </a:prstGeom>
          </p:spPr>
          <p:txBody>
            <a:bodyPr lIns="14415" tIns="14415" rIns="14415" bIns="14415" rtlCol="0" anchor="ctr"/>
            <a:lstStyle/>
            <a:p>
              <a:pPr algn="ctr">
                <a:lnSpc>
                  <a:spcPts val="115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11973" y="547494"/>
            <a:ext cx="7044654" cy="2323057"/>
            <a:chOff x="0" y="0"/>
            <a:chExt cx="1855382" cy="61183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55382" cy="611834"/>
            </a:xfrm>
            <a:custGeom>
              <a:avLst/>
              <a:gdLst/>
              <a:ahLst/>
              <a:cxnLst/>
              <a:rect l="l" t="t" r="r" b="b"/>
              <a:pathLst>
                <a:path w="1855382" h="611834">
                  <a:moveTo>
                    <a:pt x="0" y="0"/>
                  </a:moveTo>
                  <a:lnTo>
                    <a:pt x="1855382" y="0"/>
                  </a:lnTo>
                  <a:lnTo>
                    <a:pt x="1855382" y="611834"/>
                  </a:lnTo>
                  <a:lnTo>
                    <a:pt x="0" y="611834"/>
                  </a:lnTo>
                  <a:close/>
                </a:path>
              </a:pathLst>
            </a:custGeom>
            <a:solidFill>
              <a:srgbClr val="FBE782"/>
            </a:solidFill>
            <a:ln w="57150" cap="sq">
              <a:solidFill>
                <a:srgbClr val="000000"/>
              </a:solidFill>
              <a:prstDash val="dash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855382" cy="649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76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8355763" y="1028700"/>
            <a:ext cx="3390158" cy="3390158"/>
          </a:xfrm>
          <a:custGeom>
            <a:avLst/>
            <a:gdLst/>
            <a:ahLst/>
            <a:cxnLst/>
            <a:rect l="l" t="t" r="r" b="b"/>
            <a:pathLst>
              <a:path w="3390158" h="3390158">
                <a:moveTo>
                  <a:pt x="0" y="0"/>
                </a:moveTo>
                <a:lnTo>
                  <a:pt x="3390158" y="0"/>
                </a:lnTo>
                <a:lnTo>
                  <a:pt x="3390158" y="3390158"/>
                </a:lnTo>
                <a:lnTo>
                  <a:pt x="0" y="33901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AutoShape 9"/>
          <p:cNvSpPr/>
          <p:nvPr/>
        </p:nvSpPr>
        <p:spPr>
          <a:xfrm flipV="1">
            <a:off x="7599478" y="2870551"/>
            <a:ext cx="28575" cy="6868955"/>
          </a:xfrm>
          <a:prstGeom prst="line">
            <a:avLst/>
          </a:prstGeom>
          <a:ln w="57150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10" name="Freeform 10"/>
          <p:cNvSpPr/>
          <p:nvPr/>
        </p:nvSpPr>
        <p:spPr>
          <a:xfrm rot="-952435">
            <a:off x="11204604" y="4869977"/>
            <a:ext cx="5181183" cy="4389875"/>
          </a:xfrm>
          <a:custGeom>
            <a:avLst/>
            <a:gdLst/>
            <a:ahLst/>
            <a:cxnLst/>
            <a:rect l="l" t="t" r="r" b="b"/>
            <a:pathLst>
              <a:path w="5181183" h="4389875">
                <a:moveTo>
                  <a:pt x="0" y="0"/>
                </a:moveTo>
                <a:lnTo>
                  <a:pt x="5181183" y="0"/>
                </a:lnTo>
                <a:lnTo>
                  <a:pt x="5181183" y="4389875"/>
                </a:lnTo>
                <a:lnTo>
                  <a:pt x="0" y="43898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028764" y="866775"/>
            <a:ext cx="6627863" cy="1526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1899"/>
              </a:lnSpc>
              <a:spcBef>
                <a:spcPct val="0"/>
              </a:spcBef>
            </a:pPr>
            <a:r>
              <a:rPr lang="kk-KZ" sz="8499" b="1" dirty="0" smtClean="0">
                <a:solidFill>
                  <a:srgbClr val="000000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Күн сәулесі</a:t>
            </a:r>
            <a:endParaRPr lang="en-US" sz="8499" b="1" dirty="0">
              <a:solidFill>
                <a:srgbClr val="000000"/>
              </a:solidFill>
              <a:latin typeface="Anonymous Pro Bold"/>
              <a:ea typeface="Anonymous Pro Bold"/>
              <a:cs typeface="Anonymous Pro Bold"/>
              <a:sym typeface="Anonymous Pro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69320" y="3528592"/>
            <a:ext cx="6108714" cy="5600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ru-RU" sz="4500" dirty="0" err="1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Өсімдіктер</a:t>
            </a:r>
            <a:r>
              <a:rPr lang="ru-RU" sz="4500" dirty="0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 энергия </a:t>
            </a:r>
            <a:r>
              <a:rPr lang="ru-RU" sz="4500" dirty="0" err="1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алу</a:t>
            </a:r>
            <a:r>
              <a:rPr lang="ru-RU" sz="4500" dirty="0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 </a:t>
            </a:r>
            <a:r>
              <a:rPr lang="ru-RU" sz="4500" dirty="0" err="1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үшін</a:t>
            </a:r>
            <a:r>
              <a:rPr lang="ru-RU" sz="4500" dirty="0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 </a:t>
            </a:r>
            <a:r>
              <a:rPr lang="ru-RU" sz="4500" dirty="0" err="1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күн</a:t>
            </a:r>
            <a:r>
              <a:rPr lang="ru-RU" sz="4500" dirty="0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 </a:t>
            </a:r>
            <a:r>
              <a:rPr lang="ru-RU" sz="4500" dirty="0" err="1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сәулесін</a:t>
            </a:r>
            <a:r>
              <a:rPr lang="ru-RU" sz="4500" dirty="0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 </a:t>
            </a:r>
            <a:r>
              <a:rPr lang="ru-RU" sz="4500" dirty="0" err="1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пайдаланады</a:t>
            </a:r>
            <a:r>
              <a:rPr lang="ru-RU" sz="4500" dirty="0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. </a:t>
            </a:r>
            <a:r>
              <a:rPr lang="ru-RU" sz="4500" dirty="0" err="1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Өсімдік</a:t>
            </a:r>
            <a:r>
              <a:rPr lang="ru-RU" sz="4500" dirty="0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 </a:t>
            </a:r>
            <a:r>
              <a:rPr lang="ru-RU" sz="4500" dirty="0" err="1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жапырақтарында</a:t>
            </a:r>
            <a:r>
              <a:rPr lang="ru-RU" sz="4500" dirty="0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 </a:t>
            </a:r>
            <a:r>
              <a:rPr lang="ru-RU" sz="4500" dirty="0" err="1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күн</a:t>
            </a:r>
            <a:r>
              <a:rPr lang="ru-RU" sz="4500" dirty="0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 </a:t>
            </a:r>
            <a:r>
              <a:rPr lang="ru-RU" sz="4500" dirty="0" err="1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сәулесін</a:t>
            </a:r>
            <a:r>
              <a:rPr lang="ru-RU" sz="4500" dirty="0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 </a:t>
            </a:r>
            <a:r>
              <a:rPr lang="ru-RU" sz="4500" dirty="0" err="1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сіңіретін</a:t>
            </a:r>
            <a:r>
              <a:rPr lang="ru-RU" sz="4500" dirty="0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 хлорофилл </a:t>
            </a:r>
            <a:r>
              <a:rPr lang="ru-RU" sz="4500" dirty="0" err="1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деп</a:t>
            </a:r>
            <a:r>
              <a:rPr lang="ru-RU" sz="4500" dirty="0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 </a:t>
            </a:r>
            <a:r>
              <a:rPr lang="ru-RU" sz="4500" dirty="0" err="1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аталатын</a:t>
            </a:r>
            <a:r>
              <a:rPr lang="ru-RU" sz="4500" dirty="0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 пигмент бар.</a:t>
            </a:r>
            <a:endParaRPr lang="en-US" sz="4500" dirty="0">
              <a:solidFill>
                <a:srgbClr val="000000"/>
              </a:solidFill>
              <a:latin typeface="True Typewriter"/>
              <a:ea typeface="True Typewriter"/>
              <a:cs typeface="True Typewriter"/>
              <a:sym typeface="True Typewriter"/>
            </a:endParaRPr>
          </a:p>
        </p:txBody>
      </p:sp>
      <p:sp>
        <p:nvSpPr>
          <p:cNvPr id="13" name="Freeform 13"/>
          <p:cNvSpPr/>
          <p:nvPr/>
        </p:nvSpPr>
        <p:spPr>
          <a:xfrm rot="8401566" flipH="1">
            <a:off x="10333903" y="4663569"/>
            <a:ext cx="332517" cy="1574976"/>
          </a:xfrm>
          <a:custGeom>
            <a:avLst/>
            <a:gdLst/>
            <a:ahLst/>
            <a:cxnLst/>
            <a:rect l="l" t="t" r="r" b="b"/>
            <a:pathLst>
              <a:path w="332517" h="1574976">
                <a:moveTo>
                  <a:pt x="332518" y="0"/>
                </a:moveTo>
                <a:lnTo>
                  <a:pt x="0" y="0"/>
                </a:lnTo>
                <a:lnTo>
                  <a:pt x="0" y="1574977"/>
                </a:lnTo>
                <a:lnTo>
                  <a:pt x="332518" y="1574977"/>
                </a:lnTo>
                <a:lnTo>
                  <a:pt x="33251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7786839">
            <a:off x="12295645" y="3205004"/>
            <a:ext cx="335211" cy="1587738"/>
          </a:xfrm>
          <a:custGeom>
            <a:avLst/>
            <a:gdLst/>
            <a:ahLst/>
            <a:cxnLst/>
            <a:rect l="l" t="t" r="r" b="b"/>
            <a:pathLst>
              <a:path w="335211" h="1587738">
                <a:moveTo>
                  <a:pt x="0" y="0"/>
                </a:moveTo>
                <a:lnTo>
                  <a:pt x="335212" y="0"/>
                </a:lnTo>
                <a:lnTo>
                  <a:pt x="335212" y="1587737"/>
                </a:lnTo>
                <a:lnTo>
                  <a:pt x="0" y="15877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5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1685" y="547494"/>
            <a:ext cx="17064535" cy="9192013"/>
            <a:chOff x="0" y="0"/>
            <a:chExt cx="11451788" cy="61686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451788" cy="6168641"/>
            </a:xfrm>
            <a:custGeom>
              <a:avLst/>
              <a:gdLst/>
              <a:ahLst/>
              <a:cxnLst/>
              <a:rect l="l" t="t" r="r" b="b"/>
              <a:pathLst>
                <a:path w="11451788" h="6168641">
                  <a:moveTo>
                    <a:pt x="2268" y="0"/>
                  </a:moveTo>
                  <a:lnTo>
                    <a:pt x="11449520" y="0"/>
                  </a:lnTo>
                  <a:cubicBezTo>
                    <a:pt x="11450772" y="0"/>
                    <a:pt x="11451788" y="1016"/>
                    <a:pt x="11451788" y="2268"/>
                  </a:cubicBezTo>
                  <a:lnTo>
                    <a:pt x="11451788" y="6166372"/>
                  </a:lnTo>
                  <a:cubicBezTo>
                    <a:pt x="11451788" y="6166974"/>
                    <a:pt x="11451549" y="6167551"/>
                    <a:pt x="11451124" y="6167976"/>
                  </a:cubicBezTo>
                  <a:cubicBezTo>
                    <a:pt x="11450698" y="6168401"/>
                    <a:pt x="11450121" y="6168641"/>
                    <a:pt x="11449520" y="6168641"/>
                  </a:cubicBezTo>
                  <a:lnTo>
                    <a:pt x="2268" y="6168641"/>
                  </a:lnTo>
                  <a:cubicBezTo>
                    <a:pt x="1667" y="6168641"/>
                    <a:pt x="1090" y="6168401"/>
                    <a:pt x="664" y="6167976"/>
                  </a:cubicBezTo>
                  <a:cubicBezTo>
                    <a:pt x="239" y="6167551"/>
                    <a:pt x="0" y="6166974"/>
                    <a:pt x="0" y="6166372"/>
                  </a:cubicBezTo>
                  <a:lnTo>
                    <a:pt x="0" y="2268"/>
                  </a:lnTo>
                  <a:cubicBezTo>
                    <a:pt x="0" y="1667"/>
                    <a:pt x="239" y="1090"/>
                    <a:pt x="664" y="664"/>
                  </a:cubicBezTo>
                  <a:cubicBezTo>
                    <a:pt x="1090" y="239"/>
                    <a:pt x="1667" y="0"/>
                    <a:pt x="226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000000"/>
              </a:solidFill>
              <a:prstDash val="dash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11451788" cy="6187690"/>
            </a:xfrm>
            <a:prstGeom prst="rect">
              <a:avLst/>
            </a:prstGeom>
          </p:spPr>
          <p:txBody>
            <a:bodyPr lIns="14415" tIns="14415" rIns="14415" bIns="14415" rtlCol="0" anchor="ctr"/>
            <a:lstStyle/>
            <a:p>
              <a:pPr algn="ctr">
                <a:lnSpc>
                  <a:spcPts val="115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11733" y="547494"/>
            <a:ext cx="9686959" cy="2205753"/>
            <a:chOff x="0" y="0"/>
            <a:chExt cx="2551298" cy="58093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551298" cy="580939"/>
            </a:xfrm>
            <a:custGeom>
              <a:avLst/>
              <a:gdLst/>
              <a:ahLst/>
              <a:cxnLst/>
              <a:rect l="l" t="t" r="r" b="b"/>
              <a:pathLst>
                <a:path w="2551298" h="580939">
                  <a:moveTo>
                    <a:pt x="0" y="0"/>
                  </a:moveTo>
                  <a:lnTo>
                    <a:pt x="2551298" y="0"/>
                  </a:lnTo>
                  <a:lnTo>
                    <a:pt x="2551298" y="580939"/>
                  </a:lnTo>
                  <a:lnTo>
                    <a:pt x="0" y="580939"/>
                  </a:lnTo>
                  <a:close/>
                </a:path>
              </a:pathLst>
            </a:custGeom>
            <a:solidFill>
              <a:srgbClr val="E0EFCC"/>
            </a:solidFill>
            <a:ln w="57150" cap="sq">
              <a:solidFill>
                <a:srgbClr val="000000"/>
              </a:solidFill>
              <a:prstDash val="dash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551298" cy="6190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76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0541616" y="814141"/>
            <a:ext cx="1650424" cy="1650424"/>
          </a:xfrm>
          <a:custGeom>
            <a:avLst/>
            <a:gdLst/>
            <a:ahLst/>
            <a:cxnLst/>
            <a:rect l="l" t="t" r="r" b="b"/>
            <a:pathLst>
              <a:path w="1650424" h="1650424">
                <a:moveTo>
                  <a:pt x="0" y="0"/>
                </a:moveTo>
                <a:lnTo>
                  <a:pt x="1650424" y="0"/>
                </a:lnTo>
                <a:lnTo>
                  <a:pt x="1650424" y="1650424"/>
                </a:lnTo>
                <a:lnTo>
                  <a:pt x="0" y="16504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8100000">
            <a:off x="15514484" y="1865490"/>
            <a:ext cx="1022917" cy="909466"/>
          </a:xfrm>
          <a:custGeom>
            <a:avLst/>
            <a:gdLst/>
            <a:ahLst/>
            <a:cxnLst/>
            <a:rect l="l" t="t" r="r" b="b"/>
            <a:pathLst>
              <a:path w="1022917" h="909466">
                <a:moveTo>
                  <a:pt x="0" y="0"/>
                </a:moveTo>
                <a:lnTo>
                  <a:pt x="1022918" y="0"/>
                </a:lnTo>
                <a:lnTo>
                  <a:pt x="1022918" y="909467"/>
                </a:lnTo>
                <a:lnTo>
                  <a:pt x="0" y="9094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856347" y="8032974"/>
            <a:ext cx="551661" cy="866676"/>
          </a:xfrm>
          <a:custGeom>
            <a:avLst/>
            <a:gdLst/>
            <a:ahLst/>
            <a:cxnLst/>
            <a:rect l="l" t="t" r="r" b="b"/>
            <a:pathLst>
              <a:path w="551661" h="866676">
                <a:moveTo>
                  <a:pt x="0" y="0"/>
                </a:moveTo>
                <a:lnTo>
                  <a:pt x="551661" y="0"/>
                </a:lnTo>
                <a:lnTo>
                  <a:pt x="551661" y="866675"/>
                </a:lnTo>
                <a:lnTo>
                  <a:pt x="0" y="8666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028652" y="843920"/>
            <a:ext cx="9109680" cy="1382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11899"/>
              </a:lnSpc>
              <a:spcBef>
                <a:spcPct val="0"/>
              </a:spcBef>
            </a:pPr>
            <a:r>
              <a:rPr lang="ru-RU" sz="8499" b="1" dirty="0" err="1">
                <a:solidFill>
                  <a:srgbClr val="000000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Ингредиенттер</a:t>
            </a:r>
            <a:endParaRPr lang="en-US" sz="8499" b="1" dirty="0">
              <a:solidFill>
                <a:srgbClr val="000000"/>
              </a:solidFill>
              <a:latin typeface="Anonymous Pro Bold"/>
              <a:ea typeface="Anonymous Pro Bold"/>
              <a:cs typeface="Anonymous Pro Bold"/>
              <a:sym typeface="Anonymous Pro Bold"/>
            </a:endParaRPr>
          </a:p>
        </p:txBody>
      </p:sp>
      <p:sp>
        <p:nvSpPr>
          <p:cNvPr id="12" name="AutoShape 12"/>
          <p:cNvSpPr/>
          <p:nvPr/>
        </p:nvSpPr>
        <p:spPr>
          <a:xfrm flipV="1">
            <a:off x="10232017" y="2753247"/>
            <a:ext cx="38100" cy="6986259"/>
          </a:xfrm>
          <a:prstGeom prst="line">
            <a:avLst/>
          </a:prstGeom>
          <a:ln w="57150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13" name="Freeform 13"/>
          <p:cNvSpPr/>
          <p:nvPr/>
        </p:nvSpPr>
        <p:spPr>
          <a:xfrm>
            <a:off x="11763125" y="2412745"/>
            <a:ext cx="4467524" cy="6349194"/>
          </a:xfrm>
          <a:custGeom>
            <a:avLst/>
            <a:gdLst/>
            <a:ahLst/>
            <a:cxnLst/>
            <a:rect l="l" t="t" r="r" b="b"/>
            <a:pathLst>
              <a:path w="4467524" h="6349194">
                <a:moveTo>
                  <a:pt x="0" y="0"/>
                </a:moveTo>
                <a:lnTo>
                  <a:pt x="4467524" y="0"/>
                </a:lnTo>
                <a:lnTo>
                  <a:pt x="4467524" y="6349194"/>
                </a:lnTo>
                <a:lnTo>
                  <a:pt x="0" y="63491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4401286" flipH="1">
            <a:off x="12059248" y="7963279"/>
            <a:ext cx="265585" cy="1257951"/>
          </a:xfrm>
          <a:custGeom>
            <a:avLst/>
            <a:gdLst/>
            <a:ahLst/>
            <a:cxnLst/>
            <a:rect l="l" t="t" r="r" b="b"/>
            <a:pathLst>
              <a:path w="265585" h="1257951">
                <a:moveTo>
                  <a:pt x="265585" y="0"/>
                </a:moveTo>
                <a:lnTo>
                  <a:pt x="0" y="0"/>
                </a:lnTo>
                <a:lnTo>
                  <a:pt x="0" y="1257951"/>
                </a:lnTo>
                <a:lnTo>
                  <a:pt x="265585" y="1257951"/>
                </a:lnTo>
                <a:lnTo>
                  <a:pt x="265585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7207829">
            <a:off x="15218383" y="2487733"/>
            <a:ext cx="278926" cy="1321142"/>
          </a:xfrm>
          <a:custGeom>
            <a:avLst/>
            <a:gdLst/>
            <a:ahLst/>
            <a:cxnLst/>
            <a:rect l="l" t="t" r="r" b="b"/>
            <a:pathLst>
              <a:path w="278926" h="1321142">
                <a:moveTo>
                  <a:pt x="0" y="0"/>
                </a:moveTo>
                <a:lnTo>
                  <a:pt x="278926" y="0"/>
                </a:lnTo>
                <a:lnTo>
                  <a:pt x="278926" y="1321142"/>
                </a:lnTo>
                <a:lnTo>
                  <a:pt x="0" y="13211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000362" y="2901488"/>
            <a:ext cx="8856832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ru-RU" sz="4500" dirty="0" err="1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Көмірқышқыл</a:t>
            </a:r>
            <a:r>
              <a:rPr lang="ru-RU" sz="4500" dirty="0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 </a:t>
            </a:r>
            <a:r>
              <a:rPr lang="ru-RU" sz="4500" dirty="0" err="1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газын</a:t>
            </a:r>
            <a:r>
              <a:rPr lang="ru-RU" sz="4500" dirty="0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 </a:t>
            </a:r>
            <a:r>
              <a:rPr lang="ru-RU" sz="4500" dirty="0" err="1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өсімдіктер</a:t>
            </a:r>
            <a:r>
              <a:rPr lang="ru-RU" sz="4500" dirty="0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 </a:t>
            </a:r>
            <a:r>
              <a:rPr lang="ru-RU" sz="4500" dirty="0" err="1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стомата</a:t>
            </a:r>
            <a:r>
              <a:rPr lang="ru-RU" sz="4500" dirty="0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 </a:t>
            </a:r>
            <a:r>
              <a:rPr lang="ru-RU" sz="4500" dirty="0" err="1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деп</a:t>
            </a:r>
            <a:r>
              <a:rPr lang="ru-RU" sz="4500" dirty="0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 </a:t>
            </a:r>
            <a:r>
              <a:rPr lang="ru-RU" sz="4500" dirty="0" err="1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аталатын</a:t>
            </a:r>
            <a:r>
              <a:rPr lang="ru-RU" sz="4500" dirty="0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 </a:t>
            </a:r>
            <a:r>
              <a:rPr lang="ru-RU" sz="4500" dirty="0" err="1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жапырақтардағы</a:t>
            </a:r>
            <a:r>
              <a:rPr lang="ru-RU" sz="4500" dirty="0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 </a:t>
            </a:r>
            <a:r>
              <a:rPr lang="ru-RU" sz="4500" dirty="0" err="1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кішкентай</a:t>
            </a:r>
            <a:r>
              <a:rPr lang="ru-RU" sz="4500" dirty="0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 </a:t>
            </a:r>
            <a:r>
              <a:rPr lang="ru-RU" sz="4500" dirty="0" err="1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тесіктер</a:t>
            </a:r>
            <a:r>
              <a:rPr lang="ru-RU" sz="4500" dirty="0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 </a:t>
            </a:r>
            <a:r>
              <a:rPr lang="ru-RU" sz="4500" dirty="0" err="1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арқылы</a:t>
            </a:r>
            <a:r>
              <a:rPr lang="ru-RU" sz="4500" dirty="0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 </a:t>
            </a:r>
            <a:r>
              <a:rPr lang="ru-RU" sz="4500" dirty="0" err="1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алады</a:t>
            </a:r>
            <a:r>
              <a:rPr lang="ru-RU" sz="4500" dirty="0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.</a:t>
            </a:r>
            <a:endParaRPr lang="en-US" sz="4500" dirty="0">
              <a:solidFill>
                <a:srgbClr val="000000"/>
              </a:solidFill>
              <a:latin typeface="True Typewriter"/>
              <a:ea typeface="True Typewriter"/>
              <a:cs typeface="True Typewriter"/>
              <a:sym typeface="True Typewriter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441860" y="6246748"/>
            <a:ext cx="7848874" cy="2428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ru-RU" sz="4500" dirty="0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Су </a:t>
            </a:r>
            <a:r>
              <a:rPr lang="ru-RU" sz="4500" dirty="0" err="1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топырақтан</a:t>
            </a:r>
            <a:r>
              <a:rPr lang="ru-RU" sz="4500" dirty="0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 </a:t>
            </a:r>
            <a:r>
              <a:rPr lang="ru-RU" sz="4500" dirty="0" err="1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тамыр</a:t>
            </a:r>
            <a:r>
              <a:rPr lang="ru-RU" sz="4500" dirty="0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 </a:t>
            </a:r>
            <a:r>
              <a:rPr lang="ru-RU" sz="4500" dirty="0" err="1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арқылы</a:t>
            </a:r>
            <a:r>
              <a:rPr lang="ru-RU" sz="4500" dirty="0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 </a:t>
            </a:r>
            <a:r>
              <a:rPr lang="ru-RU" sz="4500" dirty="0" err="1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сіңіріліп</a:t>
            </a:r>
            <a:r>
              <a:rPr lang="ru-RU" sz="4500" dirty="0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, </a:t>
            </a:r>
            <a:r>
              <a:rPr lang="ru-RU" sz="4500" dirty="0" err="1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жапырақтарға</a:t>
            </a:r>
            <a:r>
              <a:rPr lang="ru-RU" sz="4500" dirty="0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 </a:t>
            </a:r>
            <a:r>
              <a:rPr lang="ru-RU" sz="4500" dirty="0" err="1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тасымалданады</a:t>
            </a:r>
            <a:r>
              <a:rPr lang="ru-RU" sz="4500" dirty="0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.</a:t>
            </a:r>
            <a:endParaRPr lang="en-US" sz="4500" dirty="0">
              <a:solidFill>
                <a:srgbClr val="000000"/>
              </a:solidFill>
              <a:latin typeface="True Typewriter"/>
              <a:ea typeface="True Typewriter"/>
              <a:cs typeface="True Typewriter"/>
              <a:sym typeface="True Typewriter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0327307" y="8867775"/>
            <a:ext cx="1666803" cy="561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Water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656565" y="1088395"/>
            <a:ext cx="2738755" cy="561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Carbon Dioxide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5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1733" y="547494"/>
            <a:ext cx="17064535" cy="9192013"/>
            <a:chOff x="0" y="0"/>
            <a:chExt cx="11451788" cy="61686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451788" cy="6168641"/>
            </a:xfrm>
            <a:custGeom>
              <a:avLst/>
              <a:gdLst/>
              <a:ahLst/>
              <a:cxnLst/>
              <a:rect l="l" t="t" r="r" b="b"/>
              <a:pathLst>
                <a:path w="11451788" h="6168641">
                  <a:moveTo>
                    <a:pt x="2268" y="0"/>
                  </a:moveTo>
                  <a:lnTo>
                    <a:pt x="11449520" y="0"/>
                  </a:lnTo>
                  <a:cubicBezTo>
                    <a:pt x="11450772" y="0"/>
                    <a:pt x="11451788" y="1016"/>
                    <a:pt x="11451788" y="2268"/>
                  </a:cubicBezTo>
                  <a:lnTo>
                    <a:pt x="11451788" y="6166372"/>
                  </a:lnTo>
                  <a:cubicBezTo>
                    <a:pt x="11451788" y="6166974"/>
                    <a:pt x="11451549" y="6167551"/>
                    <a:pt x="11451124" y="6167976"/>
                  </a:cubicBezTo>
                  <a:cubicBezTo>
                    <a:pt x="11450698" y="6168401"/>
                    <a:pt x="11450121" y="6168641"/>
                    <a:pt x="11449520" y="6168641"/>
                  </a:cubicBezTo>
                  <a:lnTo>
                    <a:pt x="2268" y="6168641"/>
                  </a:lnTo>
                  <a:cubicBezTo>
                    <a:pt x="1667" y="6168641"/>
                    <a:pt x="1090" y="6168401"/>
                    <a:pt x="664" y="6167976"/>
                  </a:cubicBezTo>
                  <a:cubicBezTo>
                    <a:pt x="239" y="6167551"/>
                    <a:pt x="0" y="6166974"/>
                    <a:pt x="0" y="6166372"/>
                  </a:cubicBezTo>
                  <a:lnTo>
                    <a:pt x="0" y="2268"/>
                  </a:lnTo>
                  <a:cubicBezTo>
                    <a:pt x="0" y="1667"/>
                    <a:pt x="239" y="1090"/>
                    <a:pt x="664" y="664"/>
                  </a:cubicBezTo>
                  <a:cubicBezTo>
                    <a:pt x="1090" y="239"/>
                    <a:pt x="1667" y="0"/>
                    <a:pt x="226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000000"/>
              </a:solidFill>
              <a:prstDash val="dash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11451788" cy="6187690"/>
            </a:xfrm>
            <a:prstGeom prst="rect">
              <a:avLst/>
            </a:prstGeom>
          </p:spPr>
          <p:txBody>
            <a:bodyPr lIns="14415" tIns="14415" rIns="14415" bIns="14415" rtlCol="0" anchor="ctr"/>
            <a:lstStyle/>
            <a:p>
              <a:pPr algn="ctr">
                <a:lnSpc>
                  <a:spcPts val="115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11733" y="547494"/>
            <a:ext cx="17064663" cy="2205753"/>
            <a:chOff x="0" y="0"/>
            <a:chExt cx="4494397" cy="58093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94397" cy="580939"/>
            </a:xfrm>
            <a:custGeom>
              <a:avLst/>
              <a:gdLst/>
              <a:ahLst/>
              <a:cxnLst/>
              <a:rect l="l" t="t" r="r" b="b"/>
              <a:pathLst>
                <a:path w="4494397" h="580939">
                  <a:moveTo>
                    <a:pt x="0" y="0"/>
                  </a:moveTo>
                  <a:lnTo>
                    <a:pt x="4494397" y="0"/>
                  </a:lnTo>
                  <a:lnTo>
                    <a:pt x="4494397" y="580939"/>
                  </a:lnTo>
                  <a:lnTo>
                    <a:pt x="0" y="580939"/>
                  </a:lnTo>
                  <a:close/>
                </a:path>
              </a:pathLst>
            </a:custGeom>
            <a:solidFill>
              <a:srgbClr val="BEDBAC"/>
            </a:solidFill>
            <a:ln w="38100" cap="sq">
              <a:solidFill>
                <a:srgbClr val="000000"/>
              </a:solidFill>
              <a:prstDash val="dash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494397" cy="6190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76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845012" y="843920"/>
            <a:ext cx="10597975" cy="1450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11899"/>
              </a:lnSpc>
              <a:spcBef>
                <a:spcPct val="0"/>
              </a:spcBef>
            </a:pPr>
            <a:r>
              <a:rPr lang="ru-RU" sz="8499" b="1" dirty="0" err="1">
                <a:solidFill>
                  <a:srgbClr val="000000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Жапырақтың</a:t>
            </a:r>
            <a:r>
              <a:rPr lang="ru-RU" sz="8499" b="1" dirty="0">
                <a:solidFill>
                  <a:srgbClr val="000000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</a:t>
            </a:r>
            <a:r>
              <a:rPr lang="ru-RU" sz="8499" b="1" dirty="0" err="1">
                <a:solidFill>
                  <a:srgbClr val="000000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ішінде</a:t>
            </a:r>
            <a:endParaRPr lang="en-US" sz="8499" b="1" dirty="0">
              <a:solidFill>
                <a:srgbClr val="000000"/>
              </a:solidFill>
              <a:latin typeface="Anonymous Pro Bold"/>
              <a:ea typeface="Anonymous Pro Bold"/>
              <a:cs typeface="Anonymous Pro Bold"/>
              <a:sym typeface="Anonymous Pro Bold"/>
            </a:endParaRPr>
          </a:p>
        </p:txBody>
      </p:sp>
      <p:sp>
        <p:nvSpPr>
          <p:cNvPr id="9" name="Freeform 9"/>
          <p:cNvSpPr/>
          <p:nvPr/>
        </p:nvSpPr>
        <p:spPr>
          <a:xfrm rot="-952435">
            <a:off x="1374343" y="4037420"/>
            <a:ext cx="5621447" cy="4762899"/>
          </a:xfrm>
          <a:custGeom>
            <a:avLst/>
            <a:gdLst/>
            <a:ahLst/>
            <a:cxnLst/>
            <a:rect l="l" t="t" r="r" b="b"/>
            <a:pathLst>
              <a:path w="5621447" h="4762899">
                <a:moveTo>
                  <a:pt x="0" y="0"/>
                </a:moveTo>
                <a:lnTo>
                  <a:pt x="5621447" y="0"/>
                </a:lnTo>
                <a:lnTo>
                  <a:pt x="5621447" y="4762898"/>
                </a:lnTo>
                <a:lnTo>
                  <a:pt x="0" y="47628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8077200" y="3619500"/>
            <a:ext cx="8655472" cy="48474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ru-RU" sz="4500" dirty="0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Фотосинтез </a:t>
            </a:r>
            <a:r>
              <a:rPr lang="ru-RU" sz="4500" dirty="0" err="1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өсімдік</a:t>
            </a:r>
            <a:r>
              <a:rPr lang="ru-RU" sz="4500" dirty="0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 </a:t>
            </a:r>
            <a:r>
              <a:rPr lang="ru-RU" sz="4500" dirty="0" err="1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жапырақтарында</a:t>
            </a:r>
            <a:r>
              <a:rPr lang="ru-RU" sz="4500" dirty="0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 </a:t>
            </a:r>
            <a:r>
              <a:rPr lang="ru-RU" sz="4500" dirty="0" err="1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кездесетін</a:t>
            </a:r>
            <a:r>
              <a:rPr lang="ru-RU" sz="4500" dirty="0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 </a:t>
            </a:r>
            <a:r>
              <a:rPr lang="ru-RU" sz="4500" dirty="0" err="1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хлоропласттарда</a:t>
            </a:r>
            <a:r>
              <a:rPr lang="ru-RU" sz="4500" dirty="0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 </a:t>
            </a:r>
            <a:r>
              <a:rPr lang="ru-RU" sz="4500" dirty="0" err="1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жүреді</a:t>
            </a:r>
            <a:r>
              <a:rPr lang="ru-RU" sz="4500" dirty="0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. </a:t>
            </a:r>
            <a:r>
              <a:rPr lang="ru-RU" sz="4500" dirty="0" err="1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Хлоропластарда</a:t>
            </a:r>
            <a:r>
              <a:rPr lang="ru-RU" sz="4500" dirty="0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 хлорофилл, </a:t>
            </a:r>
            <a:r>
              <a:rPr lang="ru-RU" sz="4500" dirty="0" err="1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жарық</a:t>
            </a:r>
            <a:r>
              <a:rPr lang="ru-RU" sz="4500" dirty="0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 </a:t>
            </a:r>
            <a:r>
              <a:rPr lang="ru-RU" sz="4500" dirty="0" err="1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энергиясын</a:t>
            </a:r>
            <a:r>
              <a:rPr lang="ru-RU" sz="4500" dirty="0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 </a:t>
            </a:r>
            <a:r>
              <a:rPr lang="ru-RU" sz="4500" dirty="0" err="1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және</a:t>
            </a:r>
            <a:r>
              <a:rPr lang="ru-RU" sz="4500" dirty="0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 </a:t>
            </a:r>
            <a:r>
              <a:rPr lang="ru-RU" sz="4500" dirty="0" err="1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фотосинтезге</a:t>
            </a:r>
            <a:r>
              <a:rPr lang="ru-RU" sz="4500" dirty="0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 </a:t>
            </a:r>
            <a:r>
              <a:rPr lang="ru-RU" sz="4500" dirty="0" err="1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қажетті</a:t>
            </a:r>
            <a:r>
              <a:rPr lang="ru-RU" sz="4500" dirty="0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 </a:t>
            </a:r>
            <a:r>
              <a:rPr lang="ru-RU" sz="4500" dirty="0" err="1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басқа</a:t>
            </a:r>
            <a:r>
              <a:rPr lang="ru-RU" sz="4500" dirty="0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 </a:t>
            </a:r>
            <a:r>
              <a:rPr lang="ru-RU" sz="4500" dirty="0" err="1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молекулаларды</a:t>
            </a:r>
            <a:r>
              <a:rPr lang="ru-RU" sz="4500" dirty="0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 </a:t>
            </a:r>
            <a:r>
              <a:rPr lang="ru-RU" sz="4500" dirty="0" err="1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қабылдайтын</a:t>
            </a:r>
            <a:r>
              <a:rPr lang="ru-RU" sz="4500" dirty="0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 </a:t>
            </a:r>
            <a:r>
              <a:rPr lang="ru-RU" sz="4500" dirty="0" err="1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жасыл</a:t>
            </a:r>
            <a:r>
              <a:rPr lang="ru-RU" sz="4500" dirty="0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 пигмент бар.</a:t>
            </a:r>
            <a:endParaRPr lang="en-US" sz="4500" dirty="0">
              <a:solidFill>
                <a:srgbClr val="000000"/>
              </a:solidFill>
              <a:latin typeface="True Typewriter"/>
              <a:ea typeface="True Typewriter"/>
              <a:cs typeface="True Typewriter"/>
              <a:sym typeface="True Typewrit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5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1733" y="547494"/>
            <a:ext cx="17064535" cy="9192013"/>
            <a:chOff x="0" y="0"/>
            <a:chExt cx="11451788" cy="61686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451788" cy="6168641"/>
            </a:xfrm>
            <a:custGeom>
              <a:avLst/>
              <a:gdLst/>
              <a:ahLst/>
              <a:cxnLst/>
              <a:rect l="l" t="t" r="r" b="b"/>
              <a:pathLst>
                <a:path w="11451788" h="6168641">
                  <a:moveTo>
                    <a:pt x="2268" y="0"/>
                  </a:moveTo>
                  <a:lnTo>
                    <a:pt x="11449520" y="0"/>
                  </a:lnTo>
                  <a:cubicBezTo>
                    <a:pt x="11450772" y="0"/>
                    <a:pt x="11451788" y="1016"/>
                    <a:pt x="11451788" y="2268"/>
                  </a:cubicBezTo>
                  <a:lnTo>
                    <a:pt x="11451788" y="6166372"/>
                  </a:lnTo>
                  <a:cubicBezTo>
                    <a:pt x="11451788" y="6166974"/>
                    <a:pt x="11451549" y="6167551"/>
                    <a:pt x="11451124" y="6167976"/>
                  </a:cubicBezTo>
                  <a:cubicBezTo>
                    <a:pt x="11450698" y="6168401"/>
                    <a:pt x="11450121" y="6168641"/>
                    <a:pt x="11449520" y="6168641"/>
                  </a:cubicBezTo>
                  <a:lnTo>
                    <a:pt x="2268" y="6168641"/>
                  </a:lnTo>
                  <a:cubicBezTo>
                    <a:pt x="1667" y="6168641"/>
                    <a:pt x="1090" y="6168401"/>
                    <a:pt x="664" y="6167976"/>
                  </a:cubicBezTo>
                  <a:cubicBezTo>
                    <a:pt x="239" y="6167551"/>
                    <a:pt x="0" y="6166974"/>
                    <a:pt x="0" y="6166372"/>
                  </a:cubicBezTo>
                  <a:lnTo>
                    <a:pt x="0" y="2268"/>
                  </a:lnTo>
                  <a:cubicBezTo>
                    <a:pt x="0" y="1667"/>
                    <a:pt x="239" y="1090"/>
                    <a:pt x="664" y="664"/>
                  </a:cubicBezTo>
                  <a:cubicBezTo>
                    <a:pt x="1090" y="239"/>
                    <a:pt x="1667" y="0"/>
                    <a:pt x="226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000000"/>
              </a:solidFill>
              <a:prstDash val="dash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11451788" cy="6187690"/>
            </a:xfrm>
            <a:prstGeom prst="rect">
              <a:avLst/>
            </a:prstGeom>
          </p:spPr>
          <p:txBody>
            <a:bodyPr lIns="14415" tIns="14415" rIns="14415" bIns="14415" rtlCol="0" anchor="ctr"/>
            <a:lstStyle/>
            <a:p>
              <a:pPr algn="ctr">
                <a:lnSpc>
                  <a:spcPts val="115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11733" y="547494"/>
            <a:ext cx="17064663" cy="2205753"/>
            <a:chOff x="0" y="0"/>
            <a:chExt cx="4494397" cy="58093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94397" cy="580939"/>
            </a:xfrm>
            <a:custGeom>
              <a:avLst/>
              <a:gdLst/>
              <a:ahLst/>
              <a:cxnLst/>
              <a:rect l="l" t="t" r="r" b="b"/>
              <a:pathLst>
                <a:path w="4494397" h="580939">
                  <a:moveTo>
                    <a:pt x="0" y="0"/>
                  </a:moveTo>
                  <a:lnTo>
                    <a:pt x="4494397" y="0"/>
                  </a:lnTo>
                  <a:lnTo>
                    <a:pt x="4494397" y="580939"/>
                  </a:lnTo>
                  <a:lnTo>
                    <a:pt x="0" y="580939"/>
                  </a:lnTo>
                  <a:close/>
                </a:path>
              </a:pathLst>
            </a:custGeom>
            <a:solidFill>
              <a:srgbClr val="BEDBAC"/>
            </a:solidFill>
            <a:ln w="57150" cap="sq">
              <a:solidFill>
                <a:srgbClr val="000000"/>
              </a:solidFill>
              <a:prstDash val="dash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494397" cy="6190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76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-386770" flipH="1">
            <a:off x="12023292" y="3178931"/>
            <a:ext cx="3745543" cy="2710411"/>
          </a:xfrm>
          <a:custGeom>
            <a:avLst/>
            <a:gdLst/>
            <a:ahLst/>
            <a:cxnLst/>
            <a:rect l="l" t="t" r="r" b="b"/>
            <a:pathLst>
              <a:path w="3745543" h="2710411">
                <a:moveTo>
                  <a:pt x="3745543" y="0"/>
                </a:moveTo>
                <a:lnTo>
                  <a:pt x="0" y="0"/>
                </a:lnTo>
                <a:lnTo>
                  <a:pt x="0" y="2710411"/>
                </a:lnTo>
                <a:lnTo>
                  <a:pt x="3745543" y="2710411"/>
                </a:lnTo>
                <a:lnTo>
                  <a:pt x="374554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069924" y="7987821"/>
            <a:ext cx="11205636" cy="1046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924"/>
              </a:lnSpc>
              <a:spcBef>
                <a:spcPct val="0"/>
              </a:spcBef>
            </a:pPr>
            <a:r>
              <a:rPr lang="en-US" sz="5660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6CO + 6H O       C H  O + 6O</a:t>
            </a:r>
          </a:p>
        </p:txBody>
      </p:sp>
      <p:sp>
        <p:nvSpPr>
          <p:cNvPr id="10" name="AutoShape 10"/>
          <p:cNvSpPr/>
          <p:nvPr/>
        </p:nvSpPr>
        <p:spPr>
          <a:xfrm>
            <a:off x="8688218" y="8625544"/>
            <a:ext cx="1664248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1" name="TextBox 11"/>
          <p:cNvSpPr txBox="1"/>
          <p:nvPr/>
        </p:nvSpPr>
        <p:spPr>
          <a:xfrm>
            <a:off x="1028764" y="866775"/>
            <a:ext cx="16230600" cy="1450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899"/>
              </a:lnSpc>
              <a:spcBef>
                <a:spcPct val="0"/>
              </a:spcBef>
            </a:pPr>
            <a:r>
              <a:rPr lang="en-US" sz="8499" b="1">
                <a:solidFill>
                  <a:srgbClr val="000000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The Photosynthesis Reaction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706031" y="6101871"/>
            <a:ext cx="2738755" cy="59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en-US" sz="3199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Chloroplasts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158408" y="8369822"/>
            <a:ext cx="727735" cy="739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660"/>
              </a:lnSpc>
              <a:spcBef>
                <a:spcPct val="0"/>
              </a:spcBef>
            </a:pPr>
            <a:r>
              <a:rPr lang="en-US" sz="4043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792896" y="8369822"/>
            <a:ext cx="303439" cy="739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660"/>
              </a:lnSpc>
              <a:spcBef>
                <a:spcPct val="0"/>
              </a:spcBef>
            </a:pPr>
            <a:r>
              <a:rPr lang="en-US" sz="4043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2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969822" y="8428046"/>
            <a:ext cx="305643" cy="739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660"/>
              </a:lnSpc>
              <a:spcBef>
                <a:spcPct val="0"/>
              </a:spcBef>
            </a:pPr>
            <a:r>
              <a:rPr lang="en-US" sz="4043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6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649668" y="8428046"/>
            <a:ext cx="466630" cy="739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660"/>
              </a:lnSpc>
              <a:spcBef>
                <a:spcPct val="0"/>
              </a:spcBef>
            </a:pPr>
            <a:r>
              <a:rPr lang="en-US" sz="4043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12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553209" y="8428046"/>
            <a:ext cx="305643" cy="739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660"/>
              </a:lnSpc>
              <a:spcBef>
                <a:spcPct val="0"/>
              </a:spcBef>
            </a:pPr>
            <a:r>
              <a:rPr lang="en-US" sz="4043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6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4148952" y="8369822"/>
            <a:ext cx="303439" cy="739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660"/>
              </a:lnSpc>
              <a:spcBef>
                <a:spcPct val="0"/>
              </a:spcBef>
            </a:pPr>
            <a:r>
              <a:rPr lang="en-US" sz="4043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2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627275" y="3651834"/>
            <a:ext cx="7691700" cy="2428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The photosynthesis reaction converts carbon dioxide and water into glucose and oxygen.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627275" y="7349646"/>
            <a:ext cx="3452986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The Equation:</a:t>
            </a:r>
          </a:p>
        </p:txBody>
      </p:sp>
      <p:sp>
        <p:nvSpPr>
          <p:cNvPr id="21" name="AutoShape 21"/>
          <p:cNvSpPr/>
          <p:nvPr/>
        </p:nvSpPr>
        <p:spPr>
          <a:xfrm>
            <a:off x="611685" y="7165033"/>
            <a:ext cx="17064535" cy="28575"/>
          </a:xfrm>
          <a:prstGeom prst="line">
            <a:avLst/>
          </a:prstGeom>
          <a:ln w="57150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flipH="1" flipV="1">
            <a:off x="10323891" y="2738959"/>
            <a:ext cx="0" cy="4397499"/>
          </a:xfrm>
          <a:prstGeom prst="line">
            <a:avLst/>
          </a:prstGeom>
          <a:ln w="57150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5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1733" y="547494"/>
            <a:ext cx="17064663" cy="2205753"/>
            <a:chOff x="0" y="0"/>
            <a:chExt cx="4494397" cy="58093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94397" cy="580939"/>
            </a:xfrm>
            <a:custGeom>
              <a:avLst/>
              <a:gdLst/>
              <a:ahLst/>
              <a:cxnLst/>
              <a:rect l="l" t="t" r="r" b="b"/>
              <a:pathLst>
                <a:path w="4494397" h="580939">
                  <a:moveTo>
                    <a:pt x="0" y="0"/>
                  </a:moveTo>
                  <a:lnTo>
                    <a:pt x="4494397" y="0"/>
                  </a:lnTo>
                  <a:lnTo>
                    <a:pt x="4494397" y="580939"/>
                  </a:lnTo>
                  <a:lnTo>
                    <a:pt x="0" y="580939"/>
                  </a:lnTo>
                  <a:close/>
                </a:path>
              </a:pathLst>
            </a:custGeom>
            <a:solidFill>
              <a:srgbClr val="F6F5D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94397" cy="6190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76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11733" y="547494"/>
            <a:ext cx="17064535" cy="9192013"/>
            <a:chOff x="0" y="0"/>
            <a:chExt cx="11451788" cy="61686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451788" cy="6168641"/>
            </a:xfrm>
            <a:custGeom>
              <a:avLst/>
              <a:gdLst/>
              <a:ahLst/>
              <a:cxnLst/>
              <a:rect l="l" t="t" r="r" b="b"/>
              <a:pathLst>
                <a:path w="11451788" h="6168641">
                  <a:moveTo>
                    <a:pt x="2268" y="0"/>
                  </a:moveTo>
                  <a:lnTo>
                    <a:pt x="11449520" y="0"/>
                  </a:lnTo>
                  <a:cubicBezTo>
                    <a:pt x="11450772" y="0"/>
                    <a:pt x="11451788" y="1016"/>
                    <a:pt x="11451788" y="2268"/>
                  </a:cubicBezTo>
                  <a:lnTo>
                    <a:pt x="11451788" y="6166372"/>
                  </a:lnTo>
                  <a:cubicBezTo>
                    <a:pt x="11451788" y="6166974"/>
                    <a:pt x="11451549" y="6167551"/>
                    <a:pt x="11451124" y="6167976"/>
                  </a:cubicBezTo>
                  <a:cubicBezTo>
                    <a:pt x="11450698" y="6168401"/>
                    <a:pt x="11450121" y="6168641"/>
                    <a:pt x="11449520" y="6168641"/>
                  </a:cubicBezTo>
                  <a:lnTo>
                    <a:pt x="2268" y="6168641"/>
                  </a:lnTo>
                  <a:cubicBezTo>
                    <a:pt x="1667" y="6168641"/>
                    <a:pt x="1090" y="6168401"/>
                    <a:pt x="664" y="6167976"/>
                  </a:cubicBezTo>
                  <a:cubicBezTo>
                    <a:pt x="239" y="6167551"/>
                    <a:pt x="0" y="6166974"/>
                    <a:pt x="0" y="6166372"/>
                  </a:cubicBezTo>
                  <a:lnTo>
                    <a:pt x="0" y="2268"/>
                  </a:lnTo>
                  <a:cubicBezTo>
                    <a:pt x="0" y="1667"/>
                    <a:pt x="239" y="1090"/>
                    <a:pt x="664" y="664"/>
                  </a:cubicBezTo>
                  <a:cubicBezTo>
                    <a:pt x="1090" y="239"/>
                    <a:pt x="1667" y="0"/>
                    <a:pt x="226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000000"/>
              </a:solidFill>
              <a:prstDash val="dash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1451788" cy="6197215"/>
            </a:xfrm>
            <a:prstGeom prst="rect">
              <a:avLst/>
            </a:prstGeom>
          </p:spPr>
          <p:txBody>
            <a:bodyPr lIns="14415" tIns="14415" rIns="14415" bIns="14415" rtlCol="0" anchor="ctr"/>
            <a:lstStyle/>
            <a:p>
              <a:pPr algn="ctr">
                <a:lnSpc>
                  <a:spcPts val="1432"/>
                </a:lnSpc>
                <a:spcBef>
                  <a:spcPct val="0"/>
                </a:spcBef>
              </a:pPr>
              <a:r>
                <a:rPr lang="en-US" sz="1022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tt</a:t>
              </a:r>
            </a:p>
          </p:txBody>
        </p:sp>
      </p:grpSp>
      <p:sp>
        <p:nvSpPr>
          <p:cNvPr id="8" name="AutoShape 8"/>
          <p:cNvSpPr/>
          <p:nvPr/>
        </p:nvSpPr>
        <p:spPr>
          <a:xfrm>
            <a:off x="611733" y="2724672"/>
            <a:ext cx="17064535" cy="28575"/>
          </a:xfrm>
          <a:prstGeom prst="line">
            <a:avLst/>
          </a:prstGeom>
          <a:ln w="57150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9" name="TextBox 9"/>
          <p:cNvSpPr txBox="1"/>
          <p:nvPr/>
        </p:nvSpPr>
        <p:spPr>
          <a:xfrm>
            <a:off x="1028764" y="866775"/>
            <a:ext cx="16230600" cy="1450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899"/>
              </a:lnSpc>
              <a:spcBef>
                <a:spcPct val="0"/>
              </a:spcBef>
            </a:pPr>
            <a:r>
              <a:rPr lang="en-US" sz="8499" b="1">
                <a:solidFill>
                  <a:srgbClr val="000000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Glucose Production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83612" y="4014395"/>
            <a:ext cx="8134723" cy="4029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The photosynthesis reaction produces glucose which provides energy for the plant. Excess glucose can be stored in the form of starch for later use. 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2332617" y="4313633"/>
            <a:ext cx="3630926" cy="2376772"/>
            <a:chOff x="0" y="0"/>
            <a:chExt cx="939019" cy="61467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39019" cy="614673"/>
            </a:xfrm>
            <a:custGeom>
              <a:avLst/>
              <a:gdLst/>
              <a:ahLst/>
              <a:cxnLst/>
              <a:rect l="l" t="t" r="r" b="b"/>
              <a:pathLst>
                <a:path w="939019" h="614673">
                  <a:moveTo>
                    <a:pt x="939019" y="307337"/>
                  </a:moveTo>
                  <a:lnTo>
                    <a:pt x="735819" y="614673"/>
                  </a:lnTo>
                  <a:lnTo>
                    <a:pt x="203200" y="614673"/>
                  </a:lnTo>
                  <a:lnTo>
                    <a:pt x="0" y="307337"/>
                  </a:lnTo>
                  <a:lnTo>
                    <a:pt x="203200" y="0"/>
                  </a:lnTo>
                  <a:lnTo>
                    <a:pt x="735819" y="0"/>
                  </a:lnTo>
                  <a:lnTo>
                    <a:pt x="939019" y="3073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114300" y="-38100"/>
              <a:ext cx="710419" cy="652773"/>
            </a:xfrm>
            <a:prstGeom prst="rect">
              <a:avLst/>
            </a:prstGeom>
          </p:spPr>
          <p:txBody>
            <a:bodyPr lIns="51285" tIns="51285" rIns="51285" bIns="51285" rtlCol="0" anchor="ctr"/>
            <a:lstStyle/>
            <a:p>
              <a:pPr algn="ctr">
                <a:lnSpc>
                  <a:spcPts val="2076"/>
                </a:lnSpc>
              </a:pPr>
              <a:endParaRPr/>
            </a:p>
          </p:txBody>
        </p:sp>
      </p:grpSp>
      <p:sp>
        <p:nvSpPr>
          <p:cNvPr id="14" name="AutoShape 14"/>
          <p:cNvSpPr/>
          <p:nvPr/>
        </p:nvSpPr>
        <p:spPr>
          <a:xfrm flipV="1">
            <a:off x="13133731" y="3713801"/>
            <a:ext cx="0" cy="623992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TextBox 15"/>
          <p:cNvSpPr txBox="1"/>
          <p:nvPr/>
        </p:nvSpPr>
        <p:spPr>
          <a:xfrm>
            <a:off x="12634935" y="3459457"/>
            <a:ext cx="1323021" cy="46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30"/>
              </a:lnSpc>
              <a:spcBef>
                <a:spcPct val="0"/>
              </a:spcBef>
            </a:pPr>
            <a:r>
              <a:rPr lang="en-US" sz="273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CH OH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126065" y="3685226"/>
            <a:ext cx="232494" cy="261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160"/>
              </a:lnSpc>
              <a:spcBef>
                <a:spcPct val="0"/>
              </a:spcBef>
            </a:pPr>
            <a:r>
              <a:rPr lang="en-US" sz="154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960619" y="4059288"/>
            <a:ext cx="272229" cy="46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30"/>
              </a:lnSpc>
              <a:spcBef>
                <a:spcPct val="0"/>
              </a:spcBef>
            </a:pPr>
            <a:r>
              <a:rPr lang="en-US" sz="273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</a:t>
            </a:r>
          </a:p>
        </p:txBody>
      </p:sp>
      <p:sp>
        <p:nvSpPr>
          <p:cNvPr id="18" name="AutoShape 18"/>
          <p:cNvSpPr/>
          <p:nvPr/>
        </p:nvSpPr>
        <p:spPr>
          <a:xfrm flipH="1" flipV="1">
            <a:off x="15949528" y="5508351"/>
            <a:ext cx="2298" cy="768592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TextBox 19"/>
          <p:cNvSpPr txBox="1"/>
          <p:nvPr/>
        </p:nvSpPr>
        <p:spPr>
          <a:xfrm>
            <a:off x="15730050" y="6229341"/>
            <a:ext cx="552441" cy="46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30"/>
              </a:lnSpc>
              <a:spcBef>
                <a:spcPct val="0"/>
              </a:spcBef>
            </a:pPr>
            <a:r>
              <a:rPr lang="en-US" sz="273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OH</a:t>
            </a:r>
          </a:p>
        </p:txBody>
      </p:sp>
      <p:sp>
        <p:nvSpPr>
          <p:cNvPr id="20" name="AutoShape 20"/>
          <p:cNvSpPr/>
          <p:nvPr/>
        </p:nvSpPr>
        <p:spPr>
          <a:xfrm flipV="1">
            <a:off x="13129187" y="6680788"/>
            <a:ext cx="0" cy="623992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 flipV="1">
            <a:off x="15166462" y="6680788"/>
            <a:ext cx="0" cy="623992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TextBox 22"/>
          <p:cNvSpPr txBox="1"/>
          <p:nvPr/>
        </p:nvSpPr>
        <p:spPr>
          <a:xfrm>
            <a:off x="14946524" y="7257155"/>
            <a:ext cx="552441" cy="46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30"/>
              </a:lnSpc>
              <a:spcBef>
                <a:spcPct val="0"/>
              </a:spcBef>
            </a:pPr>
            <a:r>
              <a:rPr lang="en-US" sz="273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OH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867127" y="7257155"/>
            <a:ext cx="552441" cy="46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30"/>
              </a:lnSpc>
              <a:spcBef>
                <a:spcPct val="0"/>
              </a:spcBef>
            </a:pPr>
            <a:r>
              <a:rPr lang="en-US" sz="273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OH</a:t>
            </a:r>
          </a:p>
        </p:txBody>
      </p:sp>
      <p:sp>
        <p:nvSpPr>
          <p:cNvPr id="24" name="AutoShape 24"/>
          <p:cNvSpPr/>
          <p:nvPr/>
        </p:nvSpPr>
        <p:spPr>
          <a:xfrm flipV="1">
            <a:off x="12332617" y="5526847"/>
            <a:ext cx="13422" cy="773427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" name="TextBox 25"/>
          <p:cNvSpPr txBox="1"/>
          <p:nvPr/>
        </p:nvSpPr>
        <p:spPr>
          <a:xfrm>
            <a:off x="12056396" y="6252649"/>
            <a:ext cx="552441" cy="46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30"/>
              </a:lnSpc>
              <a:spcBef>
                <a:spcPct val="0"/>
              </a:spcBef>
            </a:pPr>
            <a:r>
              <a:rPr lang="en-US" sz="273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OH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575855" y="8047301"/>
            <a:ext cx="3187177" cy="646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87"/>
              </a:lnSpc>
              <a:spcBef>
                <a:spcPct val="0"/>
              </a:spcBef>
            </a:pPr>
            <a:r>
              <a:rPr lang="en-US" sz="3491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Glucose Molecule</a:t>
            </a:r>
          </a:p>
        </p:txBody>
      </p:sp>
      <p:sp>
        <p:nvSpPr>
          <p:cNvPr id="27" name="AutoShape 27"/>
          <p:cNvSpPr/>
          <p:nvPr/>
        </p:nvSpPr>
        <p:spPr>
          <a:xfrm flipV="1">
            <a:off x="10434647" y="2738959"/>
            <a:ext cx="0" cy="7000547"/>
          </a:xfrm>
          <a:prstGeom prst="line">
            <a:avLst/>
          </a:prstGeom>
          <a:ln w="57150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5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1733" y="547494"/>
            <a:ext cx="17064535" cy="9192013"/>
            <a:chOff x="0" y="0"/>
            <a:chExt cx="11451788" cy="61686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451788" cy="6168641"/>
            </a:xfrm>
            <a:custGeom>
              <a:avLst/>
              <a:gdLst/>
              <a:ahLst/>
              <a:cxnLst/>
              <a:rect l="l" t="t" r="r" b="b"/>
              <a:pathLst>
                <a:path w="11451788" h="6168641">
                  <a:moveTo>
                    <a:pt x="2268" y="0"/>
                  </a:moveTo>
                  <a:lnTo>
                    <a:pt x="11449520" y="0"/>
                  </a:lnTo>
                  <a:cubicBezTo>
                    <a:pt x="11450772" y="0"/>
                    <a:pt x="11451788" y="1016"/>
                    <a:pt x="11451788" y="2268"/>
                  </a:cubicBezTo>
                  <a:lnTo>
                    <a:pt x="11451788" y="6166372"/>
                  </a:lnTo>
                  <a:cubicBezTo>
                    <a:pt x="11451788" y="6166974"/>
                    <a:pt x="11451549" y="6167551"/>
                    <a:pt x="11451124" y="6167976"/>
                  </a:cubicBezTo>
                  <a:cubicBezTo>
                    <a:pt x="11450698" y="6168401"/>
                    <a:pt x="11450121" y="6168641"/>
                    <a:pt x="11449520" y="6168641"/>
                  </a:cubicBezTo>
                  <a:lnTo>
                    <a:pt x="2268" y="6168641"/>
                  </a:lnTo>
                  <a:cubicBezTo>
                    <a:pt x="1667" y="6168641"/>
                    <a:pt x="1090" y="6168401"/>
                    <a:pt x="664" y="6167976"/>
                  </a:cubicBezTo>
                  <a:cubicBezTo>
                    <a:pt x="239" y="6167551"/>
                    <a:pt x="0" y="6166974"/>
                    <a:pt x="0" y="6166372"/>
                  </a:cubicBezTo>
                  <a:lnTo>
                    <a:pt x="0" y="2268"/>
                  </a:lnTo>
                  <a:cubicBezTo>
                    <a:pt x="0" y="1667"/>
                    <a:pt x="239" y="1090"/>
                    <a:pt x="664" y="664"/>
                  </a:cubicBezTo>
                  <a:cubicBezTo>
                    <a:pt x="1090" y="239"/>
                    <a:pt x="1667" y="0"/>
                    <a:pt x="226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000000"/>
              </a:solidFill>
              <a:prstDash val="dash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1451788" cy="6197215"/>
            </a:xfrm>
            <a:prstGeom prst="rect">
              <a:avLst/>
            </a:prstGeom>
          </p:spPr>
          <p:txBody>
            <a:bodyPr lIns="14415" tIns="14415" rIns="14415" bIns="14415" rtlCol="0" anchor="ctr"/>
            <a:lstStyle/>
            <a:p>
              <a:pPr algn="ctr">
                <a:lnSpc>
                  <a:spcPts val="1432"/>
                </a:lnSpc>
                <a:spcBef>
                  <a:spcPct val="0"/>
                </a:spcBef>
              </a:pPr>
              <a:r>
                <a:rPr lang="en-US" sz="1022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tt</a:t>
              </a:r>
            </a:p>
          </p:txBody>
        </p:sp>
      </p:grpSp>
      <p:sp>
        <p:nvSpPr>
          <p:cNvPr id="5" name="AutoShape 5"/>
          <p:cNvSpPr/>
          <p:nvPr/>
        </p:nvSpPr>
        <p:spPr>
          <a:xfrm>
            <a:off x="611733" y="2724672"/>
            <a:ext cx="17064535" cy="28575"/>
          </a:xfrm>
          <a:prstGeom prst="line">
            <a:avLst/>
          </a:prstGeom>
          <a:ln w="57150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1028700" y="866775"/>
            <a:ext cx="16230600" cy="1450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899"/>
              </a:lnSpc>
              <a:spcBef>
                <a:spcPct val="0"/>
              </a:spcBef>
            </a:pPr>
            <a:r>
              <a:rPr lang="en-US" sz="8499" b="1">
                <a:solidFill>
                  <a:srgbClr val="000000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Oxygen Release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95007" y="3675784"/>
            <a:ext cx="9215958" cy="4829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Oxygen is released as a byproduct of the photosynthesis process. It is released into the air through the stomata. This oxygen is essential for supporting the respiration of animals and other organisms.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818155" y="8124630"/>
            <a:ext cx="3187177" cy="646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87"/>
              </a:lnSpc>
              <a:spcBef>
                <a:spcPct val="0"/>
              </a:spcBef>
            </a:pPr>
            <a:r>
              <a:rPr lang="en-US" sz="3491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Oxygen Molecules</a:t>
            </a:r>
          </a:p>
        </p:txBody>
      </p:sp>
      <p:sp>
        <p:nvSpPr>
          <p:cNvPr id="9" name="AutoShape 9"/>
          <p:cNvSpPr/>
          <p:nvPr/>
        </p:nvSpPr>
        <p:spPr>
          <a:xfrm flipV="1">
            <a:off x="11029965" y="2738959"/>
            <a:ext cx="0" cy="7000547"/>
          </a:xfrm>
          <a:prstGeom prst="line">
            <a:avLst/>
          </a:prstGeom>
          <a:ln w="57150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10" name="Freeform 10"/>
          <p:cNvSpPr/>
          <p:nvPr/>
        </p:nvSpPr>
        <p:spPr>
          <a:xfrm rot="-5857546">
            <a:off x="12749185" y="4348696"/>
            <a:ext cx="1564526" cy="1969083"/>
          </a:xfrm>
          <a:custGeom>
            <a:avLst/>
            <a:gdLst/>
            <a:ahLst/>
            <a:cxnLst/>
            <a:rect l="l" t="t" r="r" b="b"/>
            <a:pathLst>
              <a:path w="1564526" h="1969083">
                <a:moveTo>
                  <a:pt x="0" y="0"/>
                </a:moveTo>
                <a:lnTo>
                  <a:pt x="1564525" y="0"/>
                </a:lnTo>
                <a:lnTo>
                  <a:pt x="1564525" y="1969083"/>
                </a:lnTo>
                <a:lnTo>
                  <a:pt x="0" y="196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4462238">
            <a:off x="13908074" y="5594701"/>
            <a:ext cx="1564526" cy="1969083"/>
          </a:xfrm>
          <a:custGeom>
            <a:avLst/>
            <a:gdLst/>
            <a:ahLst/>
            <a:cxnLst/>
            <a:rect l="l" t="t" r="r" b="b"/>
            <a:pathLst>
              <a:path w="1564526" h="1969083">
                <a:moveTo>
                  <a:pt x="0" y="0"/>
                </a:moveTo>
                <a:lnTo>
                  <a:pt x="1564526" y="0"/>
                </a:lnTo>
                <a:lnTo>
                  <a:pt x="1564526" y="1969083"/>
                </a:lnTo>
                <a:lnTo>
                  <a:pt x="0" y="196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5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1733" y="547494"/>
            <a:ext cx="17064535" cy="9192013"/>
            <a:chOff x="0" y="0"/>
            <a:chExt cx="11451788" cy="61686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451788" cy="6168641"/>
            </a:xfrm>
            <a:custGeom>
              <a:avLst/>
              <a:gdLst/>
              <a:ahLst/>
              <a:cxnLst/>
              <a:rect l="l" t="t" r="r" b="b"/>
              <a:pathLst>
                <a:path w="11451788" h="6168641">
                  <a:moveTo>
                    <a:pt x="2268" y="0"/>
                  </a:moveTo>
                  <a:lnTo>
                    <a:pt x="11449520" y="0"/>
                  </a:lnTo>
                  <a:cubicBezTo>
                    <a:pt x="11450772" y="0"/>
                    <a:pt x="11451788" y="1016"/>
                    <a:pt x="11451788" y="2268"/>
                  </a:cubicBezTo>
                  <a:lnTo>
                    <a:pt x="11451788" y="6166372"/>
                  </a:lnTo>
                  <a:cubicBezTo>
                    <a:pt x="11451788" y="6166974"/>
                    <a:pt x="11451549" y="6167551"/>
                    <a:pt x="11451124" y="6167976"/>
                  </a:cubicBezTo>
                  <a:cubicBezTo>
                    <a:pt x="11450698" y="6168401"/>
                    <a:pt x="11450121" y="6168641"/>
                    <a:pt x="11449520" y="6168641"/>
                  </a:cubicBezTo>
                  <a:lnTo>
                    <a:pt x="2268" y="6168641"/>
                  </a:lnTo>
                  <a:cubicBezTo>
                    <a:pt x="1667" y="6168641"/>
                    <a:pt x="1090" y="6168401"/>
                    <a:pt x="664" y="6167976"/>
                  </a:cubicBezTo>
                  <a:cubicBezTo>
                    <a:pt x="239" y="6167551"/>
                    <a:pt x="0" y="6166974"/>
                    <a:pt x="0" y="6166372"/>
                  </a:cubicBezTo>
                  <a:lnTo>
                    <a:pt x="0" y="2268"/>
                  </a:lnTo>
                  <a:cubicBezTo>
                    <a:pt x="0" y="1667"/>
                    <a:pt x="239" y="1090"/>
                    <a:pt x="664" y="664"/>
                  </a:cubicBezTo>
                  <a:cubicBezTo>
                    <a:pt x="1090" y="239"/>
                    <a:pt x="1667" y="0"/>
                    <a:pt x="226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000000"/>
              </a:solidFill>
              <a:prstDash val="dash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11451788" cy="6187690"/>
            </a:xfrm>
            <a:prstGeom prst="rect">
              <a:avLst/>
            </a:prstGeom>
          </p:spPr>
          <p:txBody>
            <a:bodyPr lIns="14415" tIns="14415" rIns="14415" bIns="14415" rtlCol="0" anchor="ctr"/>
            <a:lstStyle/>
            <a:p>
              <a:pPr algn="ctr">
                <a:lnSpc>
                  <a:spcPts val="115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11733" y="547494"/>
            <a:ext cx="17064535" cy="1851335"/>
            <a:chOff x="0" y="0"/>
            <a:chExt cx="4494363" cy="48759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94363" cy="487594"/>
            </a:xfrm>
            <a:custGeom>
              <a:avLst/>
              <a:gdLst/>
              <a:ahLst/>
              <a:cxnLst/>
              <a:rect l="l" t="t" r="r" b="b"/>
              <a:pathLst>
                <a:path w="4494363" h="487594">
                  <a:moveTo>
                    <a:pt x="0" y="0"/>
                  </a:moveTo>
                  <a:lnTo>
                    <a:pt x="4494363" y="0"/>
                  </a:lnTo>
                  <a:lnTo>
                    <a:pt x="4494363" y="487594"/>
                  </a:lnTo>
                  <a:lnTo>
                    <a:pt x="0" y="487594"/>
                  </a:lnTo>
                  <a:close/>
                </a:path>
              </a:pathLst>
            </a:custGeom>
            <a:solidFill>
              <a:srgbClr val="BEDBAC"/>
            </a:solidFill>
            <a:ln w="57150" cap="sq">
              <a:solidFill>
                <a:srgbClr val="000000"/>
              </a:solidFill>
              <a:prstDash val="dash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494363" cy="5256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76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786105"/>
            <a:ext cx="16230600" cy="1186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60"/>
              </a:lnSpc>
              <a:spcBef>
                <a:spcPct val="0"/>
              </a:spcBef>
            </a:pPr>
            <a:r>
              <a:rPr lang="en-US" sz="6900" b="1">
                <a:solidFill>
                  <a:srgbClr val="000000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The Importance of Photosynthesis</a:t>
            </a:r>
          </a:p>
        </p:txBody>
      </p:sp>
      <p:sp>
        <p:nvSpPr>
          <p:cNvPr id="9" name="Freeform 9"/>
          <p:cNvSpPr/>
          <p:nvPr/>
        </p:nvSpPr>
        <p:spPr>
          <a:xfrm>
            <a:off x="2003351" y="4635889"/>
            <a:ext cx="3073710" cy="4368322"/>
          </a:xfrm>
          <a:custGeom>
            <a:avLst/>
            <a:gdLst/>
            <a:ahLst/>
            <a:cxnLst/>
            <a:rect l="l" t="t" r="r" b="b"/>
            <a:pathLst>
              <a:path w="3073710" h="4368322">
                <a:moveTo>
                  <a:pt x="0" y="0"/>
                </a:moveTo>
                <a:lnTo>
                  <a:pt x="3073710" y="0"/>
                </a:lnTo>
                <a:lnTo>
                  <a:pt x="3073710" y="4368322"/>
                </a:lnTo>
                <a:lnTo>
                  <a:pt x="0" y="43683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28700" y="2817928"/>
            <a:ext cx="1427436" cy="1427436"/>
          </a:xfrm>
          <a:custGeom>
            <a:avLst/>
            <a:gdLst/>
            <a:ahLst/>
            <a:cxnLst/>
            <a:rect l="l" t="t" r="r" b="b"/>
            <a:pathLst>
              <a:path w="1427436" h="1427436">
                <a:moveTo>
                  <a:pt x="0" y="0"/>
                </a:moveTo>
                <a:lnTo>
                  <a:pt x="1427436" y="0"/>
                </a:lnTo>
                <a:lnTo>
                  <a:pt x="1427436" y="1427436"/>
                </a:lnTo>
                <a:lnTo>
                  <a:pt x="0" y="14274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7550259">
            <a:off x="1296920" y="5236024"/>
            <a:ext cx="463653" cy="460368"/>
          </a:xfrm>
          <a:custGeom>
            <a:avLst/>
            <a:gdLst/>
            <a:ahLst/>
            <a:cxnLst/>
            <a:rect l="l" t="t" r="r" b="b"/>
            <a:pathLst>
              <a:path w="463653" h="460368">
                <a:moveTo>
                  <a:pt x="0" y="0"/>
                </a:moveTo>
                <a:lnTo>
                  <a:pt x="463653" y="0"/>
                </a:lnTo>
                <a:lnTo>
                  <a:pt x="463653" y="460368"/>
                </a:lnTo>
                <a:lnTo>
                  <a:pt x="0" y="4603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t="-103458" r="-127216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06409" y="8336892"/>
            <a:ext cx="367559" cy="577446"/>
          </a:xfrm>
          <a:custGeom>
            <a:avLst/>
            <a:gdLst/>
            <a:ahLst/>
            <a:cxnLst/>
            <a:rect l="l" t="t" r="r" b="b"/>
            <a:pathLst>
              <a:path w="367559" h="577446">
                <a:moveTo>
                  <a:pt x="0" y="0"/>
                </a:moveTo>
                <a:lnTo>
                  <a:pt x="367559" y="0"/>
                </a:lnTo>
                <a:lnTo>
                  <a:pt x="367559" y="577447"/>
                </a:lnTo>
                <a:lnTo>
                  <a:pt x="0" y="5774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4401286" flipH="1">
            <a:off x="2081286" y="8266061"/>
            <a:ext cx="177209" cy="839357"/>
          </a:xfrm>
          <a:custGeom>
            <a:avLst/>
            <a:gdLst/>
            <a:ahLst/>
            <a:cxnLst/>
            <a:rect l="l" t="t" r="r" b="b"/>
            <a:pathLst>
              <a:path w="177209" h="839357">
                <a:moveTo>
                  <a:pt x="177209" y="0"/>
                </a:moveTo>
                <a:lnTo>
                  <a:pt x="0" y="0"/>
                </a:lnTo>
                <a:lnTo>
                  <a:pt x="0" y="839356"/>
                </a:lnTo>
                <a:lnTo>
                  <a:pt x="177209" y="839356"/>
                </a:lnTo>
                <a:lnTo>
                  <a:pt x="177209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4401286">
            <a:off x="2189952" y="4841423"/>
            <a:ext cx="177209" cy="839357"/>
          </a:xfrm>
          <a:custGeom>
            <a:avLst/>
            <a:gdLst/>
            <a:ahLst/>
            <a:cxnLst/>
            <a:rect l="l" t="t" r="r" b="b"/>
            <a:pathLst>
              <a:path w="177209" h="839357">
                <a:moveTo>
                  <a:pt x="0" y="0"/>
                </a:moveTo>
                <a:lnTo>
                  <a:pt x="177210" y="0"/>
                </a:lnTo>
                <a:lnTo>
                  <a:pt x="177210" y="839356"/>
                </a:lnTo>
                <a:lnTo>
                  <a:pt x="0" y="83935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4401286" flipH="1">
            <a:off x="5201942" y="5733809"/>
            <a:ext cx="177209" cy="839357"/>
          </a:xfrm>
          <a:custGeom>
            <a:avLst/>
            <a:gdLst/>
            <a:ahLst/>
            <a:cxnLst/>
            <a:rect l="l" t="t" r="r" b="b"/>
            <a:pathLst>
              <a:path w="177209" h="839357">
                <a:moveTo>
                  <a:pt x="177209" y="0"/>
                </a:moveTo>
                <a:lnTo>
                  <a:pt x="0" y="0"/>
                </a:lnTo>
                <a:lnTo>
                  <a:pt x="0" y="839356"/>
                </a:lnTo>
                <a:lnTo>
                  <a:pt x="177209" y="839356"/>
                </a:lnTo>
                <a:lnTo>
                  <a:pt x="177209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6" name="AutoShape 16"/>
          <p:cNvSpPr/>
          <p:nvPr/>
        </p:nvSpPr>
        <p:spPr>
          <a:xfrm flipH="1" flipV="1">
            <a:off x="6571484" y="2376206"/>
            <a:ext cx="44302" cy="7344250"/>
          </a:xfrm>
          <a:prstGeom prst="line">
            <a:avLst/>
          </a:prstGeom>
          <a:ln w="57150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17" name="TextBox 17"/>
          <p:cNvSpPr txBox="1"/>
          <p:nvPr/>
        </p:nvSpPr>
        <p:spPr>
          <a:xfrm>
            <a:off x="7130136" y="3155906"/>
            <a:ext cx="10129164" cy="566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Photosynthesis is vital for life on Earth. It fuels growth, reproduction, and other metabolic processes in plants. </a:t>
            </a:r>
          </a:p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It is also responsible for producing oxygen, which is essential for the survival of many organisms, including humans. </a:t>
            </a:r>
          </a:p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True Typewriter"/>
                <a:ea typeface="True Typewriter"/>
                <a:cs typeface="True Typewriter"/>
                <a:sym typeface="True Typewriter"/>
              </a:rPr>
              <a:t>Without photosynthesis, life as we know it would not be possible.</a:t>
            </a:r>
          </a:p>
        </p:txBody>
      </p:sp>
      <p:sp>
        <p:nvSpPr>
          <p:cNvPr id="18" name="Freeform 18"/>
          <p:cNvSpPr/>
          <p:nvPr/>
        </p:nvSpPr>
        <p:spPr>
          <a:xfrm rot="-5857546">
            <a:off x="5498664" y="5221857"/>
            <a:ext cx="469273" cy="590618"/>
          </a:xfrm>
          <a:custGeom>
            <a:avLst/>
            <a:gdLst/>
            <a:ahLst/>
            <a:cxnLst/>
            <a:rect l="l" t="t" r="r" b="b"/>
            <a:pathLst>
              <a:path w="469273" h="590618">
                <a:moveTo>
                  <a:pt x="0" y="0"/>
                </a:moveTo>
                <a:lnTo>
                  <a:pt x="469273" y="0"/>
                </a:lnTo>
                <a:lnTo>
                  <a:pt x="469273" y="590618"/>
                </a:lnTo>
                <a:lnTo>
                  <a:pt x="0" y="59061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299</Words>
  <Application>Microsoft Office PowerPoint</Application>
  <PresentationFormat>Произвольный</PresentationFormat>
  <Paragraphs>51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Anonymous Pro Bold</vt:lpstr>
      <vt:lpstr>True Typewriter</vt:lpstr>
      <vt:lpstr>Arial</vt:lpstr>
      <vt:lpstr>Canva Sans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Photosynthesis Science Presentation in Green Beige Illustrative Style</dc:title>
  <cp:lastModifiedBy>Данагул</cp:lastModifiedBy>
  <cp:revision>3</cp:revision>
  <dcterms:created xsi:type="dcterms:W3CDTF">2006-08-16T00:00:00Z</dcterms:created>
  <dcterms:modified xsi:type="dcterms:W3CDTF">2025-02-01T18:53:52Z</dcterms:modified>
  <dc:identifier>DAGd4iSS2wM</dc:identifier>
</cp:coreProperties>
</file>