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M Sans Bold" panose="020B0604020202020204" charset="0"/>
      <p:regular r:id="rId12"/>
    </p:embeddedFont>
    <p:embeddedFont>
      <p:font typeface="Cooper Hewitt Bold" panose="020B0604020202020204" charset="0"/>
      <p:regular r:id="rId13"/>
    </p:embeddedFont>
    <p:embeddedFont>
      <p:font typeface="Cooper Hewitt" panose="020B0604020202020204" charset="0"/>
      <p:regular r:id="rId14"/>
    </p:embeddedFont>
    <p:embeddedFont>
      <p:font typeface="DM Sans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2.svg"/><Relationship Id="rId1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46.svg"/><Relationship Id="rId12" Type="http://schemas.openxmlformats.org/officeDocument/2006/relationships/image" Target="../media/image26.png"/><Relationship Id="rId17" Type="http://schemas.openxmlformats.org/officeDocument/2006/relationships/image" Target="../media/image56.sv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0.svg"/><Relationship Id="rId5" Type="http://schemas.openxmlformats.org/officeDocument/2006/relationships/image" Target="../media/image4.svg"/><Relationship Id="rId15" Type="http://schemas.openxmlformats.org/officeDocument/2006/relationships/image" Target="../media/image54.svg"/><Relationship Id="rId10" Type="http://schemas.openxmlformats.org/officeDocument/2006/relationships/image" Target="../media/image25.png"/><Relationship Id="rId19" Type="http://schemas.openxmlformats.org/officeDocument/2006/relationships/image" Target="../media/image58.svg"/><Relationship Id="rId4" Type="http://schemas.openxmlformats.org/officeDocument/2006/relationships/image" Target="../media/image2.png"/><Relationship Id="rId9" Type="http://schemas.openxmlformats.org/officeDocument/2006/relationships/image" Target="../media/image48.sv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2.sv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sv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2887" y="-4247682"/>
            <a:ext cx="19258069" cy="19258069"/>
          </a:xfrm>
          <a:custGeom>
            <a:avLst/>
            <a:gdLst/>
            <a:ahLst/>
            <a:cxnLst/>
            <a:rect l="l" t="t" r="r" b="b"/>
            <a:pathLst>
              <a:path w="19258069" h="19258069">
                <a:moveTo>
                  <a:pt x="0" y="0"/>
                </a:moveTo>
                <a:lnTo>
                  <a:pt x="19258069" y="0"/>
                </a:lnTo>
                <a:lnTo>
                  <a:pt x="19258069" y="19258069"/>
                </a:lnTo>
                <a:lnTo>
                  <a:pt x="0" y="19258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075" y="1028700"/>
            <a:ext cx="604457" cy="608886"/>
          </a:xfrm>
          <a:custGeom>
            <a:avLst/>
            <a:gdLst/>
            <a:ahLst/>
            <a:cxnLst/>
            <a:rect l="l" t="t" r="r" b="b"/>
            <a:pathLst>
              <a:path w="604457" h="608886">
                <a:moveTo>
                  <a:pt x="0" y="0"/>
                </a:moveTo>
                <a:lnTo>
                  <a:pt x="604457" y="0"/>
                </a:lnTo>
                <a:lnTo>
                  <a:pt x="604457" y="608886"/>
                </a:lnTo>
                <a:lnTo>
                  <a:pt x="0" y="608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18332" y="2731879"/>
            <a:ext cx="3701593" cy="4723610"/>
          </a:xfrm>
          <a:custGeom>
            <a:avLst/>
            <a:gdLst/>
            <a:ahLst/>
            <a:cxnLst/>
            <a:rect l="l" t="t" r="r" b="b"/>
            <a:pathLst>
              <a:path w="3701593" h="4723610">
                <a:moveTo>
                  <a:pt x="0" y="0"/>
                </a:moveTo>
                <a:lnTo>
                  <a:pt x="3701593" y="0"/>
                </a:lnTo>
                <a:lnTo>
                  <a:pt x="3701593" y="4723610"/>
                </a:lnTo>
                <a:lnTo>
                  <a:pt x="0" y="4723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56031" y="5686468"/>
            <a:ext cx="3718302" cy="2393234"/>
          </a:xfrm>
          <a:custGeom>
            <a:avLst/>
            <a:gdLst/>
            <a:ahLst/>
            <a:cxnLst/>
            <a:rect l="l" t="t" r="r" b="b"/>
            <a:pathLst>
              <a:path w="3718302" h="2393234">
                <a:moveTo>
                  <a:pt x="0" y="0"/>
                </a:moveTo>
                <a:lnTo>
                  <a:pt x="3718301" y="0"/>
                </a:lnTo>
                <a:lnTo>
                  <a:pt x="3718301" y="2393234"/>
                </a:lnTo>
                <a:lnTo>
                  <a:pt x="0" y="23932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77104" y="3974852"/>
            <a:ext cx="2882196" cy="3943304"/>
          </a:xfrm>
          <a:custGeom>
            <a:avLst/>
            <a:gdLst/>
            <a:ahLst/>
            <a:cxnLst/>
            <a:rect l="l" t="t" r="r" b="b"/>
            <a:pathLst>
              <a:path w="2882196" h="3943304">
                <a:moveTo>
                  <a:pt x="0" y="0"/>
                </a:moveTo>
                <a:lnTo>
                  <a:pt x="2882196" y="0"/>
                </a:lnTo>
                <a:lnTo>
                  <a:pt x="2882196" y="3943304"/>
                </a:lnTo>
                <a:lnTo>
                  <a:pt x="0" y="39433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3013229"/>
            <a:ext cx="9904619" cy="204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18"/>
              </a:lnSpc>
            </a:pPr>
            <a:r>
              <a:rPr lang="kk-KZ" sz="12013" b="1" dirty="0" smtClean="0">
                <a:solidFill>
                  <a:srgbClr val="343434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КОМПЬЮТЕР</a:t>
            </a:r>
            <a:endParaRPr lang="en-US" sz="12013" b="1" dirty="0">
              <a:solidFill>
                <a:srgbClr val="343434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4620822"/>
            <a:ext cx="9410700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649"/>
              </a:lnSpc>
            </a:pPr>
            <a:r>
              <a:rPr lang="kk-KZ" sz="10463" dirty="0" smtClean="0">
                <a:solidFill>
                  <a:srgbClr val="343434"/>
                </a:solidFill>
                <a:latin typeface="Cooper Hewitt"/>
                <a:ea typeface="Cooper Hewitt"/>
                <a:cs typeface="Cooper Hewitt"/>
                <a:sym typeface="Cooper Hewitt"/>
              </a:rPr>
              <a:t>ТЕХНОЛОГИЯСЫ</a:t>
            </a:r>
            <a:endParaRPr lang="en-US" sz="10463" dirty="0">
              <a:solidFill>
                <a:srgbClr val="343434"/>
              </a:solidFill>
              <a:latin typeface="Cooper Hewitt"/>
              <a:ea typeface="Cooper Hewitt"/>
              <a:cs typeface="Cooper Hewitt"/>
              <a:sym typeface="Cooper Hewit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06339" y="1111346"/>
            <a:ext cx="1160704" cy="4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2"/>
              </a:lnSpc>
            </a:pPr>
            <a:r>
              <a:rPr lang="en-US" sz="1804" b="1" spc="-11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STUDIO SHODWE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19860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24041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SERVICE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28628" y="1111629"/>
            <a:ext cx="110573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23945" y="1111629"/>
            <a:ext cx="133535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CONTACT 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075" y="6673696"/>
            <a:ext cx="7793067" cy="121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Жоба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–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бұл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нақты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мақсатқа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жету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үшін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жоспарланған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тапсырмалардың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тізбегі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көбінесе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бірнеше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қадамнан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тұрады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Ол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жеке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адамдар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немесе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командалар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тарапынан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жүзеге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асырылуы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мүмкін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және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белгіленген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уақыт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аралығында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нақты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нәтижелерге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жету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үшін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жасалады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lang="en-US" sz="1700" dirty="0">
              <a:solidFill>
                <a:srgbClr val="34343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253563" y="8991600"/>
            <a:ext cx="100573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Page 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5035" y="-4485535"/>
            <a:ext cx="19258069" cy="19258069"/>
          </a:xfrm>
          <a:custGeom>
            <a:avLst/>
            <a:gdLst/>
            <a:ahLst/>
            <a:cxnLst/>
            <a:rect l="l" t="t" r="r" b="b"/>
            <a:pathLst>
              <a:path w="19258069" h="19258069">
                <a:moveTo>
                  <a:pt x="0" y="0"/>
                </a:moveTo>
                <a:lnTo>
                  <a:pt x="19258070" y="0"/>
                </a:lnTo>
                <a:lnTo>
                  <a:pt x="19258070" y="19258070"/>
                </a:lnTo>
                <a:lnTo>
                  <a:pt x="0" y="19258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075" y="1028700"/>
            <a:ext cx="604457" cy="608886"/>
          </a:xfrm>
          <a:custGeom>
            <a:avLst/>
            <a:gdLst/>
            <a:ahLst/>
            <a:cxnLst/>
            <a:rect l="l" t="t" r="r" b="b"/>
            <a:pathLst>
              <a:path w="604457" h="608886">
                <a:moveTo>
                  <a:pt x="0" y="0"/>
                </a:moveTo>
                <a:lnTo>
                  <a:pt x="604457" y="0"/>
                </a:lnTo>
                <a:lnTo>
                  <a:pt x="604457" y="608886"/>
                </a:lnTo>
                <a:lnTo>
                  <a:pt x="0" y="608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33983" y="3152569"/>
            <a:ext cx="16420035" cy="387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08"/>
              </a:lnSpc>
            </a:pPr>
            <a:r>
              <a:rPr lang="en-US" sz="19362" b="1">
                <a:solidFill>
                  <a:srgbClr val="343434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2654205" y="6631976"/>
            <a:ext cx="442897" cy="442897"/>
          </a:xfrm>
          <a:custGeom>
            <a:avLst/>
            <a:gdLst/>
            <a:ahLst/>
            <a:cxnLst/>
            <a:rect l="l" t="t" r="r" b="b"/>
            <a:pathLst>
              <a:path w="442897" h="442897">
                <a:moveTo>
                  <a:pt x="0" y="0"/>
                </a:moveTo>
                <a:lnTo>
                  <a:pt x="442897" y="0"/>
                </a:lnTo>
                <a:lnTo>
                  <a:pt x="442897" y="442897"/>
                </a:lnTo>
                <a:lnTo>
                  <a:pt x="0" y="4428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5684547" y="6631976"/>
            <a:ext cx="442897" cy="442897"/>
          </a:xfrm>
          <a:custGeom>
            <a:avLst/>
            <a:gdLst/>
            <a:ahLst/>
            <a:cxnLst/>
            <a:rect l="l" t="t" r="r" b="b"/>
            <a:pathLst>
              <a:path w="442897" h="442897">
                <a:moveTo>
                  <a:pt x="0" y="0"/>
                </a:moveTo>
                <a:lnTo>
                  <a:pt x="442897" y="0"/>
                </a:lnTo>
                <a:lnTo>
                  <a:pt x="442897" y="442897"/>
                </a:lnTo>
                <a:lnTo>
                  <a:pt x="0" y="4428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955421" y="6631976"/>
            <a:ext cx="442897" cy="442897"/>
          </a:xfrm>
          <a:custGeom>
            <a:avLst/>
            <a:gdLst/>
            <a:ahLst/>
            <a:cxnLst/>
            <a:rect l="l" t="t" r="r" b="b"/>
            <a:pathLst>
              <a:path w="442897" h="442897">
                <a:moveTo>
                  <a:pt x="0" y="0"/>
                </a:moveTo>
                <a:lnTo>
                  <a:pt x="442897" y="0"/>
                </a:lnTo>
                <a:lnTo>
                  <a:pt x="442897" y="442897"/>
                </a:lnTo>
                <a:lnTo>
                  <a:pt x="0" y="4428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1354446">
            <a:off x="15843106" y="2606653"/>
            <a:ext cx="1497033" cy="2339114"/>
          </a:xfrm>
          <a:custGeom>
            <a:avLst/>
            <a:gdLst/>
            <a:ahLst/>
            <a:cxnLst/>
            <a:rect l="l" t="t" r="r" b="b"/>
            <a:pathLst>
              <a:path w="1497033" h="2339114">
                <a:moveTo>
                  <a:pt x="0" y="0"/>
                </a:moveTo>
                <a:lnTo>
                  <a:pt x="1497033" y="0"/>
                </a:lnTo>
                <a:lnTo>
                  <a:pt x="1497033" y="2339115"/>
                </a:lnTo>
                <a:lnTo>
                  <a:pt x="0" y="23391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885027">
            <a:off x="5092713" y="2195823"/>
            <a:ext cx="2206219" cy="1740908"/>
          </a:xfrm>
          <a:custGeom>
            <a:avLst/>
            <a:gdLst/>
            <a:ahLst/>
            <a:cxnLst/>
            <a:rect l="l" t="t" r="r" b="b"/>
            <a:pathLst>
              <a:path w="2206219" h="1740908">
                <a:moveTo>
                  <a:pt x="0" y="0"/>
                </a:moveTo>
                <a:lnTo>
                  <a:pt x="2206220" y="0"/>
                </a:lnTo>
                <a:lnTo>
                  <a:pt x="2206220" y="1740908"/>
                </a:lnTo>
                <a:lnTo>
                  <a:pt x="0" y="17409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91839" y="8205407"/>
            <a:ext cx="4202073" cy="2521244"/>
          </a:xfrm>
          <a:custGeom>
            <a:avLst/>
            <a:gdLst/>
            <a:ahLst/>
            <a:cxnLst/>
            <a:rect l="l" t="t" r="r" b="b"/>
            <a:pathLst>
              <a:path w="4202073" h="2521244">
                <a:moveTo>
                  <a:pt x="0" y="0"/>
                </a:moveTo>
                <a:lnTo>
                  <a:pt x="4202074" y="0"/>
                </a:lnTo>
                <a:lnTo>
                  <a:pt x="4202074" y="2521245"/>
                </a:lnTo>
                <a:lnTo>
                  <a:pt x="0" y="25212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839221">
            <a:off x="9785300" y="7617346"/>
            <a:ext cx="1170380" cy="2030628"/>
          </a:xfrm>
          <a:custGeom>
            <a:avLst/>
            <a:gdLst/>
            <a:ahLst/>
            <a:cxnLst/>
            <a:rect l="l" t="t" r="r" b="b"/>
            <a:pathLst>
              <a:path w="1170380" h="2030628">
                <a:moveTo>
                  <a:pt x="0" y="0"/>
                </a:moveTo>
                <a:lnTo>
                  <a:pt x="1170381" y="0"/>
                </a:lnTo>
                <a:lnTo>
                  <a:pt x="1170381" y="2030628"/>
                </a:lnTo>
                <a:lnTo>
                  <a:pt x="0" y="20306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806339" y="1111346"/>
            <a:ext cx="1160704" cy="4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2"/>
              </a:lnSpc>
            </a:pPr>
            <a:r>
              <a:rPr lang="en-US" sz="1804" b="1" spc="-11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STUDIO SHODWE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19860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24041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SERVICE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528628" y="1111629"/>
            <a:ext cx="110573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923945" y="1111629"/>
            <a:ext cx="133535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CONTACT US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253563" y="8991600"/>
            <a:ext cx="100573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Page 10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97102" y="6639431"/>
            <a:ext cx="2393621" cy="387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91"/>
              </a:lnSpc>
              <a:spcBef>
                <a:spcPct val="0"/>
              </a:spcBef>
            </a:pPr>
            <a:r>
              <a:rPr lang="en-US" sz="2351" u="none" strike="noStrike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+123-456-7890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27444" y="6640398"/>
            <a:ext cx="4493704" cy="387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91"/>
              </a:lnSpc>
              <a:spcBef>
                <a:spcPct val="0"/>
              </a:spcBef>
            </a:pPr>
            <a:r>
              <a:rPr lang="en-US" sz="2351" u="none" strike="noStrike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WWW.REALLYGREATSITE.COM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54754" y="6639431"/>
            <a:ext cx="4279040" cy="387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91"/>
              </a:lnSpc>
              <a:spcBef>
                <a:spcPct val="0"/>
              </a:spcBef>
            </a:pPr>
            <a:r>
              <a:rPr lang="en-US" sz="2351" u="none" strike="noStrike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123 ANYWHERE ST., ANY CITY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5035" y="-4485535"/>
            <a:ext cx="19258069" cy="19258069"/>
          </a:xfrm>
          <a:custGeom>
            <a:avLst/>
            <a:gdLst/>
            <a:ahLst/>
            <a:cxnLst/>
            <a:rect l="l" t="t" r="r" b="b"/>
            <a:pathLst>
              <a:path w="19258069" h="19258069">
                <a:moveTo>
                  <a:pt x="0" y="0"/>
                </a:moveTo>
                <a:lnTo>
                  <a:pt x="19258070" y="0"/>
                </a:lnTo>
                <a:lnTo>
                  <a:pt x="19258070" y="19258070"/>
                </a:lnTo>
                <a:lnTo>
                  <a:pt x="0" y="19258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075" y="1028700"/>
            <a:ext cx="604457" cy="608886"/>
          </a:xfrm>
          <a:custGeom>
            <a:avLst/>
            <a:gdLst/>
            <a:ahLst/>
            <a:cxnLst/>
            <a:rect l="l" t="t" r="r" b="b"/>
            <a:pathLst>
              <a:path w="604457" h="608886">
                <a:moveTo>
                  <a:pt x="0" y="0"/>
                </a:moveTo>
                <a:lnTo>
                  <a:pt x="604457" y="0"/>
                </a:lnTo>
                <a:lnTo>
                  <a:pt x="604457" y="608886"/>
                </a:lnTo>
                <a:lnTo>
                  <a:pt x="0" y="608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71027" y="2710779"/>
            <a:ext cx="5610468" cy="6246472"/>
          </a:xfrm>
          <a:custGeom>
            <a:avLst/>
            <a:gdLst/>
            <a:ahLst/>
            <a:cxnLst/>
            <a:rect l="l" t="t" r="r" b="b"/>
            <a:pathLst>
              <a:path w="5610468" h="6246472">
                <a:moveTo>
                  <a:pt x="0" y="0"/>
                </a:moveTo>
                <a:lnTo>
                  <a:pt x="5610468" y="0"/>
                </a:lnTo>
                <a:lnTo>
                  <a:pt x="5610468" y="6246472"/>
                </a:lnTo>
                <a:lnTo>
                  <a:pt x="0" y="6246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3289454"/>
            <a:ext cx="7072639" cy="102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kk-KZ" sz="6000" b="1" dirty="0" smtClean="0">
                <a:solidFill>
                  <a:srgbClr val="343434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КІРІСПЕ</a:t>
            </a:r>
            <a:endParaRPr lang="en-US" sz="6000" b="1" dirty="0">
              <a:solidFill>
                <a:srgbClr val="343434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06339" y="1111346"/>
            <a:ext cx="1160704" cy="4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2"/>
              </a:lnSpc>
            </a:pPr>
            <a:r>
              <a:rPr lang="en-US" sz="1804" b="1" spc="-11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STUDIO SHODWE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19860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24041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SERVICE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528628" y="1111629"/>
            <a:ext cx="110573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923945" y="1111629"/>
            <a:ext cx="133535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CONTACT 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645930"/>
            <a:ext cx="6313346" cy="275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Жоба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–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бұл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нақты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мақсатқа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жету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үшін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мұқият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жоспарланған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және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орындалған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тапсырмалар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тізбегі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Жобалар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бизнес, инженерия,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білім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беру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сияқты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әртүрлі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салаларда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маңызды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рөл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атқарады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және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жиі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ынтымақтастық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пен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ресурстарды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талап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етеді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Әр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жоба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бастапқы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және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аяқталу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нүктелеріне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ие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болып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айқын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мақсаттар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мен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нәтижелерді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анықтайды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Жобаның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табысы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көбінесе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команда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мақсаттарға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белгіленген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уақыт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пен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ресурстар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аясында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қаншалықты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тиімді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жеткеніне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байланысты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бағаланады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lang="en-US" sz="1700" dirty="0">
              <a:solidFill>
                <a:srgbClr val="34343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253563" y="8991600"/>
            <a:ext cx="100573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Page 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4064" y="7398350"/>
            <a:ext cx="6313346" cy="59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Жоба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– </a:t>
            </a: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бұл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нақты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мақсатқа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жету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үшін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мұқият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жоспарланған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және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орындалған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тапсырмалардың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ru-RU" sz="17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тізбегі</a:t>
            </a:r>
            <a:r>
              <a:rPr lang="ru-RU" sz="17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.</a:t>
            </a:r>
            <a:endParaRPr lang="en-US" sz="1700" b="1" dirty="0">
              <a:solidFill>
                <a:srgbClr val="34343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5035" y="-4485535"/>
            <a:ext cx="19258069" cy="19258069"/>
          </a:xfrm>
          <a:custGeom>
            <a:avLst/>
            <a:gdLst/>
            <a:ahLst/>
            <a:cxnLst/>
            <a:rect l="l" t="t" r="r" b="b"/>
            <a:pathLst>
              <a:path w="19258069" h="19258069">
                <a:moveTo>
                  <a:pt x="0" y="0"/>
                </a:moveTo>
                <a:lnTo>
                  <a:pt x="19258070" y="0"/>
                </a:lnTo>
                <a:lnTo>
                  <a:pt x="19258070" y="19258070"/>
                </a:lnTo>
                <a:lnTo>
                  <a:pt x="0" y="19258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>
            <a:off x="1055075" y="1028700"/>
            <a:ext cx="604457" cy="608886"/>
          </a:xfrm>
          <a:custGeom>
            <a:avLst/>
            <a:gdLst/>
            <a:ahLst/>
            <a:cxnLst/>
            <a:rect l="l" t="t" r="r" b="b"/>
            <a:pathLst>
              <a:path w="604457" h="608886">
                <a:moveTo>
                  <a:pt x="0" y="0"/>
                </a:moveTo>
                <a:lnTo>
                  <a:pt x="604457" y="0"/>
                </a:lnTo>
                <a:lnTo>
                  <a:pt x="604457" y="608886"/>
                </a:lnTo>
                <a:lnTo>
                  <a:pt x="0" y="608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36490" y="3563771"/>
            <a:ext cx="4455678" cy="2884039"/>
          </a:xfrm>
          <a:custGeom>
            <a:avLst/>
            <a:gdLst/>
            <a:ahLst/>
            <a:cxnLst/>
            <a:rect l="l" t="t" r="r" b="b"/>
            <a:pathLst>
              <a:path w="4455678" h="2884039">
                <a:moveTo>
                  <a:pt x="0" y="0"/>
                </a:moveTo>
                <a:lnTo>
                  <a:pt x="4455679" y="0"/>
                </a:lnTo>
                <a:lnTo>
                  <a:pt x="4455679" y="2884039"/>
                </a:lnTo>
                <a:lnTo>
                  <a:pt x="0" y="28840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2967044" y="3563771"/>
            <a:ext cx="2577298" cy="2577298"/>
          </a:xfrm>
          <a:custGeom>
            <a:avLst/>
            <a:gdLst/>
            <a:ahLst/>
            <a:cxnLst/>
            <a:rect l="l" t="t" r="r" b="b"/>
            <a:pathLst>
              <a:path w="2577298" h="2577298">
                <a:moveTo>
                  <a:pt x="0" y="0"/>
                </a:moveTo>
                <a:lnTo>
                  <a:pt x="2577298" y="0"/>
                </a:lnTo>
                <a:lnTo>
                  <a:pt x="2577298" y="2577298"/>
                </a:lnTo>
                <a:lnTo>
                  <a:pt x="0" y="2577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4613809" y="1853419"/>
            <a:ext cx="7072639" cy="101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ru-RU" sz="6000" b="1" dirty="0" err="1" smtClean="0">
                <a:solidFill>
                  <a:srgbClr val="343434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Аппараттық</a:t>
            </a:r>
            <a:endParaRPr lang="en-US" sz="6000" b="1" dirty="0">
              <a:solidFill>
                <a:srgbClr val="343434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06339" y="1111346"/>
            <a:ext cx="1160704" cy="4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2"/>
              </a:lnSpc>
            </a:pPr>
            <a:r>
              <a:rPr lang="en-US" sz="1804" b="1" spc="-11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STUDIO SHODWE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9860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24041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SERVICE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28628" y="1111629"/>
            <a:ext cx="110573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923945" y="1111629"/>
            <a:ext cx="133535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CONTACT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97475" y="7091680"/>
            <a:ext cx="556170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ru-RU" sz="1700" dirty="0" err="1" smtClean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Компьютердің</a:t>
            </a:r>
            <a:r>
              <a:rPr lang="ru-RU" sz="1700" dirty="0" smtClean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"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миы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",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барлық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 smtClean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есептеулерді</a:t>
            </a:r>
            <a:r>
              <a:rPr lang="ru-RU" sz="1700" dirty="0" smtClean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және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басқару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тапсырмаларын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орындайды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Процессордың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жылдамдығы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мен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қуаты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компьютердің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өнімділігін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анықтайды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lang="en-US" sz="1700" dirty="0">
              <a:solidFill>
                <a:srgbClr val="34343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253563" y="8991600"/>
            <a:ext cx="100573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Page 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60350" y="6598269"/>
            <a:ext cx="423595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smtClean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ru-RU" sz="2400" b="1" dirty="0" smtClean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Процессор </a:t>
            </a:r>
            <a:r>
              <a:rPr lang="ru-RU" sz="2400" b="1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(</a:t>
            </a:r>
            <a:r>
              <a:rPr lang="en-US" sz="2400" b="1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CPU)</a:t>
            </a:r>
            <a:r>
              <a:rPr lang="kk-KZ" sz="2400" b="1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00" b="1" dirty="0" smtClean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endParaRPr lang="en-US" sz="2400" b="1" dirty="0">
              <a:solidFill>
                <a:srgbClr val="34343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58000" y="1898071"/>
            <a:ext cx="5204709" cy="101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ru-RU" sz="6000" b="1" dirty="0" err="1" smtClean="0">
                <a:solidFill>
                  <a:srgbClr val="343434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құралдар</a:t>
            </a:r>
            <a:endParaRPr lang="en-US" sz="6000" b="1" dirty="0">
              <a:solidFill>
                <a:srgbClr val="343434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029916" y="7091680"/>
            <a:ext cx="5561706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ru-RU" sz="1600" dirty="0"/>
          </a:p>
        </p:txBody>
      </p:sp>
      <p:sp>
        <p:nvSpPr>
          <p:cNvPr id="17" name="TextBox 17"/>
          <p:cNvSpPr txBox="1"/>
          <p:nvPr/>
        </p:nvSpPr>
        <p:spPr>
          <a:xfrm>
            <a:off x="11692791" y="6029331"/>
            <a:ext cx="4235956" cy="105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dirty="0" smtClean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ru-RU" sz="2000" b="1" dirty="0" smtClean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ЖАД </a:t>
            </a:r>
            <a:r>
              <a:rPr lang="ru-RU" sz="20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(</a:t>
            </a:r>
            <a:r>
              <a:rPr lang="en-US" sz="20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RAM </a:t>
            </a:r>
            <a:r>
              <a:rPr lang="ru-RU" sz="2000" b="1" dirty="0" err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және</a:t>
            </a:r>
            <a:r>
              <a:rPr lang="ru-RU" sz="2000" b="1" dirty="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 САҚТАУ ҚҰРЫЛҒЫСЫ)</a:t>
            </a:r>
            <a:endParaRPr lang="en-US" sz="2000" b="1" dirty="0">
              <a:solidFill>
                <a:srgbClr val="34343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10955853" y="7052987"/>
            <a:ext cx="5561706" cy="1521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Жедел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жад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–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бұл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компьютердің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уақытша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жад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сақтау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құрылғысы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Ол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процессорға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қажетті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деректер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мен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бағдарламаларды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жылдам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қол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жеткізу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үшін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сақтайды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 Компьютер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жұмыс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істеп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тұрған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кезде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барлық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белсенді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бағдарламалар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мен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процестер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RAM-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да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сақталады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lang="en-US" sz="1700" dirty="0">
              <a:solidFill>
                <a:srgbClr val="34343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5035" y="-4485535"/>
            <a:ext cx="19258069" cy="19258069"/>
          </a:xfrm>
          <a:custGeom>
            <a:avLst/>
            <a:gdLst/>
            <a:ahLst/>
            <a:cxnLst/>
            <a:rect l="l" t="t" r="r" b="b"/>
            <a:pathLst>
              <a:path w="19258069" h="19258069">
                <a:moveTo>
                  <a:pt x="0" y="0"/>
                </a:moveTo>
                <a:lnTo>
                  <a:pt x="19258070" y="0"/>
                </a:lnTo>
                <a:lnTo>
                  <a:pt x="19258070" y="19258070"/>
                </a:lnTo>
                <a:lnTo>
                  <a:pt x="0" y="19258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075" y="1028700"/>
            <a:ext cx="604457" cy="608886"/>
          </a:xfrm>
          <a:custGeom>
            <a:avLst/>
            <a:gdLst/>
            <a:ahLst/>
            <a:cxnLst/>
            <a:rect l="l" t="t" r="r" b="b"/>
            <a:pathLst>
              <a:path w="604457" h="608886">
                <a:moveTo>
                  <a:pt x="0" y="0"/>
                </a:moveTo>
                <a:lnTo>
                  <a:pt x="604457" y="0"/>
                </a:lnTo>
                <a:lnTo>
                  <a:pt x="604457" y="608886"/>
                </a:lnTo>
                <a:lnTo>
                  <a:pt x="0" y="608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23534" y="1865419"/>
            <a:ext cx="4132897" cy="6143495"/>
          </a:xfrm>
          <a:custGeom>
            <a:avLst/>
            <a:gdLst/>
            <a:ahLst/>
            <a:cxnLst/>
            <a:rect l="l" t="t" r="r" b="b"/>
            <a:pathLst>
              <a:path w="4132897" h="6143495">
                <a:moveTo>
                  <a:pt x="0" y="0"/>
                </a:moveTo>
                <a:lnTo>
                  <a:pt x="4132897" y="0"/>
                </a:lnTo>
                <a:lnTo>
                  <a:pt x="4132897" y="6143495"/>
                </a:lnTo>
                <a:lnTo>
                  <a:pt x="0" y="6143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40708" y="3004304"/>
            <a:ext cx="3102858" cy="5004610"/>
          </a:xfrm>
          <a:custGeom>
            <a:avLst/>
            <a:gdLst/>
            <a:ahLst/>
            <a:cxnLst/>
            <a:rect l="l" t="t" r="r" b="b"/>
            <a:pathLst>
              <a:path w="3102858" h="5004610">
                <a:moveTo>
                  <a:pt x="0" y="0"/>
                </a:moveTo>
                <a:lnTo>
                  <a:pt x="3102858" y="0"/>
                </a:lnTo>
                <a:lnTo>
                  <a:pt x="3102858" y="5004610"/>
                </a:lnTo>
                <a:lnTo>
                  <a:pt x="0" y="50046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338090"/>
            <a:ext cx="7072639" cy="209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ru-RU" sz="6000" b="1" dirty="0" err="1">
                <a:solidFill>
                  <a:srgbClr val="343434"/>
                </a:solidFill>
                <a:latin typeface="Times New Roman" panose="02020603050405020304" pitchFamily="18" charset="0"/>
                <a:ea typeface="Cooper Hewitt" panose="020B0604020202020204" charset="0"/>
                <a:cs typeface="Times New Roman" panose="02020603050405020304" pitchFamily="18" charset="0"/>
                <a:sym typeface="Cooper Hewitt Bold"/>
              </a:rPr>
              <a:t>Бағдарламалық</a:t>
            </a:r>
            <a:r>
              <a:rPr lang="ru-RU" sz="6000" b="1" dirty="0">
                <a:solidFill>
                  <a:srgbClr val="343434"/>
                </a:solidFill>
                <a:latin typeface="Times New Roman" panose="02020603050405020304" pitchFamily="18" charset="0"/>
                <a:ea typeface="Cooper Hewitt" panose="020B0604020202020204" charset="0"/>
                <a:cs typeface="Times New Roman" panose="02020603050405020304" pitchFamily="18" charset="0"/>
                <a:sym typeface="Cooper Hewitt Bold"/>
              </a:rPr>
              <a:t> </a:t>
            </a:r>
            <a:r>
              <a:rPr lang="ru-RU" sz="6000" b="1" dirty="0" err="1">
                <a:solidFill>
                  <a:srgbClr val="343434"/>
                </a:solidFill>
                <a:latin typeface="Times New Roman" panose="02020603050405020304" pitchFamily="18" charset="0"/>
                <a:ea typeface="Cooper Hewitt" panose="020B0604020202020204" charset="0"/>
                <a:cs typeface="Times New Roman" panose="02020603050405020304" pitchFamily="18" charset="0"/>
                <a:sym typeface="Cooper Hewitt Bold"/>
              </a:rPr>
              <a:t>жасақтама</a:t>
            </a:r>
            <a:endParaRPr lang="en-US" sz="6000" b="1" dirty="0">
              <a:solidFill>
                <a:srgbClr val="343434"/>
              </a:solidFill>
              <a:latin typeface="Times New Roman" panose="02020603050405020304" pitchFamily="18" charset="0"/>
              <a:ea typeface="Cooper Hewitt" panose="020B0604020202020204" charset="0"/>
              <a:cs typeface="Times New Roman" panose="02020603050405020304" pitchFamily="18" charset="0"/>
              <a:sym typeface="Cooper Hewit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06339" y="1111346"/>
            <a:ext cx="1160704" cy="4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2"/>
              </a:lnSpc>
            </a:pPr>
            <a:r>
              <a:rPr lang="en-US" sz="1804" b="1" spc="-11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STUDIO SHODWE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9860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24041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SERVICE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28628" y="1111629"/>
            <a:ext cx="110573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923945" y="1111629"/>
            <a:ext cx="133535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CONTACT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5075" y="4562675"/>
            <a:ext cx="6804271" cy="2450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ru-RU" dirty="0" err="1" smtClean="0"/>
              <a:t>Жоба</a:t>
            </a:r>
            <a:r>
              <a:rPr lang="ru-RU" dirty="0" smtClean="0"/>
              <a:t> –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нақты</a:t>
            </a:r>
            <a:r>
              <a:rPr lang="ru-RU" dirty="0" smtClean="0"/>
              <a:t> </a:t>
            </a:r>
            <a:r>
              <a:rPr lang="ru-RU" dirty="0" err="1" smtClean="0"/>
              <a:t>мақсатқа</a:t>
            </a:r>
            <a:r>
              <a:rPr lang="ru-RU" dirty="0" smtClean="0"/>
              <a:t> </a:t>
            </a:r>
            <a:r>
              <a:rPr lang="ru-RU" dirty="0" err="1" smtClean="0"/>
              <a:t>жету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мұқият</a:t>
            </a:r>
            <a:r>
              <a:rPr lang="ru-RU" dirty="0" smtClean="0"/>
              <a:t> </a:t>
            </a:r>
            <a:r>
              <a:rPr lang="ru-RU" dirty="0" err="1" smtClean="0"/>
              <a:t>жоспарланған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орындалған</a:t>
            </a:r>
            <a:r>
              <a:rPr lang="ru-RU" dirty="0" smtClean="0"/>
              <a:t> </a:t>
            </a:r>
            <a:r>
              <a:rPr lang="ru-RU" dirty="0" err="1" smtClean="0"/>
              <a:t>тапсырмалар</a:t>
            </a:r>
            <a:r>
              <a:rPr lang="ru-RU" dirty="0" smtClean="0"/>
              <a:t> </a:t>
            </a:r>
            <a:r>
              <a:rPr lang="ru-RU" dirty="0" err="1" smtClean="0"/>
              <a:t>тізбегі</a:t>
            </a:r>
            <a:r>
              <a:rPr lang="ru-RU" dirty="0" smtClean="0"/>
              <a:t>. </a:t>
            </a:r>
            <a:r>
              <a:rPr lang="ru-RU" dirty="0" err="1" smtClean="0"/>
              <a:t>Жобалар</a:t>
            </a:r>
            <a:r>
              <a:rPr lang="ru-RU" dirty="0" smtClean="0"/>
              <a:t> бизнес, инженерия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білім</a:t>
            </a:r>
            <a:r>
              <a:rPr lang="ru-RU" dirty="0" smtClean="0"/>
              <a:t> беру </a:t>
            </a:r>
            <a:r>
              <a:rPr lang="ru-RU" dirty="0" err="1" smtClean="0"/>
              <a:t>сияқты</a:t>
            </a:r>
            <a:r>
              <a:rPr lang="ru-RU" dirty="0" smtClean="0"/>
              <a:t> </a:t>
            </a:r>
            <a:r>
              <a:rPr lang="ru-RU" dirty="0" err="1" smtClean="0"/>
              <a:t>әртүрлі</a:t>
            </a:r>
            <a:r>
              <a:rPr lang="ru-RU" dirty="0" smtClean="0"/>
              <a:t> </a:t>
            </a:r>
            <a:r>
              <a:rPr lang="ru-RU" dirty="0" err="1" smtClean="0"/>
              <a:t>салаларда</a:t>
            </a:r>
            <a:r>
              <a:rPr lang="ru-RU" dirty="0" smtClean="0"/>
              <a:t> </a:t>
            </a:r>
            <a:r>
              <a:rPr lang="ru-RU" dirty="0" err="1" smtClean="0"/>
              <a:t>маңызды</a:t>
            </a:r>
            <a:r>
              <a:rPr lang="ru-RU" dirty="0" smtClean="0"/>
              <a:t> </a:t>
            </a:r>
            <a:r>
              <a:rPr lang="ru-RU" dirty="0" err="1" smtClean="0"/>
              <a:t>рөл</a:t>
            </a:r>
            <a:r>
              <a:rPr lang="ru-RU" dirty="0" smtClean="0"/>
              <a:t> </a:t>
            </a:r>
            <a:r>
              <a:rPr lang="ru-RU" dirty="0" err="1" smtClean="0"/>
              <a:t>атқарады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жиі</a:t>
            </a:r>
            <a:r>
              <a:rPr lang="ru-RU" dirty="0" smtClean="0"/>
              <a:t> </a:t>
            </a:r>
            <a:r>
              <a:rPr lang="ru-RU" dirty="0" err="1" smtClean="0"/>
              <a:t>ынтымақтастық</a:t>
            </a:r>
            <a:r>
              <a:rPr lang="ru-RU" dirty="0" smtClean="0"/>
              <a:t> пен </a:t>
            </a:r>
            <a:r>
              <a:rPr lang="ru-RU" dirty="0" err="1" smtClean="0"/>
              <a:t>ресурстарды</a:t>
            </a:r>
            <a:r>
              <a:rPr lang="ru-RU" dirty="0" smtClean="0"/>
              <a:t>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етеді</a:t>
            </a:r>
            <a:r>
              <a:rPr lang="ru-RU" dirty="0" smtClean="0"/>
              <a:t>. </a:t>
            </a:r>
            <a:r>
              <a:rPr lang="ru-RU" dirty="0" err="1" smtClean="0"/>
              <a:t>Әр</a:t>
            </a:r>
            <a:r>
              <a:rPr lang="ru-RU" dirty="0" smtClean="0"/>
              <a:t> </a:t>
            </a:r>
            <a:r>
              <a:rPr lang="ru-RU" dirty="0" err="1" smtClean="0"/>
              <a:t>жоба</a:t>
            </a:r>
            <a:r>
              <a:rPr lang="ru-RU" dirty="0" smtClean="0"/>
              <a:t> </a:t>
            </a:r>
            <a:r>
              <a:rPr lang="ru-RU" dirty="0" err="1" smtClean="0"/>
              <a:t>бастапқы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аяқталу</a:t>
            </a:r>
            <a:r>
              <a:rPr lang="ru-RU" dirty="0" smtClean="0"/>
              <a:t> </a:t>
            </a:r>
            <a:r>
              <a:rPr lang="ru-RU" dirty="0" err="1" smtClean="0"/>
              <a:t>нүктелеріне</a:t>
            </a:r>
            <a:r>
              <a:rPr lang="ru-RU" dirty="0" smtClean="0"/>
              <a:t> </a:t>
            </a:r>
            <a:r>
              <a:rPr lang="ru-RU" dirty="0" err="1" smtClean="0"/>
              <a:t>ие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, </a:t>
            </a:r>
            <a:r>
              <a:rPr lang="ru-RU" dirty="0" err="1" smtClean="0"/>
              <a:t>айқын</a:t>
            </a:r>
            <a:r>
              <a:rPr lang="ru-RU" dirty="0" smtClean="0"/>
              <a:t> </a:t>
            </a:r>
            <a:r>
              <a:rPr lang="ru-RU" dirty="0" err="1" smtClean="0"/>
              <a:t>мақсаттар</a:t>
            </a:r>
            <a:r>
              <a:rPr lang="ru-RU" dirty="0" smtClean="0"/>
              <a:t> мен </a:t>
            </a:r>
            <a:r>
              <a:rPr lang="ru-RU" dirty="0" err="1" smtClean="0"/>
              <a:t>нәтижелерді</a:t>
            </a:r>
            <a:r>
              <a:rPr lang="ru-RU" dirty="0" smtClean="0"/>
              <a:t> </a:t>
            </a:r>
            <a:r>
              <a:rPr lang="ru-RU" dirty="0" err="1" smtClean="0"/>
              <a:t>анықтайды</a:t>
            </a:r>
            <a:r>
              <a:rPr lang="ru-RU" dirty="0" smtClean="0"/>
              <a:t>. </a:t>
            </a:r>
            <a:r>
              <a:rPr lang="ru-RU" dirty="0" err="1" smtClean="0"/>
              <a:t>Жобаның</a:t>
            </a:r>
            <a:r>
              <a:rPr lang="ru-RU" dirty="0" smtClean="0"/>
              <a:t> </a:t>
            </a:r>
            <a:r>
              <a:rPr lang="ru-RU" dirty="0" err="1" smtClean="0"/>
              <a:t>табысы</a:t>
            </a:r>
            <a:r>
              <a:rPr lang="ru-RU" dirty="0" smtClean="0"/>
              <a:t>, </a:t>
            </a:r>
            <a:r>
              <a:rPr lang="ru-RU" dirty="0" err="1" smtClean="0"/>
              <a:t>әдетте</a:t>
            </a:r>
            <a:r>
              <a:rPr lang="ru-RU" dirty="0" smtClean="0"/>
              <a:t>, </a:t>
            </a:r>
            <a:r>
              <a:rPr lang="ru-RU" dirty="0" err="1" smtClean="0"/>
              <a:t>команданың</a:t>
            </a:r>
            <a:r>
              <a:rPr lang="ru-RU" dirty="0" smtClean="0"/>
              <a:t> </a:t>
            </a:r>
            <a:r>
              <a:rPr lang="ru-RU" dirty="0" err="1" smtClean="0"/>
              <a:t>бөлінген</a:t>
            </a:r>
            <a:r>
              <a:rPr lang="ru-RU" dirty="0" smtClean="0"/>
              <a:t> </a:t>
            </a:r>
            <a:r>
              <a:rPr lang="ru-RU" dirty="0" err="1" smtClean="0"/>
              <a:t>уақыт</a:t>
            </a:r>
            <a:r>
              <a:rPr lang="ru-RU" dirty="0" smtClean="0"/>
              <a:t> пен </a:t>
            </a:r>
            <a:r>
              <a:rPr lang="ru-RU" dirty="0" err="1" smtClean="0"/>
              <a:t>ресурстар</a:t>
            </a:r>
            <a:r>
              <a:rPr lang="ru-RU" dirty="0" smtClean="0"/>
              <a:t> </a:t>
            </a:r>
            <a:r>
              <a:rPr lang="ru-RU" dirty="0" err="1" smtClean="0"/>
              <a:t>аясында</a:t>
            </a:r>
            <a:r>
              <a:rPr lang="ru-RU" dirty="0" smtClean="0"/>
              <a:t> </a:t>
            </a:r>
            <a:r>
              <a:rPr lang="ru-RU" dirty="0" err="1" smtClean="0"/>
              <a:t>мақсаттарға</a:t>
            </a:r>
            <a:r>
              <a:rPr lang="ru-RU" dirty="0" smtClean="0"/>
              <a:t> </a:t>
            </a:r>
            <a:r>
              <a:rPr lang="ru-RU" dirty="0" err="1" smtClean="0"/>
              <a:t>қаншалықты</a:t>
            </a:r>
            <a:r>
              <a:rPr lang="ru-RU" dirty="0" smtClean="0"/>
              <a:t> </a:t>
            </a:r>
            <a:r>
              <a:rPr lang="ru-RU" dirty="0" err="1" smtClean="0"/>
              <a:t>тиімді</a:t>
            </a:r>
            <a:r>
              <a:rPr lang="ru-RU" dirty="0" smtClean="0"/>
              <a:t> </a:t>
            </a:r>
            <a:r>
              <a:rPr lang="ru-RU" dirty="0" err="1" smtClean="0"/>
              <a:t>жеткеніне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анықталады</a:t>
            </a:r>
            <a:r>
              <a:rPr lang="ru-RU" dirty="0" smtClean="0"/>
              <a:t>.</a:t>
            </a:r>
            <a:endParaRPr lang="en-US" dirty="0">
              <a:solidFill>
                <a:srgbClr val="34343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253563" y="8991600"/>
            <a:ext cx="100573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Page 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8664" y="7141397"/>
            <a:ext cx="6804271" cy="121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Жоба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–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бұл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нақты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мақсатқа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жету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үшін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мұқият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жоспарланған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және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орындалған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тапсырмалар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тізбегі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Жобалар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бизнес, инженерия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және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білім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беру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сияқты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әртүрлі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салаларда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маңызды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рөл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атқарады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және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көбінесе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ынтымақтастық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пен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ресурстарды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қажет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700" dirty="0" err="1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етеді</a:t>
            </a:r>
            <a:r>
              <a:rPr lang="ru-RU" sz="1700" dirty="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lang="en-US" sz="1700" dirty="0">
              <a:solidFill>
                <a:srgbClr val="34343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5035" y="-4485535"/>
            <a:ext cx="19258069" cy="19258069"/>
          </a:xfrm>
          <a:custGeom>
            <a:avLst/>
            <a:gdLst/>
            <a:ahLst/>
            <a:cxnLst/>
            <a:rect l="l" t="t" r="r" b="b"/>
            <a:pathLst>
              <a:path w="19258069" h="19258069">
                <a:moveTo>
                  <a:pt x="0" y="0"/>
                </a:moveTo>
                <a:lnTo>
                  <a:pt x="19258070" y="0"/>
                </a:lnTo>
                <a:lnTo>
                  <a:pt x="19258070" y="19258070"/>
                </a:lnTo>
                <a:lnTo>
                  <a:pt x="0" y="19258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075" y="1028700"/>
            <a:ext cx="604457" cy="608886"/>
          </a:xfrm>
          <a:custGeom>
            <a:avLst/>
            <a:gdLst/>
            <a:ahLst/>
            <a:cxnLst/>
            <a:rect l="l" t="t" r="r" b="b"/>
            <a:pathLst>
              <a:path w="604457" h="608886">
                <a:moveTo>
                  <a:pt x="0" y="0"/>
                </a:moveTo>
                <a:lnTo>
                  <a:pt x="604457" y="0"/>
                </a:lnTo>
                <a:lnTo>
                  <a:pt x="604457" y="608886"/>
                </a:lnTo>
                <a:lnTo>
                  <a:pt x="0" y="608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50689" y="2012464"/>
            <a:ext cx="4355876" cy="6337915"/>
          </a:xfrm>
          <a:custGeom>
            <a:avLst/>
            <a:gdLst/>
            <a:ahLst/>
            <a:cxnLst/>
            <a:rect l="l" t="t" r="r" b="b"/>
            <a:pathLst>
              <a:path w="4355876" h="6337915">
                <a:moveTo>
                  <a:pt x="0" y="0"/>
                </a:moveTo>
                <a:lnTo>
                  <a:pt x="4355877" y="0"/>
                </a:lnTo>
                <a:lnTo>
                  <a:pt x="4355877" y="6337915"/>
                </a:lnTo>
                <a:lnTo>
                  <a:pt x="0" y="63379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127714" y="3613245"/>
            <a:ext cx="4015755" cy="4709308"/>
          </a:xfrm>
          <a:custGeom>
            <a:avLst/>
            <a:gdLst/>
            <a:ahLst/>
            <a:cxnLst/>
            <a:rect l="l" t="t" r="r" b="b"/>
            <a:pathLst>
              <a:path w="4015755" h="4709308">
                <a:moveTo>
                  <a:pt x="0" y="0"/>
                </a:moveTo>
                <a:lnTo>
                  <a:pt x="4015755" y="0"/>
                </a:lnTo>
                <a:lnTo>
                  <a:pt x="4015755" y="4709308"/>
                </a:lnTo>
                <a:lnTo>
                  <a:pt x="0" y="47093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548" flipH="1">
            <a:off x="10710799" y="7296706"/>
            <a:ext cx="4912946" cy="2233157"/>
          </a:xfrm>
          <a:custGeom>
            <a:avLst/>
            <a:gdLst/>
            <a:ahLst/>
            <a:cxnLst/>
            <a:rect l="l" t="t" r="r" b="b"/>
            <a:pathLst>
              <a:path w="4912946" h="2233157">
                <a:moveTo>
                  <a:pt x="4912946" y="0"/>
                </a:moveTo>
                <a:lnTo>
                  <a:pt x="0" y="0"/>
                </a:lnTo>
                <a:lnTo>
                  <a:pt x="0" y="2233157"/>
                </a:lnTo>
                <a:lnTo>
                  <a:pt x="4912946" y="2233157"/>
                </a:lnTo>
                <a:lnTo>
                  <a:pt x="491294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1028700" y="2403571"/>
            <a:ext cx="7072639" cy="12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43434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NETWORKING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06339" y="1111346"/>
            <a:ext cx="1160704" cy="4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2"/>
              </a:lnSpc>
            </a:pPr>
            <a:r>
              <a:rPr lang="en-US" sz="1804" b="1" spc="-11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STUDIO SHODWE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19860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24041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SERVICE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28628" y="1111629"/>
            <a:ext cx="110573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23945" y="1111629"/>
            <a:ext cx="133535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CONTACT 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5075" y="5119005"/>
            <a:ext cx="6543798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 project is a series of planned tasks with a clear objective, often involving multiple steps. It can be carried out by individuals or teams and is designed to achieve specific outcomes within a set timeframe.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53563" y="8991600"/>
            <a:ext cx="100573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Page 05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5075" y="3232047"/>
            <a:ext cx="7072639" cy="12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343434"/>
                </a:solidFill>
                <a:latin typeface="Cooper Hewitt"/>
                <a:ea typeface="Cooper Hewitt"/>
                <a:cs typeface="Cooper Hewitt"/>
                <a:sym typeface="Cooper Hewitt"/>
              </a:rPr>
              <a:t>&amp; THE INTERNET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608819"/>
            <a:ext cx="6543798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 project is a series of planned tasks with a clear objective, often involving multiple steps. It can be carried out by individuals or teams and is designed to achieve specific outcomes within a set timeframe.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5035" y="-4485535"/>
            <a:ext cx="19258069" cy="19258069"/>
          </a:xfrm>
          <a:custGeom>
            <a:avLst/>
            <a:gdLst/>
            <a:ahLst/>
            <a:cxnLst/>
            <a:rect l="l" t="t" r="r" b="b"/>
            <a:pathLst>
              <a:path w="19258069" h="19258069">
                <a:moveTo>
                  <a:pt x="0" y="0"/>
                </a:moveTo>
                <a:lnTo>
                  <a:pt x="19258070" y="0"/>
                </a:lnTo>
                <a:lnTo>
                  <a:pt x="19258070" y="19258070"/>
                </a:lnTo>
                <a:lnTo>
                  <a:pt x="0" y="19258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075" y="1028700"/>
            <a:ext cx="604457" cy="608886"/>
          </a:xfrm>
          <a:custGeom>
            <a:avLst/>
            <a:gdLst/>
            <a:ahLst/>
            <a:cxnLst/>
            <a:rect l="l" t="t" r="r" b="b"/>
            <a:pathLst>
              <a:path w="604457" h="608886">
                <a:moveTo>
                  <a:pt x="0" y="0"/>
                </a:moveTo>
                <a:lnTo>
                  <a:pt x="604457" y="0"/>
                </a:lnTo>
                <a:lnTo>
                  <a:pt x="604457" y="608886"/>
                </a:lnTo>
                <a:lnTo>
                  <a:pt x="0" y="608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34517" y="4362214"/>
            <a:ext cx="936193" cy="887460"/>
          </a:xfrm>
          <a:custGeom>
            <a:avLst/>
            <a:gdLst/>
            <a:ahLst/>
            <a:cxnLst/>
            <a:rect l="l" t="t" r="r" b="b"/>
            <a:pathLst>
              <a:path w="936193" h="887460">
                <a:moveTo>
                  <a:pt x="0" y="0"/>
                </a:moveTo>
                <a:lnTo>
                  <a:pt x="936193" y="0"/>
                </a:lnTo>
                <a:lnTo>
                  <a:pt x="936193" y="887460"/>
                </a:lnTo>
                <a:lnTo>
                  <a:pt x="0" y="887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796364" y="4321622"/>
            <a:ext cx="695271" cy="887460"/>
          </a:xfrm>
          <a:custGeom>
            <a:avLst/>
            <a:gdLst/>
            <a:ahLst/>
            <a:cxnLst/>
            <a:rect l="l" t="t" r="r" b="b"/>
            <a:pathLst>
              <a:path w="695271" h="887460">
                <a:moveTo>
                  <a:pt x="0" y="0"/>
                </a:moveTo>
                <a:lnTo>
                  <a:pt x="695272" y="0"/>
                </a:lnTo>
                <a:lnTo>
                  <a:pt x="695272" y="887460"/>
                </a:lnTo>
                <a:lnTo>
                  <a:pt x="0" y="887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09909" y="4321622"/>
            <a:ext cx="889362" cy="887460"/>
          </a:xfrm>
          <a:custGeom>
            <a:avLst/>
            <a:gdLst/>
            <a:ahLst/>
            <a:cxnLst/>
            <a:rect l="l" t="t" r="r" b="b"/>
            <a:pathLst>
              <a:path w="889362" h="887460">
                <a:moveTo>
                  <a:pt x="0" y="0"/>
                </a:moveTo>
                <a:lnTo>
                  <a:pt x="889362" y="0"/>
                </a:lnTo>
                <a:lnTo>
                  <a:pt x="889362" y="887460"/>
                </a:lnTo>
                <a:lnTo>
                  <a:pt x="0" y="887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607681" y="1800553"/>
            <a:ext cx="7072639" cy="12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43434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DATA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06339" y="1111346"/>
            <a:ext cx="1160704" cy="4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2"/>
              </a:lnSpc>
            </a:pPr>
            <a:r>
              <a:rPr lang="en-US" sz="1804" b="1" spc="-11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STUDIO SHODWE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19860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24041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SERVICE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28628" y="1111629"/>
            <a:ext cx="110573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23945" y="1111629"/>
            <a:ext cx="133535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CONTACT 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90645" y="5906717"/>
            <a:ext cx="4054734" cy="175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 project is a series of planned tasks with a clear objective, often involving multiple steps. It can be carried out by individuals or teams and is designed to achieve specific outcomes within a set timeframe.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53563" y="8991600"/>
            <a:ext cx="100573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Page 06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87959" y="1800553"/>
            <a:ext cx="5216414" cy="12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6000">
                <a:solidFill>
                  <a:srgbClr val="343434"/>
                </a:solidFill>
                <a:latin typeface="Cooper Hewitt"/>
                <a:ea typeface="Cooper Hewitt"/>
                <a:cs typeface="Cooper Hewitt"/>
                <a:sym typeface="Cooper Hewitt"/>
              </a:rPr>
              <a:t>MANAGEMENT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5651" y="5373749"/>
            <a:ext cx="167392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DATABASE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16633" y="5906717"/>
            <a:ext cx="4054734" cy="175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 project is a series of planned tasks with a clear objective, often involving multiple steps. It can be carried out by individuals or teams and is designed to achieve specific outcomes within a set timeframe.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26765" y="5373749"/>
            <a:ext cx="243446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DATA &amp; SECURITY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42621" y="5906717"/>
            <a:ext cx="4054734" cy="175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 project is a series of planned tasks with a clear objective, often involving multiple steps. It can be carried out by individuals or teams and is designed to achieve specific outcomes within a set timeframe.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504373" y="5373749"/>
            <a:ext cx="226386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DATA ANALYTICS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5035" y="-4485535"/>
            <a:ext cx="19258069" cy="19258069"/>
          </a:xfrm>
          <a:custGeom>
            <a:avLst/>
            <a:gdLst/>
            <a:ahLst/>
            <a:cxnLst/>
            <a:rect l="l" t="t" r="r" b="b"/>
            <a:pathLst>
              <a:path w="19258069" h="19258069">
                <a:moveTo>
                  <a:pt x="0" y="0"/>
                </a:moveTo>
                <a:lnTo>
                  <a:pt x="19258070" y="0"/>
                </a:lnTo>
                <a:lnTo>
                  <a:pt x="19258070" y="19258070"/>
                </a:lnTo>
                <a:lnTo>
                  <a:pt x="0" y="19258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075" y="1028700"/>
            <a:ext cx="604457" cy="608886"/>
          </a:xfrm>
          <a:custGeom>
            <a:avLst/>
            <a:gdLst/>
            <a:ahLst/>
            <a:cxnLst/>
            <a:rect l="l" t="t" r="r" b="b"/>
            <a:pathLst>
              <a:path w="604457" h="608886">
                <a:moveTo>
                  <a:pt x="0" y="0"/>
                </a:moveTo>
                <a:lnTo>
                  <a:pt x="604457" y="0"/>
                </a:lnTo>
                <a:lnTo>
                  <a:pt x="604457" y="608886"/>
                </a:lnTo>
                <a:lnTo>
                  <a:pt x="0" y="608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01508" y="1912631"/>
            <a:ext cx="4652055" cy="6106516"/>
          </a:xfrm>
          <a:custGeom>
            <a:avLst/>
            <a:gdLst/>
            <a:ahLst/>
            <a:cxnLst/>
            <a:rect l="l" t="t" r="r" b="b"/>
            <a:pathLst>
              <a:path w="4652055" h="6106516">
                <a:moveTo>
                  <a:pt x="0" y="0"/>
                </a:moveTo>
                <a:lnTo>
                  <a:pt x="4652055" y="0"/>
                </a:lnTo>
                <a:lnTo>
                  <a:pt x="4652055" y="6106516"/>
                </a:lnTo>
                <a:lnTo>
                  <a:pt x="0" y="61065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9722613" y="3588656"/>
            <a:ext cx="2597247" cy="4793577"/>
          </a:xfrm>
          <a:custGeom>
            <a:avLst/>
            <a:gdLst/>
            <a:ahLst/>
            <a:cxnLst/>
            <a:rect l="l" t="t" r="r" b="b"/>
            <a:pathLst>
              <a:path w="2597247" h="4793577">
                <a:moveTo>
                  <a:pt x="0" y="0"/>
                </a:moveTo>
                <a:lnTo>
                  <a:pt x="2597247" y="0"/>
                </a:lnTo>
                <a:lnTo>
                  <a:pt x="2597247" y="4793577"/>
                </a:lnTo>
                <a:lnTo>
                  <a:pt x="0" y="4793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403571"/>
            <a:ext cx="7072639" cy="12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43434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ARTIFICIAL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6339" y="1111346"/>
            <a:ext cx="1160704" cy="4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2"/>
              </a:lnSpc>
            </a:pPr>
            <a:r>
              <a:rPr lang="en-US" sz="1804" b="1" spc="-11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STUDIO SHODWE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9860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24041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SERVICE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28628" y="1111629"/>
            <a:ext cx="110573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923945" y="1111629"/>
            <a:ext cx="133535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CONTACT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5075" y="5119005"/>
            <a:ext cx="6543798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 project is a series of planned tasks with a clear objective, often involving multiple steps. It can be carried out by individuals or teams and is designed to achieve specific outcomes within a set timeframe.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253563" y="8991600"/>
            <a:ext cx="100573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Page 07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075" y="3293381"/>
            <a:ext cx="7072639" cy="12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343434"/>
                </a:solidFill>
                <a:latin typeface="Cooper Hewitt"/>
                <a:ea typeface="Cooper Hewitt"/>
                <a:cs typeface="Cooper Hewitt"/>
                <a:sym typeface="Cooper Hewitt"/>
              </a:rPr>
              <a:t>INTELLIGENCE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608819"/>
            <a:ext cx="6543798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 project is a series of planned tasks with a clear objective, often involving multiple steps. It can be carried out by individuals or teams and is designed to achieve specific outcomes within a set timeframe.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5035" y="-4485535"/>
            <a:ext cx="19258069" cy="19258069"/>
          </a:xfrm>
          <a:custGeom>
            <a:avLst/>
            <a:gdLst/>
            <a:ahLst/>
            <a:cxnLst/>
            <a:rect l="l" t="t" r="r" b="b"/>
            <a:pathLst>
              <a:path w="19258069" h="19258069">
                <a:moveTo>
                  <a:pt x="0" y="0"/>
                </a:moveTo>
                <a:lnTo>
                  <a:pt x="19258070" y="0"/>
                </a:lnTo>
                <a:lnTo>
                  <a:pt x="19258070" y="19258070"/>
                </a:lnTo>
                <a:lnTo>
                  <a:pt x="0" y="19258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075" y="1028700"/>
            <a:ext cx="604457" cy="608886"/>
          </a:xfrm>
          <a:custGeom>
            <a:avLst/>
            <a:gdLst/>
            <a:ahLst/>
            <a:cxnLst/>
            <a:rect l="l" t="t" r="r" b="b"/>
            <a:pathLst>
              <a:path w="604457" h="608886">
                <a:moveTo>
                  <a:pt x="0" y="0"/>
                </a:moveTo>
                <a:lnTo>
                  <a:pt x="604457" y="0"/>
                </a:lnTo>
                <a:lnTo>
                  <a:pt x="604457" y="608886"/>
                </a:lnTo>
                <a:lnTo>
                  <a:pt x="0" y="608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22334" y="2121652"/>
            <a:ext cx="6034097" cy="6718124"/>
          </a:xfrm>
          <a:custGeom>
            <a:avLst/>
            <a:gdLst/>
            <a:ahLst/>
            <a:cxnLst/>
            <a:rect l="l" t="t" r="r" b="b"/>
            <a:pathLst>
              <a:path w="6034097" h="6718124">
                <a:moveTo>
                  <a:pt x="0" y="0"/>
                </a:moveTo>
                <a:lnTo>
                  <a:pt x="6034097" y="0"/>
                </a:lnTo>
                <a:lnTo>
                  <a:pt x="6034097" y="6718124"/>
                </a:lnTo>
                <a:lnTo>
                  <a:pt x="0" y="6718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92353" y="1694614"/>
            <a:ext cx="4179099" cy="6080700"/>
          </a:xfrm>
          <a:custGeom>
            <a:avLst/>
            <a:gdLst/>
            <a:ahLst/>
            <a:cxnLst/>
            <a:rect l="l" t="t" r="r" b="b"/>
            <a:pathLst>
              <a:path w="4179099" h="6080700">
                <a:moveTo>
                  <a:pt x="0" y="0"/>
                </a:moveTo>
                <a:lnTo>
                  <a:pt x="4179100" y="0"/>
                </a:lnTo>
                <a:lnTo>
                  <a:pt x="4179100" y="6080700"/>
                </a:lnTo>
                <a:lnTo>
                  <a:pt x="0" y="6080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403571"/>
            <a:ext cx="7072639" cy="12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43434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CYBER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6339" y="1111346"/>
            <a:ext cx="1160704" cy="4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2"/>
              </a:lnSpc>
            </a:pPr>
            <a:r>
              <a:rPr lang="en-US" sz="1804" b="1" spc="-11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STUDIO SHODWE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9860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24041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SERVICE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28628" y="1111629"/>
            <a:ext cx="110573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923945" y="1111629"/>
            <a:ext cx="133535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CONTACT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5075" y="5119005"/>
            <a:ext cx="6543798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 project is a series of planned tasks with a clear objective, often involving multiple steps. It can be carried out by individuals or teams and is designed to achieve specific outcomes within a set timeframe.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253563" y="8991600"/>
            <a:ext cx="100573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Page 08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075" y="3293381"/>
            <a:ext cx="7072639" cy="12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343434"/>
                </a:solidFill>
                <a:latin typeface="Cooper Hewitt"/>
                <a:ea typeface="Cooper Hewitt"/>
                <a:cs typeface="Cooper Hewitt"/>
                <a:sym typeface="Cooper Hewitt"/>
              </a:rPr>
              <a:t>SECURITY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608819"/>
            <a:ext cx="6543798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 project is a series of planned tasks with a clear objective, often involving multiple steps. It can be carried out by individuals or teams and is designed to achieve specific outcomes within a set timeframe.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5035" y="-4485535"/>
            <a:ext cx="19258069" cy="19258069"/>
          </a:xfrm>
          <a:custGeom>
            <a:avLst/>
            <a:gdLst/>
            <a:ahLst/>
            <a:cxnLst/>
            <a:rect l="l" t="t" r="r" b="b"/>
            <a:pathLst>
              <a:path w="19258069" h="19258069">
                <a:moveTo>
                  <a:pt x="0" y="0"/>
                </a:moveTo>
                <a:lnTo>
                  <a:pt x="19258070" y="0"/>
                </a:lnTo>
                <a:lnTo>
                  <a:pt x="19258070" y="19258070"/>
                </a:lnTo>
                <a:lnTo>
                  <a:pt x="0" y="19258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075" y="1028700"/>
            <a:ext cx="604457" cy="608886"/>
          </a:xfrm>
          <a:custGeom>
            <a:avLst/>
            <a:gdLst/>
            <a:ahLst/>
            <a:cxnLst/>
            <a:rect l="l" t="t" r="r" b="b"/>
            <a:pathLst>
              <a:path w="604457" h="608886">
                <a:moveTo>
                  <a:pt x="0" y="0"/>
                </a:moveTo>
                <a:lnTo>
                  <a:pt x="604457" y="0"/>
                </a:lnTo>
                <a:lnTo>
                  <a:pt x="604457" y="608886"/>
                </a:lnTo>
                <a:lnTo>
                  <a:pt x="0" y="608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440699">
            <a:off x="11206959" y="2235663"/>
            <a:ext cx="3059086" cy="1941129"/>
          </a:xfrm>
          <a:custGeom>
            <a:avLst/>
            <a:gdLst/>
            <a:ahLst/>
            <a:cxnLst/>
            <a:rect l="l" t="t" r="r" b="b"/>
            <a:pathLst>
              <a:path w="3059086" h="1941129">
                <a:moveTo>
                  <a:pt x="0" y="0"/>
                </a:moveTo>
                <a:lnTo>
                  <a:pt x="3059087" y="0"/>
                </a:lnTo>
                <a:lnTo>
                  <a:pt x="3059087" y="1941130"/>
                </a:lnTo>
                <a:lnTo>
                  <a:pt x="0" y="19411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506387">
            <a:off x="8384546" y="3988972"/>
            <a:ext cx="3160926" cy="3408842"/>
          </a:xfrm>
          <a:custGeom>
            <a:avLst/>
            <a:gdLst/>
            <a:ahLst/>
            <a:cxnLst/>
            <a:rect l="l" t="t" r="r" b="b"/>
            <a:pathLst>
              <a:path w="3160926" h="3408842">
                <a:moveTo>
                  <a:pt x="0" y="0"/>
                </a:moveTo>
                <a:lnTo>
                  <a:pt x="3160926" y="0"/>
                </a:lnTo>
                <a:lnTo>
                  <a:pt x="3160926" y="3408842"/>
                </a:lnTo>
                <a:lnTo>
                  <a:pt x="0" y="34088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175061">
            <a:off x="13167272" y="4228100"/>
            <a:ext cx="1593550" cy="4114800"/>
          </a:xfrm>
          <a:custGeom>
            <a:avLst/>
            <a:gdLst/>
            <a:ahLst/>
            <a:cxnLst/>
            <a:rect l="l" t="t" r="r" b="b"/>
            <a:pathLst>
              <a:path w="1593550" h="4114800">
                <a:moveTo>
                  <a:pt x="0" y="0"/>
                </a:moveTo>
                <a:lnTo>
                  <a:pt x="1593550" y="0"/>
                </a:lnTo>
                <a:lnTo>
                  <a:pt x="1593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1028700" y="2403571"/>
            <a:ext cx="7072639" cy="12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43434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FUTURE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06339" y="1111346"/>
            <a:ext cx="1160704" cy="4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2"/>
              </a:lnSpc>
            </a:pPr>
            <a:r>
              <a:rPr lang="en-US" sz="1804" b="1" spc="-110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STUDIO SHODWE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19860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24041" y="1111629"/>
            <a:ext cx="847412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SERVICE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28628" y="1111629"/>
            <a:ext cx="110573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23945" y="1111629"/>
            <a:ext cx="1335355" cy="2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74"/>
              </a:lnSpc>
              <a:spcBef>
                <a:spcPct val="0"/>
              </a:spcBef>
            </a:pPr>
            <a:r>
              <a:rPr lang="en-US" sz="1453" u="none" strike="noStrike" spc="-79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CONTACT 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5075" y="5119005"/>
            <a:ext cx="6543798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 project is a series of planned tasks with a clear objective, often involving multiple steps. It can be carried out by individuals or teams and is designed to achieve specific outcomes within a set timeframe.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53563" y="8991600"/>
            <a:ext cx="100573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1">
                <a:solidFill>
                  <a:srgbClr val="343434"/>
                </a:solidFill>
                <a:latin typeface="DM Sans Bold"/>
                <a:ea typeface="DM Sans Bold"/>
                <a:cs typeface="DM Sans Bold"/>
                <a:sym typeface="DM Sans Bold"/>
              </a:rPr>
              <a:t>Page 09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5075" y="3293381"/>
            <a:ext cx="7072639" cy="12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343434"/>
                </a:solidFill>
                <a:latin typeface="Cooper Hewitt"/>
                <a:ea typeface="Cooper Hewitt"/>
                <a:cs typeface="Cooper Hewitt"/>
                <a:sym typeface="Cooper Hewitt"/>
              </a:rPr>
              <a:t>IN TECHNOLOGY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608819"/>
            <a:ext cx="6543798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343434"/>
                </a:solidFill>
                <a:latin typeface="DM Sans"/>
                <a:ea typeface="DM Sans"/>
                <a:cs typeface="DM Sans"/>
                <a:sym typeface="DM Sans"/>
              </a:rPr>
              <a:t>A project is a series of planned tasks with a clear objective, often involving multiple steps. It can be carried out by individuals or teams and is designed to achieve specific outcomes within a set timeframe.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853</Words>
  <Application>Microsoft Office PowerPoint</Application>
  <PresentationFormat>Произвольный</PresentationFormat>
  <Paragraphs>104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DM Sans Bold</vt:lpstr>
      <vt:lpstr>Cooper Hewitt Bold</vt:lpstr>
      <vt:lpstr>Arial</vt:lpstr>
      <vt:lpstr>Cooper Hewitt</vt:lpstr>
      <vt:lpstr>DM Sans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Purple Illustrative Computer Technology Presentation</dc:title>
  <cp:lastModifiedBy>Данагул</cp:lastModifiedBy>
  <cp:revision>4</cp:revision>
  <dcterms:created xsi:type="dcterms:W3CDTF">2006-08-16T00:00:00Z</dcterms:created>
  <dcterms:modified xsi:type="dcterms:W3CDTF">2025-02-06T14:19:54Z</dcterms:modified>
  <dc:identifier>DAGeT5ORzLg</dc:identifier>
</cp:coreProperties>
</file>