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1" r:id="rId2"/>
    <p:sldId id="256" r:id="rId3"/>
    <p:sldId id="264" r:id="rId4"/>
    <p:sldId id="257" r:id="rId5"/>
    <p:sldId id="266" r:id="rId6"/>
    <p:sldId id="265" r:id="rId7"/>
    <p:sldId id="267" r:id="rId8"/>
    <p:sldId id="268" r:id="rId9"/>
    <p:sldId id="259" r:id="rId10"/>
    <p:sldId id="270" r:id="rId11"/>
    <p:sldId id="260" r:id="rId12"/>
    <p:sldId id="269" r:id="rId13"/>
    <p:sldId id="27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1BE"/>
    <a:srgbClr val="B1BDBB"/>
    <a:srgbClr val="D883FF"/>
    <a:srgbClr val="9B8781"/>
    <a:srgbClr val="B1B1B1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/>
    <p:restoredTop sz="94677"/>
  </p:normalViewPr>
  <p:slideViewPr>
    <p:cSldViewPr snapToGrid="0">
      <p:cViewPr varScale="1">
        <p:scale>
          <a:sx n="101" d="100"/>
          <a:sy n="101" d="100"/>
        </p:scale>
        <p:origin x="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039CE-29F9-9344-9D86-7D26291FAEA4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E5142-DFA2-5D40-843F-C330F5EEFD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4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648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309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335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679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70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539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155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71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404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12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68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330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игры – Анастасия Хозяйкина; создатель блога «Уроки на Изи» </a:t>
            </a:r>
            <a:r>
              <a:rPr lang="en" dirty="0"/>
              <a:t>https://</a:t>
            </a:r>
            <a:r>
              <a:rPr lang="en" dirty="0" err="1"/>
              <a:t>vk.com</a:t>
            </a:r>
            <a:r>
              <a:rPr lang="en" dirty="0"/>
              <a:t>/</a:t>
            </a:r>
            <a:r>
              <a:rPr lang="en" dirty="0" err="1"/>
              <a:t>urokinaizi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E5142-DFA2-5D40-843F-C330F5EEFDF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88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22C43-D0DF-3403-FA3F-CBF169E00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B5C11B-4109-B7C4-A9B9-09951826F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6BEEE-F0DB-4A31-7DEF-3C8E24D30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EB0D-F9F1-7047-9A98-9536FE1EF7EF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E6ED6B-EFC7-2E02-5AF9-17E50672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C5FD19-66D7-966E-57A4-C958B213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837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62F22-D3B1-D7A0-5229-61A7F68C3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D6E934-FD93-2CF9-2741-F04B1CB91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23DB17-92B1-1576-54BA-BCEFE8089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D284-C438-5346-B909-CF86F734A803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4A94CE-FCEB-9A0B-2A98-1DB55480F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BA220D-1558-95D0-D139-F2021D6F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74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975A64-8FE6-66CF-B0CF-98CC14C4A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75573A-1699-DF36-596E-C13EB88F8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8CEB81-4714-CC39-DDCB-940C75D5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BAD-12A7-4B4E-99BB-1474ABCF5B60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855B6-B195-6A7A-7FDB-6742022C8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AFCA5A-27E7-7F47-720E-CDD9F6712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20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E2D86-0063-770E-43C7-ED97044A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5F9C84-D345-A769-721F-9E358302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D60230-5412-CB63-88FA-090B322CC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4ECEE-774D-0A4A-8371-394BC57DF471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E5FC17-53A6-ADEF-0BA6-5D714B916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D7E7B3-72FE-D221-87A4-3BBA7E39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56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FE384-F1CA-1414-C4CF-A6C9D0670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AF91ED-BF5A-BE23-EF5C-FB0A910AC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05BFDB-457F-B4E2-641C-F80F43C5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E71B-2820-5440-A6B8-240711DDEE38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6F5557-1EB5-CC0F-AD54-15E045897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8C8536-BD49-25F5-3D64-430BE6EBD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76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14F34-254F-FD52-1278-6D7D5F85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6B07FC-4718-3AE8-C797-0E8B2CADA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8D96F8-F003-2643-14EF-65BB1A45D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674D44-5FDC-4C29-B0E8-BD149B8E8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ECA2-3B6E-7C4D-A086-F7FA8C28F9DD}" type="datetime1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833F04-1243-ED08-43D3-0B1921D8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8D18DE-CDD3-6C62-FEB0-20CDE214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2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0B74C-3C05-CEC5-3B5C-F2FD1177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4925E-B81E-B9CD-20B1-FDB9F8507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4E3D4A-BBB0-45A0-491C-09DA137A3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0770C6-FE8E-75C7-B4CA-C8D280A4B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4D38F9-CCEB-B042-DA68-2621FBCB2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D29F9D-9432-E5ED-FE64-2CDD7D5A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073E-12F1-DE4A-872A-D6981F399998}" type="datetime1">
              <a:rPr lang="ru-RU" smtClean="0"/>
              <a:t>26.02.2023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349EB7-5E9E-42A4-E550-5130CA694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DBB6D1-0F2B-14E1-A9DE-70DB3D2F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30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1F630-D278-3430-AB7F-7A00C105D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19EB21-FD60-E17C-BA9F-DF1F35F85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A83D-EE55-D74D-93C0-50BBDE563F4F}" type="datetime1">
              <a:rPr lang="ru-RU" smtClean="0"/>
              <a:t>26.02.2023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BE2A54-1023-73CA-FA6A-EB512C09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0A1FCF-1CA4-B745-1F14-B10FEE56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63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F33A5D-B79F-2F80-E85E-0E1D2E85B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848D-3F86-E646-AEB2-A81B93CF036A}" type="datetime1">
              <a:rPr lang="ru-RU" smtClean="0"/>
              <a:t>26.02.2023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41AA62-719E-F7DF-1A23-D24D55875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DEAB68-2064-AEF9-982A-9F6B3DB8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17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BD1C2-8529-78A1-9308-675E34E9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6ED280-7D1C-A79F-0D2F-703983F8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33ADD-E607-5198-DE73-4F3D23B46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0A6A2B-8BD3-F527-2189-DBB2DC31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B2AD-C1EE-8244-B47D-D873569D7138}" type="datetime1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35A36B-7393-A234-A0A6-65BC8999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6FDB53-52A0-6FEA-63A2-A011B74B9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58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3B5E5-99B3-1B2C-01C4-2774CF53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8EA17A-6A5B-3841-599B-F000BEED9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B784F7-C667-8306-62D0-3B262A07F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22802D-C3C4-9567-07A7-28A488946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2E4B8-264D-DD43-A147-EA2872F76D68}" type="datetime1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49265A-C366-DA36-7C0F-0654830F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E9EEBC-62EA-C2C9-9C48-795DB034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07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5F048-AAC6-632B-157F-89512506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AAF43F-FFD0-0853-662A-655CF86D7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7C12A-9BDF-72E6-A612-3276ECE6C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6CA55-6DCD-7149-AFDC-6AFC846A4E54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E2BEC-AF2E-3EAB-A71A-7FCCDD0F5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Уроки на Изи @</a:t>
            </a:r>
            <a:r>
              <a:rPr lang="en"/>
              <a:t>urokinaizi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FADDB9-3AF2-466F-CE68-3E9DFBFFC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222BD-0FA9-4B2F-AC3F-D40BBD34D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94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D68793-AE5B-DAA5-96E5-762798E2CB95}"/>
              </a:ext>
            </a:extLst>
          </p:cNvPr>
          <p:cNvSpPr/>
          <p:nvPr/>
        </p:nvSpPr>
        <p:spPr>
          <a:xfrm>
            <a:off x="0" y="727363"/>
            <a:ext cx="12375573" cy="1797627"/>
          </a:xfrm>
          <a:prstGeom prst="rect">
            <a:avLst/>
          </a:prstGeom>
          <a:solidFill>
            <a:schemeClr val="bg1">
              <a:alpha val="85000"/>
            </a:schemeClr>
          </a:solidFill>
          <a:ln w="28575"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233B82-4931-1F35-6496-F7F988FE84A3}"/>
              </a:ext>
            </a:extLst>
          </p:cNvPr>
          <p:cNvSpPr/>
          <p:nvPr/>
        </p:nvSpPr>
        <p:spPr>
          <a:xfrm>
            <a:off x="3969044" y="727363"/>
            <a:ext cx="42539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>
                <a:ln/>
                <a:solidFill>
                  <a:srgbClr val="7030A0"/>
                </a:solidFill>
                <a:effectLst/>
                <a:latin typeface="Constantia" panose="02030602050306030303" pitchFamily="18" charset="0"/>
              </a:rPr>
              <a:t>ВИКТОРИНА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B699FDC-A4AC-6948-9E03-9466CCB2CE3C}"/>
              </a:ext>
            </a:extLst>
          </p:cNvPr>
          <p:cNvCxnSpPr>
            <a:cxnSpLocks/>
          </p:cNvCxnSpPr>
          <p:nvPr/>
        </p:nvCxnSpPr>
        <p:spPr>
          <a:xfrm>
            <a:off x="2277341" y="1537855"/>
            <a:ext cx="763731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A40CC40-02ED-F2B2-821F-229EDB59E283}"/>
              </a:ext>
            </a:extLst>
          </p:cNvPr>
          <p:cNvSpPr txBox="1"/>
          <p:nvPr/>
        </p:nvSpPr>
        <p:spPr>
          <a:xfrm>
            <a:off x="2264660" y="1558360"/>
            <a:ext cx="7846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«Пришла пора весенняя»</a:t>
            </a:r>
          </a:p>
        </p:txBody>
      </p:sp>
      <p:sp>
        <p:nvSpPr>
          <p:cNvPr id="10" name="Прямоугольник: скругленные углы 9">
            <a:hlinkClick r:id="rId3" action="ppaction://hlinksldjump"/>
            <a:extLst>
              <a:ext uri="{FF2B5EF4-FFF2-40B4-BE49-F238E27FC236}">
                <a16:creationId xmlns:a16="http://schemas.microsoft.com/office/drawing/2014/main" id="{522F3584-A755-5CEB-F717-214BD5480625}"/>
              </a:ext>
            </a:extLst>
          </p:cNvPr>
          <p:cNvSpPr/>
          <p:nvPr/>
        </p:nvSpPr>
        <p:spPr>
          <a:xfrm>
            <a:off x="1485900" y="3314978"/>
            <a:ext cx="4042064" cy="8312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CD1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onstantia" panose="02030602050306030303" pitchFamily="18" charset="0"/>
              </a:rPr>
              <a:t>Правила игры</a:t>
            </a:r>
          </a:p>
        </p:txBody>
      </p:sp>
      <p:sp>
        <p:nvSpPr>
          <p:cNvPr id="11" name="Прямоугольник: скругленные углы 10">
            <a:hlinkClick r:id="rId4" action="ppaction://hlinksldjump"/>
            <a:extLst>
              <a:ext uri="{FF2B5EF4-FFF2-40B4-BE49-F238E27FC236}">
                <a16:creationId xmlns:a16="http://schemas.microsoft.com/office/drawing/2014/main" id="{2D426428-2EF3-2738-295C-9F356CD0E174}"/>
              </a:ext>
            </a:extLst>
          </p:cNvPr>
          <p:cNvSpPr/>
          <p:nvPr/>
        </p:nvSpPr>
        <p:spPr>
          <a:xfrm>
            <a:off x="1485900" y="4333011"/>
            <a:ext cx="4042064" cy="8312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CD1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Constantia" panose="02030602050306030303" pitchFamily="18" charset="0"/>
              </a:rPr>
              <a:t>НАЧАТЬ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2F6CE8-7AC2-3C4B-A450-43BC38D79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7" r="19221" b="8531"/>
          <a:stretch/>
        </p:blipFill>
        <p:spPr bwMode="auto">
          <a:xfrm>
            <a:off x="7023099" y="2688591"/>
            <a:ext cx="3114965" cy="496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099F4CF-82F6-2E4F-A1BC-01B9FCE7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26BEAF2A-2354-6C41-B146-2F78047F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4935" y="3905467"/>
            <a:ext cx="2842130" cy="45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-ideas-wolf-whistl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BAE0D56-65E2-357F-E616-C36160A29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9928" y="96315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1714854" y="657783"/>
            <a:ext cx="9770009" cy="12567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Раскройте скобки и выберите</a:t>
            </a:r>
            <a:r>
              <a:rPr lang="ru-RU" sz="2400" dirty="0">
                <a:solidFill>
                  <a:srgbClr val="000000"/>
                </a:solidFill>
                <a:latin typeface="Constantia" panose="02030602050306030303" pitchFamily="18" charset="0"/>
              </a:rPr>
              <a:t> верный вариант написания: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«Сидеть дома в такие деньки не хочет(ь/-)</a:t>
            </a:r>
            <a:r>
              <a:rPr lang="ru-RU" sz="24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ся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, ведь на улице </a:t>
            </a:r>
            <a:r>
              <a:rPr lang="ru-RU" sz="24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пр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(е/и)красно!». </a:t>
            </a:r>
            <a:endParaRPr lang="ru-RU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A6FC66C8-AC4F-54AA-C0F8-A27966FCE887}"/>
              </a:ext>
            </a:extLst>
          </p:cNvPr>
          <p:cNvSpPr/>
          <p:nvPr/>
        </p:nvSpPr>
        <p:spPr>
          <a:xfrm>
            <a:off x="1500863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ь; е</a:t>
            </a:r>
          </a:p>
        </p:txBody>
      </p:sp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1DDF85BB-6670-7787-F399-BC10D2790681}"/>
              </a:ext>
            </a:extLst>
          </p:cNvPr>
          <p:cNvSpPr/>
          <p:nvPr/>
        </p:nvSpPr>
        <p:spPr>
          <a:xfrm>
            <a:off x="1500863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ь; и</a:t>
            </a:r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72B4D46A-D48D-E7F1-4055-8210045B0429}"/>
              </a:ext>
            </a:extLst>
          </p:cNvPr>
          <p:cNvSpPr/>
          <p:nvPr/>
        </p:nvSpPr>
        <p:spPr>
          <a:xfrm>
            <a:off x="7130519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-; е</a:t>
            </a: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1C73DD48-6E66-61C6-DD9A-06AD9B89C06A}"/>
              </a:ext>
            </a:extLst>
          </p:cNvPr>
          <p:cNvSpPr/>
          <p:nvPr/>
        </p:nvSpPr>
        <p:spPr>
          <a:xfrm>
            <a:off x="7130519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-; и</a:t>
            </a: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64ECC3B7-7264-A102-F36E-E77A9831A03B}"/>
              </a:ext>
            </a:extLst>
          </p:cNvPr>
          <p:cNvSpPr/>
          <p:nvPr/>
        </p:nvSpPr>
        <p:spPr>
          <a:xfrm>
            <a:off x="1148819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А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77226BB-AC8E-C557-B3CC-A38F0D87D225}"/>
              </a:ext>
            </a:extLst>
          </p:cNvPr>
          <p:cNvSpPr/>
          <p:nvPr/>
        </p:nvSpPr>
        <p:spPr>
          <a:xfrm>
            <a:off x="1144247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Б</a:t>
            </a: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:a16="http://schemas.microsoft.com/office/drawing/2014/main" id="{A808A95A-3EA3-AA66-EC1C-4DAD3B00B58A}"/>
              </a:ext>
            </a:extLst>
          </p:cNvPr>
          <p:cNvSpPr/>
          <p:nvPr/>
        </p:nvSpPr>
        <p:spPr>
          <a:xfrm>
            <a:off x="6731231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В</a:t>
            </a:r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73F5CC5D-24E2-1072-4E12-947D0330F7D2}"/>
              </a:ext>
            </a:extLst>
          </p:cNvPr>
          <p:cNvSpPr/>
          <p:nvPr/>
        </p:nvSpPr>
        <p:spPr>
          <a:xfrm>
            <a:off x="6731231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Г</a:t>
            </a:r>
          </a:p>
        </p:txBody>
      </p:sp>
      <p:sp>
        <p:nvSpPr>
          <p:cNvPr id="2" name="Стрелка: вправо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2DCEDB-F5FE-E83B-2E49-4FC3F5428A6C}"/>
              </a:ext>
            </a:extLst>
          </p:cNvPr>
          <p:cNvSpPr/>
          <p:nvPr/>
        </p:nvSpPr>
        <p:spPr>
          <a:xfrm>
            <a:off x="11484864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240D-33F8-4497-CD30-E6E352E8065F}"/>
              </a:ext>
            </a:extLst>
          </p:cNvPr>
          <p:cNvSpPr/>
          <p:nvPr/>
        </p:nvSpPr>
        <p:spPr>
          <a:xfrm rot="10800000">
            <a:off x="10657331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Таймер или хронометр – Бесплатные иконки: Инструменты и посуда">
            <a:extLst>
              <a:ext uri="{FF2B5EF4-FFF2-40B4-BE49-F238E27FC236}">
                <a16:creationId xmlns:a16="http://schemas.microsoft.com/office/drawing/2014/main" id="{DB2B4F15-CFF2-4E46-A1D8-A66E1246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6" y="676770"/>
            <a:ext cx="1007642" cy="10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ижний колонтитул 1">
            <a:extLst>
              <a:ext uri="{FF2B5EF4-FFF2-40B4-BE49-F238E27FC236}">
                <a16:creationId xmlns:a16="http://schemas.microsoft.com/office/drawing/2014/main" id="{F2F5F1F2-CFAB-8C45-BE51-F1EB0E0F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515" y="6356350"/>
            <a:ext cx="4114800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0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%D1%92%C2%AE%E2%89%A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E67339C0-EC67-C648-B9B4-C5AA122C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4935" y="3905467"/>
            <a:ext cx="2842130" cy="45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-ideas-wolf-whistl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BAE0D56-65E2-357F-E616-C36160A29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9928" y="96315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1714855" y="657783"/>
            <a:ext cx="9264872" cy="11800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Какое средство выразительности есть в предложении: </a:t>
            </a:r>
          </a:p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«Громкие капели кажутся музыкой»?</a:t>
            </a:r>
            <a:endParaRPr lang="ru-RU" sz="32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A6FC66C8-AC4F-54AA-C0F8-A27966FCE887}"/>
              </a:ext>
            </a:extLst>
          </p:cNvPr>
          <p:cNvSpPr/>
          <p:nvPr/>
        </p:nvSpPr>
        <p:spPr>
          <a:xfrm>
            <a:off x="1500863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эпитет</a:t>
            </a:r>
          </a:p>
        </p:txBody>
      </p:sp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1DDF85BB-6670-7787-F399-BC10D2790681}"/>
              </a:ext>
            </a:extLst>
          </p:cNvPr>
          <p:cNvSpPr/>
          <p:nvPr/>
        </p:nvSpPr>
        <p:spPr>
          <a:xfrm>
            <a:off x="1500863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олицетворение</a:t>
            </a:r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72B4D46A-D48D-E7F1-4055-8210045B0429}"/>
              </a:ext>
            </a:extLst>
          </p:cNvPr>
          <p:cNvSpPr/>
          <p:nvPr/>
        </p:nvSpPr>
        <p:spPr>
          <a:xfrm>
            <a:off x="7130519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метафора</a:t>
            </a: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1C73DD48-6E66-61C6-DD9A-06AD9B89C06A}"/>
              </a:ext>
            </a:extLst>
          </p:cNvPr>
          <p:cNvSpPr/>
          <p:nvPr/>
        </p:nvSpPr>
        <p:spPr>
          <a:xfrm>
            <a:off x="7130519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сравнение</a:t>
            </a:r>
            <a:endParaRPr lang="ru-RU" sz="20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64ECC3B7-7264-A102-F36E-E77A9831A03B}"/>
              </a:ext>
            </a:extLst>
          </p:cNvPr>
          <p:cNvSpPr/>
          <p:nvPr/>
        </p:nvSpPr>
        <p:spPr>
          <a:xfrm>
            <a:off x="1148819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А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77226BB-AC8E-C557-B3CC-A38F0D87D225}"/>
              </a:ext>
            </a:extLst>
          </p:cNvPr>
          <p:cNvSpPr/>
          <p:nvPr/>
        </p:nvSpPr>
        <p:spPr>
          <a:xfrm>
            <a:off x="1144247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Б</a:t>
            </a: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:a16="http://schemas.microsoft.com/office/drawing/2014/main" id="{A808A95A-3EA3-AA66-EC1C-4DAD3B00B58A}"/>
              </a:ext>
            </a:extLst>
          </p:cNvPr>
          <p:cNvSpPr/>
          <p:nvPr/>
        </p:nvSpPr>
        <p:spPr>
          <a:xfrm>
            <a:off x="6731231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В</a:t>
            </a:r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73F5CC5D-24E2-1072-4E12-947D0330F7D2}"/>
              </a:ext>
            </a:extLst>
          </p:cNvPr>
          <p:cNvSpPr/>
          <p:nvPr/>
        </p:nvSpPr>
        <p:spPr>
          <a:xfrm>
            <a:off x="6731231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Г</a:t>
            </a:r>
          </a:p>
        </p:txBody>
      </p:sp>
      <p:sp>
        <p:nvSpPr>
          <p:cNvPr id="2" name="Стрелка: вправо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2DCEDB-F5FE-E83B-2E49-4FC3F5428A6C}"/>
              </a:ext>
            </a:extLst>
          </p:cNvPr>
          <p:cNvSpPr/>
          <p:nvPr/>
        </p:nvSpPr>
        <p:spPr>
          <a:xfrm>
            <a:off x="11484864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240D-33F8-4497-CD30-E6E352E8065F}"/>
              </a:ext>
            </a:extLst>
          </p:cNvPr>
          <p:cNvSpPr/>
          <p:nvPr/>
        </p:nvSpPr>
        <p:spPr>
          <a:xfrm rot="10800000">
            <a:off x="10657331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Таймер или хронометр – Бесплатные иконки: Инструменты и посуда">
            <a:extLst>
              <a:ext uri="{FF2B5EF4-FFF2-40B4-BE49-F238E27FC236}">
                <a16:creationId xmlns:a16="http://schemas.microsoft.com/office/drawing/2014/main" id="{9680B2FE-0ED6-A44C-B622-31F998BC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6" y="676770"/>
            <a:ext cx="1007642" cy="10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ижний колонтитул 1">
            <a:extLst>
              <a:ext uri="{FF2B5EF4-FFF2-40B4-BE49-F238E27FC236}">
                <a16:creationId xmlns:a16="http://schemas.microsoft.com/office/drawing/2014/main" id="{9A54C589-706C-3F4B-A958-98966192A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515" y="6356350"/>
            <a:ext cx="4114800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4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%D1%92%C2%AE%E2%89%A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4A444593-F5EA-DB47-87A4-6D11105A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2544" y="3905467"/>
            <a:ext cx="2842130" cy="45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-ideas-wolf-whistl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BAE0D56-65E2-357F-E616-C36160A29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9928" y="96315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1714854" y="657783"/>
            <a:ext cx="9986365" cy="11800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Вставьте на месте пропуска подходящее слово: так, чтобы получилось предложение с эпитетом: «Весна – это конец ________ испытаний».</a:t>
            </a:r>
            <a:endParaRPr lang="ru-RU" sz="48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A6FC66C8-AC4F-54AA-C0F8-A27966FCE887}"/>
              </a:ext>
            </a:extLst>
          </p:cNvPr>
          <p:cNvSpPr/>
          <p:nvPr/>
        </p:nvSpPr>
        <p:spPr>
          <a:xfrm>
            <a:off x="1500863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типовых</a:t>
            </a:r>
          </a:p>
        </p:txBody>
      </p:sp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1DDF85BB-6670-7787-F399-BC10D2790681}"/>
              </a:ext>
            </a:extLst>
          </p:cNvPr>
          <p:cNvSpPr/>
          <p:nvPr/>
        </p:nvSpPr>
        <p:spPr>
          <a:xfrm>
            <a:off x="1500863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контрольных</a:t>
            </a:r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72B4D46A-D48D-E7F1-4055-8210045B0429}"/>
              </a:ext>
            </a:extLst>
          </p:cNvPr>
          <p:cNvSpPr/>
          <p:nvPr/>
        </p:nvSpPr>
        <p:spPr>
          <a:xfrm>
            <a:off x="7130519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технологических</a:t>
            </a: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1C73DD48-6E66-61C6-DD9A-06AD9B89C06A}"/>
              </a:ext>
            </a:extLst>
          </p:cNvPr>
          <p:cNvSpPr/>
          <p:nvPr/>
        </p:nvSpPr>
        <p:spPr>
          <a:xfrm>
            <a:off x="7130519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суровых</a:t>
            </a: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64ECC3B7-7264-A102-F36E-E77A9831A03B}"/>
              </a:ext>
            </a:extLst>
          </p:cNvPr>
          <p:cNvSpPr/>
          <p:nvPr/>
        </p:nvSpPr>
        <p:spPr>
          <a:xfrm>
            <a:off x="1148819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А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77226BB-AC8E-C557-B3CC-A38F0D87D225}"/>
              </a:ext>
            </a:extLst>
          </p:cNvPr>
          <p:cNvSpPr/>
          <p:nvPr/>
        </p:nvSpPr>
        <p:spPr>
          <a:xfrm>
            <a:off x="1144247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Б</a:t>
            </a: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:a16="http://schemas.microsoft.com/office/drawing/2014/main" id="{A808A95A-3EA3-AA66-EC1C-4DAD3B00B58A}"/>
              </a:ext>
            </a:extLst>
          </p:cNvPr>
          <p:cNvSpPr/>
          <p:nvPr/>
        </p:nvSpPr>
        <p:spPr>
          <a:xfrm>
            <a:off x="6731231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В</a:t>
            </a:r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73F5CC5D-24E2-1072-4E12-947D0330F7D2}"/>
              </a:ext>
            </a:extLst>
          </p:cNvPr>
          <p:cNvSpPr/>
          <p:nvPr/>
        </p:nvSpPr>
        <p:spPr>
          <a:xfrm>
            <a:off x="6731231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Г</a:t>
            </a:r>
          </a:p>
        </p:txBody>
      </p:sp>
      <p:sp>
        <p:nvSpPr>
          <p:cNvPr id="2" name="Стрелка: вправо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2DCEDB-F5FE-E83B-2E49-4FC3F5428A6C}"/>
              </a:ext>
            </a:extLst>
          </p:cNvPr>
          <p:cNvSpPr/>
          <p:nvPr/>
        </p:nvSpPr>
        <p:spPr>
          <a:xfrm>
            <a:off x="11484864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240D-33F8-4497-CD30-E6E352E8065F}"/>
              </a:ext>
            </a:extLst>
          </p:cNvPr>
          <p:cNvSpPr/>
          <p:nvPr/>
        </p:nvSpPr>
        <p:spPr>
          <a:xfrm rot="10800000">
            <a:off x="10657331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Таймер или хронометр – Бесплатные иконки: Инструменты и посуда">
            <a:extLst>
              <a:ext uri="{FF2B5EF4-FFF2-40B4-BE49-F238E27FC236}">
                <a16:creationId xmlns:a16="http://schemas.microsoft.com/office/drawing/2014/main" id="{1952A052-D3D2-4C41-88A8-B5E76854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6" y="676770"/>
            <a:ext cx="1007642" cy="10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ижний колонтитул 1">
            <a:extLst>
              <a:ext uri="{FF2B5EF4-FFF2-40B4-BE49-F238E27FC236}">
                <a16:creationId xmlns:a16="http://schemas.microsoft.com/office/drawing/2014/main" id="{38D0690C-7B13-A74F-BB18-99B533D9A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515" y="6356350"/>
            <a:ext cx="4114800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%D1%92%C2%AE%E2%89%A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5706347" y="781759"/>
            <a:ext cx="4145073" cy="12152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onstantia" panose="02030602050306030303" pitchFamily="18" charset="0"/>
              </a:rPr>
              <a:t>Ай да вы!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onstantia" panose="02030602050306030303" pitchFamily="18" charset="0"/>
              </a:rPr>
              <a:t>Ай да молодцы!</a:t>
            </a:r>
          </a:p>
        </p:txBody>
      </p:sp>
      <p:sp>
        <p:nvSpPr>
          <p:cNvPr id="17" name="Стрелка: вправо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240D-33F8-4497-CD30-E6E352E8065F}"/>
              </a:ext>
            </a:extLst>
          </p:cNvPr>
          <p:cNvSpPr/>
          <p:nvPr/>
        </p:nvSpPr>
        <p:spPr>
          <a:xfrm rot="10800000">
            <a:off x="10657331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CD1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">
            <a:extLst>
              <a:ext uri="{FF2B5EF4-FFF2-40B4-BE49-F238E27FC236}">
                <a16:creationId xmlns:a16="http://schemas.microsoft.com/office/drawing/2014/main" id="{1A318CF0-1623-544E-9269-0D655A5734B8}"/>
              </a:ext>
            </a:extLst>
          </p:cNvPr>
          <p:cNvSpPr/>
          <p:nvPr/>
        </p:nvSpPr>
        <p:spPr>
          <a:xfrm>
            <a:off x="5706347" y="2131141"/>
            <a:ext cx="4145073" cy="24265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У вас всё получилось! Надеюсь, задания, которые встретились в викторине запомнятся вам надолго. До скорой встречи, ребята!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8F1AFB5-CA7A-2842-A7F6-A4969B0746A8}"/>
              </a:ext>
            </a:extLst>
          </p:cNvPr>
          <p:cNvSpPr/>
          <p:nvPr/>
        </p:nvSpPr>
        <p:spPr>
          <a:xfrm>
            <a:off x="4702588" y="1095546"/>
            <a:ext cx="740246" cy="70994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0623507-6591-764E-9606-93DB745C7527}"/>
              </a:ext>
            </a:extLst>
          </p:cNvPr>
          <p:cNvSpPr/>
          <p:nvPr/>
        </p:nvSpPr>
        <p:spPr>
          <a:xfrm>
            <a:off x="3962341" y="1628384"/>
            <a:ext cx="476733" cy="50275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CBA44FC-CA78-2A44-BE35-37A49719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573" y="1628384"/>
            <a:ext cx="3744105" cy="596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ижний колонтитул 1">
            <a:extLst>
              <a:ext uri="{FF2B5EF4-FFF2-40B4-BE49-F238E27FC236}">
                <a16:creationId xmlns:a16="http://schemas.microsoft.com/office/drawing/2014/main" id="{3C684819-C0DE-7743-BCFB-13106C61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1383723" y="613064"/>
            <a:ext cx="9424553" cy="3969327"/>
          </a:xfrm>
          <a:prstGeom prst="roundRect">
            <a:avLst/>
          </a:prstGeom>
          <a:solidFill>
            <a:schemeClr val="bg1">
              <a:alpha val="6700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onstantia" panose="02030602050306030303" pitchFamily="18" charset="0"/>
              </a:rPr>
              <a:t>Отвечайте на вопросы викторины, выбирая один из четырёх вариантов ответа. При нажатии на кнопку            у вас будет запускаться таймер. На ответ вам даётся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Constantia" panose="02030602050306030303" pitchFamily="18" charset="0"/>
              </a:rPr>
              <a:t>1 минута. Чтобы перемещаться между вопросами, используйте кнопки</a:t>
            </a:r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CB2E99DB-85B0-2142-8123-97A6818D2670}"/>
              </a:ext>
            </a:extLst>
          </p:cNvPr>
          <p:cNvSpPr/>
          <p:nvPr/>
        </p:nvSpPr>
        <p:spPr>
          <a:xfrm>
            <a:off x="8660352" y="3259140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560B4686-7081-957D-9B5D-C72AEC2FB43C}"/>
              </a:ext>
            </a:extLst>
          </p:cNvPr>
          <p:cNvSpPr/>
          <p:nvPr/>
        </p:nvSpPr>
        <p:spPr>
          <a:xfrm rot="10800000">
            <a:off x="7908136" y="3259140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hlinkClick r:id="rId3" action="ppaction://hlinksldjump"/>
            <a:extLst>
              <a:ext uri="{FF2B5EF4-FFF2-40B4-BE49-F238E27FC236}">
                <a16:creationId xmlns:a16="http://schemas.microsoft.com/office/drawing/2014/main" id="{EA824805-A739-7634-4961-18AD3ED696AB}"/>
              </a:ext>
            </a:extLst>
          </p:cNvPr>
          <p:cNvSpPr/>
          <p:nvPr/>
        </p:nvSpPr>
        <p:spPr>
          <a:xfrm>
            <a:off x="4603173" y="4208318"/>
            <a:ext cx="2857500" cy="66516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onstantia" panose="02030602050306030303" pitchFamily="18" charset="0"/>
              </a:rPr>
              <a:t>НАЧАТЬ</a:t>
            </a:r>
          </a:p>
        </p:txBody>
      </p:sp>
      <p:pic>
        <p:nvPicPr>
          <p:cNvPr id="1026" name="Picture 2" descr="Таймер или хронометр – Бесплатные иконки: Инструменты и посуда">
            <a:extLst>
              <a:ext uri="{FF2B5EF4-FFF2-40B4-BE49-F238E27FC236}">
                <a16:creationId xmlns:a16="http://schemas.microsoft.com/office/drawing/2014/main" id="{EBB0E95F-D6AE-B146-BBC9-8DF58582E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698" y="1976717"/>
            <a:ext cx="459645" cy="45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ижний колонтитул 1">
            <a:extLst>
              <a:ext uri="{FF2B5EF4-FFF2-40B4-BE49-F238E27FC236}">
                <a16:creationId xmlns:a16="http://schemas.microsoft.com/office/drawing/2014/main" id="{5F3B6335-68A9-F348-99CF-F301BA62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4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E05E2CCA-206A-2441-8FEA-92629F9E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4935" y="3905467"/>
            <a:ext cx="2842130" cy="45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-ideas-wolf-whistl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BAE0D56-65E2-357F-E616-C36160A29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9928" y="96315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1714855" y="657783"/>
            <a:ext cx="9264872" cy="11800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Сколько имён существительных женского рода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в предложении: «Птица сидит на ветке дерева»?</a:t>
            </a:r>
            <a:endParaRPr lang="ru-RU" sz="2400" dirty="0">
              <a:solidFill>
                <a:schemeClr val="tx1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A6FC66C8-AC4F-54AA-C0F8-A27966FCE887}"/>
              </a:ext>
            </a:extLst>
          </p:cNvPr>
          <p:cNvSpPr/>
          <p:nvPr/>
        </p:nvSpPr>
        <p:spPr>
          <a:xfrm>
            <a:off x="1500863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два</a:t>
            </a:r>
            <a:endParaRPr lang="ru-RU" sz="32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1DDF85BB-6670-7787-F399-BC10D2790681}"/>
              </a:ext>
            </a:extLst>
          </p:cNvPr>
          <p:cNvSpPr/>
          <p:nvPr/>
        </p:nvSpPr>
        <p:spPr>
          <a:xfrm>
            <a:off x="1500863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три</a:t>
            </a:r>
            <a:endParaRPr lang="ru-RU" sz="32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72B4D46A-D48D-E7F1-4055-8210045B0429}"/>
              </a:ext>
            </a:extLst>
          </p:cNvPr>
          <p:cNvSpPr/>
          <p:nvPr/>
        </p:nvSpPr>
        <p:spPr>
          <a:xfrm>
            <a:off x="7130519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четыре</a:t>
            </a: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1C73DD48-6E66-61C6-DD9A-06AD9B89C06A}"/>
              </a:ext>
            </a:extLst>
          </p:cNvPr>
          <p:cNvSpPr/>
          <p:nvPr/>
        </p:nvSpPr>
        <p:spPr>
          <a:xfrm>
            <a:off x="7130519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одно</a:t>
            </a: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64ECC3B7-7264-A102-F36E-E77A9831A03B}"/>
              </a:ext>
            </a:extLst>
          </p:cNvPr>
          <p:cNvSpPr/>
          <p:nvPr/>
        </p:nvSpPr>
        <p:spPr>
          <a:xfrm>
            <a:off x="1148819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А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77226BB-AC8E-C557-B3CC-A38F0D87D225}"/>
              </a:ext>
            </a:extLst>
          </p:cNvPr>
          <p:cNvSpPr/>
          <p:nvPr/>
        </p:nvSpPr>
        <p:spPr>
          <a:xfrm>
            <a:off x="1144247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Б</a:t>
            </a: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:a16="http://schemas.microsoft.com/office/drawing/2014/main" id="{A808A95A-3EA3-AA66-EC1C-4DAD3B00B58A}"/>
              </a:ext>
            </a:extLst>
          </p:cNvPr>
          <p:cNvSpPr/>
          <p:nvPr/>
        </p:nvSpPr>
        <p:spPr>
          <a:xfrm>
            <a:off x="6731231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В</a:t>
            </a:r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73F5CC5D-24E2-1072-4E12-947D0330F7D2}"/>
              </a:ext>
            </a:extLst>
          </p:cNvPr>
          <p:cNvSpPr/>
          <p:nvPr/>
        </p:nvSpPr>
        <p:spPr>
          <a:xfrm>
            <a:off x="6731231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Г</a:t>
            </a:r>
          </a:p>
        </p:txBody>
      </p:sp>
      <p:sp>
        <p:nvSpPr>
          <p:cNvPr id="2" name="Стрелка: вправо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2DCEDB-F5FE-E83B-2E49-4FC3F5428A6C}"/>
              </a:ext>
            </a:extLst>
          </p:cNvPr>
          <p:cNvSpPr/>
          <p:nvPr/>
        </p:nvSpPr>
        <p:spPr>
          <a:xfrm>
            <a:off x="11484864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240D-33F8-4497-CD30-E6E352E8065F}"/>
              </a:ext>
            </a:extLst>
          </p:cNvPr>
          <p:cNvSpPr/>
          <p:nvPr/>
        </p:nvSpPr>
        <p:spPr>
          <a:xfrm rot="10800000">
            <a:off x="10657331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onstantia" panose="02030602050306030303" pitchFamily="18" charset="0"/>
            </a:endParaRPr>
          </a:p>
        </p:txBody>
      </p:sp>
      <p:pic>
        <p:nvPicPr>
          <p:cNvPr id="19" name="Picture 4" descr="Таймер или хронометр – Бесплатные иконки: Инструменты и посуда">
            <a:extLst>
              <a:ext uri="{FF2B5EF4-FFF2-40B4-BE49-F238E27FC236}">
                <a16:creationId xmlns:a16="http://schemas.microsoft.com/office/drawing/2014/main" id="{73F2054F-3EB5-674C-89E3-BCAD2DB26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6" y="676770"/>
            <a:ext cx="1007642" cy="10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ижний колонтитул 1">
            <a:extLst>
              <a:ext uri="{FF2B5EF4-FFF2-40B4-BE49-F238E27FC236}">
                <a16:creationId xmlns:a16="http://schemas.microsoft.com/office/drawing/2014/main" id="{C548D8A9-B30F-A64E-9DE2-A700BAAC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515" y="6356350"/>
            <a:ext cx="4114800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%D1%92%C2%AE%E2%89%A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8">
            <a:extLst>
              <a:ext uri="{FF2B5EF4-FFF2-40B4-BE49-F238E27FC236}">
                <a16:creationId xmlns:a16="http://schemas.microsoft.com/office/drawing/2014/main" id="{C4BA90E8-9A60-F245-9623-C785F04D04FA}"/>
              </a:ext>
            </a:extLst>
          </p:cNvPr>
          <p:cNvSpPr/>
          <p:nvPr/>
        </p:nvSpPr>
        <p:spPr>
          <a:xfrm>
            <a:off x="1496291" y="3305790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быстро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D7B2FE9-7911-F847-A2E3-77BCCE81E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4935" y="3905467"/>
            <a:ext cx="2842130" cy="45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-ideas-wolf-whistl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BAE0D56-65E2-357F-E616-C36160A29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9928" y="96315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1714855" y="657783"/>
            <a:ext cx="9264872" cy="11800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Какое значение имеет выражение «сломя голову» в предложении: «Сломя голову летают птицы»?</a:t>
            </a:r>
            <a:endParaRPr lang="ru-RU" sz="32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A6FC66C8-AC4F-54AA-C0F8-A27966FCE887}"/>
              </a:ext>
            </a:extLst>
          </p:cNvPr>
          <p:cNvSpPr/>
          <p:nvPr/>
        </p:nvSpPr>
        <p:spPr>
          <a:xfrm>
            <a:off x="1500863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близко</a:t>
            </a:r>
            <a:endParaRPr lang="ru-RU" sz="32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72B4D46A-D48D-E7F1-4055-8210045B0429}"/>
              </a:ext>
            </a:extLst>
          </p:cNvPr>
          <p:cNvSpPr/>
          <p:nvPr/>
        </p:nvSpPr>
        <p:spPr>
          <a:xfrm>
            <a:off x="7130519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медленно</a:t>
            </a:r>
            <a:endParaRPr lang="ru-RU" sz="32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1C73DD48-6E66-61C6-DD9A-06AD9B89C06A}"/>
              </a:ext>
            </a:extLst>
          </p:cNvPr>
          <p:cNvSpPr/>
          <p:nvPr/>
        </p:nvSpPr>
        <p:spPr>
          <a:xfrm>
            <a:off x="7130519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низко</a:t>
            </a:r>
            <a:endParaRPr lang="ru-RU" sz="32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64ECC3B7-7264-A102-F36E-E77A9831A03B}"/>
              </a:ext>
            </a:extLst>
          </p:cNvPr>
          <p:cNvSpPr/>
          <p:nvPr/>
        </p:nvSpPr>
        <p:spPr>
          <a:xfrm>
            <a:off x="1148819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А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77226BB-AC8E-C557-B3CC-A38F0D87D225}"/>
              </a:ext>
            </a:extLst>
          </p:cNvPr>
          <p:cNvSpPr/>
          <p:nvPr/>
        </p:nvSpPr>
        <p:spPr>
          <a:xfrm>
            <a:off x="1144247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Б</a:t>
            </a: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:a16="http://schemas.microsoft.com/office/drawing/2014/main" id="{A808A95A-3EA3-AA66-EC1C-4DAD3B00B58A}"/>
              </a:ext>
            </a:extLst>
          </p:cNvPr>
          <p:cNvSpPr/>
          <p:nvPr/>
        </p:nvSpPr>
        <p:spPr>
          <a:xfrm>
            <a:off x="6731231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В</a:t>
            </a:r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73F5CC5D-24E2-1072-4E12-947D0330F7D2}"/>
              </a:ext>
            </a:extLst>
          </p:cNvPr>
          <p:cNvSpPr/>
          <p:nvPr/>
        </p:nvSpPr>
        <p:spPr>
          <a:xfrm>
            <a:off x="6731231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Г</a:t>
            </a:r>
          </a:p>
        </p:txBody>
      </p:sp>
      <p:sp>
        <p:nvSpPr>
          <p:cNvPr id="2" name="Стрелка: вправо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2DCEDB-F5FE-E83B-2E49-4FC3F5428A6C}"/>
              </a:ext>
            </a:extLst>
          </p:cNvPr>
          <p:cNvSpPr/>
          <p:nvPr/>
        </p:nvSpPr>
        <p:spPr>
          <a:xfrm>
            <a:off x="11484864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240D-33F8-4497-CD30-E6E352E8065F}"/>
              </a:ext>
            </a:extLst>
          </p:cNvPr>
          <p:cNvSpPr/>
          <p:nvPr/>
        </p:nvSpPr>
        <p:spPr>
          <a:xfrm rot="10800000">
            <a:off x="10657331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Таймер или хронометр – Бесплатные иконки: Инструменты и посуда">
            <a:extLst>
              <a:ext uri="{FF2B5EF4-FFF2-40B4-BE49-F238E27FC236}">
                <a16:creationId xmlns:a16="http://schemas.microsoft.com/office/drawing/2014/main" id="{AE1BD5DB-736F-D34F-BE16-527B0FB6B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6" y="676770"/>
            <a:ext cx="1007642" cy="10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ижний колонтитул 1">
            <a:extLst>
              <a:ext uri="{FF2B5EF4-FFF2-40B4-BE49-F238E27FC236}">
                <a16:creationId xmlns:a16="http://schemas.microsoft.com/office/drawing/2014/main" id="{A6538589-8FFA-FE48-AB16-5F213E9A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515" y="6356350"/>
            <a:ext cx="4114800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0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%D1%92%C2%AE%E2%89%A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82F44A92-28FA-5D45-B21E-C8FCC3027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6591" y="3130735"/>
            <a:ext cx="2842130" cy="45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-ideas-wolf-whistl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BAE0D56-65E2-357F-E616-C36160A29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9928" y="96315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1714855" y="657783"/>
            <a:ext cx="9264872" cy="11800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Прочитайте текст, написанный на открытке, </a:t>
            </a:r>
          </a:p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сколько глаголов вам встретилось?</a:t>
            </a:r>
            <a:endParaRPr lang="ru-RU" sz="32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A6FC66C8-AC4F-54AA-C0F8-A27966FCE887}"/>
              </a:ext>
            </a:extLst>
          </p:cNvPr>
          <p:cNvSpPr/>
          <p:nvPr/>
        </p:nvSpPr>
        <p:spPr>
          <a:xfrm>
            <a:off x="7959384" y="231656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один</a:t>
            </a:r>
          </a:p>
        </p:txBody>
      </p:sp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1DDF85BB-6670-7787-F399-BC10D2790681}"/>
              </a:ext>
            </a:extLst>
          </p:cNvPr>
          <p:cNvSpPr/>
          <p:nvPr/>
        </p:nvSpPr>
        <p:spPr>
          <a:xfrm>
            <a:off x="7959384" y="3385663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три</a:t>
            </a:r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72B4D46A-D48D-E7F1-4055-8210045B0429}"/>
              </a:ext>
            </a:extLst>
          </p:cNvPr>
          <p:cNvSpPr/>
          <p:nvPr/>
        </p:nvSpPr>
        <p:spPr>
          <a:xfrm>
            <a:off x="8002056" y="4593053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четыре</a:t>
            </a: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1C73DD48-6E66-61C6-DD9A-06AD9B89C06A}"/>
              </a:ext>
            </a:extLst>
          </p:cNvPr>
          <p:cNvSpPr/>
          <p:nvPr/>
        </p:nvSpPr>
        <p:spPr>
          <a:xfrm>
            <a:off x="8002056" y="5662155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два</a:t>
            </a: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64ECC3B7-7264-A102-F36E-E77A9831A03B}"/>
              </a:ext>
            </a:extLst>
          </p:cNvPr>
          <p:cNvSpPr/>
          <p:nvPr/>
        </p:nvSpPr>
        <p:spPr>
          <a:xfrm>
            <a:off x="7607340" y="243768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А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77226BB-AC8E-C557-B3CC-A38F0D87D225}"/>
              </a:ext>
            </a:extLst>
          </p:cNvPr>
          <p:cNvSpPr/>
          <p:nvPr/>
        </p:nvSpPr>
        <p:spPr>
          <a:xfrm>
            <a:off x="7602768" y="3506791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Б</a:t>
            </a: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:a16="http://schemas.microsoft.com/office/drawing/2014/main" id="{A808A95A-3EA3-AA66-EC1C-4DAD3B00B58A}"/>
              </a:ext>
            </a:extLst>
          </p:cNvPr>
          <p:cNvSpPr/>
          <p:nvPr/>
        </p:nvSpPr>
        <p:spPr>
          <a:xfrm>
            <a:off x="7602768" y="4714181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В</a:t>
            </a:r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73F5CC5D-24E2-1072-4E12-947D0330F7D2}"/>
              </a:ext>
            </a:extLst>
          </p:cNvPr>
          <p:cNvSpPr/>
          <p:nvPr/>
        </p:nvSpPr>
        <p:spPr>
          <a:xfrm>
            <a:off x="7602768" y="5783283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Г</a:t>
            </a:r>
          </a:p>
        </p:txBody>
      </p:sp>
      <p:sp>
        <p:nvSpPr>
          <p:cNvPr id="2" name="Стрелка: вправо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2DCEDB-F5FE-E83B-2E49-4FC3F5428A6C}"/>
              </a:ext>
            </a:extLst>
          </p:cNvPr>
          <p:cNvSpPr/>
          <p:nvPr/>
        </p:nvSpPr>
        <p:spPr>
          <a:xfrm>
            <a:off x="11484864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240D-33F8-4497-CD30-E6E352E8065F}"/>
              </a:ext>
            </a:extLst>
          </p:cNvPr>
          <p:cNvSpPr/>
          <p:nvPr/>
        </p:nvSpPr>
        <p:spPr>
          <a:xfrm rot="10800000">
            <a:off x="10657331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Таймер или хронометр – Бесплатные иконки: Инструменты и посуда">
            <a:extLst>
              <a:ext uri="{FF2B5EF4-FFF2-40B4-BE49-F238E27FC236}">
                <a16:creationId xmlns:a16="http://schemas.microsoft.com/office/drawing/2014/main" id="{700FB4C1-0099-B74A-989F-5419EAAAB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6" y="676770"/>
            <a:ext cx="1007642" cy="10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Открытка со стихами на 8 марта - Скачайте на Davno.ru">
            <a:extLst>
              <a:ext uri="{FF2B5EF4-FFF2-40B4-BE49-F238E27FC236}">
                <a16:creationId xmlns:a16="http://schemas.microsoft.com/office/drawing/2014/main" id="{1304C96D-4BB6-B74A-A4B4-B3151C554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8"/>
          <a:stretch/>
        </p:blipFill>
        <p:spPr bwMode="auto">
          <a:xfrm>
            <a:off x="4442338" y="2143253"/>
            <a:ext cx="2835180" cy="4528923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81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%D1%92%C2%AE%E2%89%A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C7DD8BE1-AFA0-5A48-ADA9-9BD4FE0A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4935" y="3905467"/>
            <a:ext cx="2842130" cy="45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-ideas-wolf-whistl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BAE0D56-65E2-357F-E616-C36160A29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9928" y="96315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1714855" y="657783"/>
            <a:ext cx="9264872" cy="11800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Присмотритесь к слову «одуванчик».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Сколько в нём мягких согласных звуков?</a:t>
            </a:r>
            <a:endParaRPr lang="ru-RU" sz="2400" dirty="0">
              <a:effectLst/>
            </a:endParaRP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A6FC66C8-AC4F-54AA-C0F8-A27966FCE887}"/>
              </a:ext>
            </a:extLst>
          </p:cNvPr>
          <p:cNvSpPr/>
          <p:nvPr/>
        </p:nvSpPr>
        <p:spPr>
          <a:xfrm>
            <a:off x="1500863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два</a:t>
            </a:r>
          </a:p>
        </p:txBody>
      </p:sp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1DDF85BB-6670-7787-F399-BC10D2790681}"/>
              </a:ext>
            </a:extLst>
          </p:cNvPr>
          <p:cNvSpPr/>
          <p:nvPr/>
        </p:nvSpPr>
        <p:spPr>
          <a:xfrm>
            <a:off x="1500863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три</a:t>
            </a:r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72B4D46A-D48D-E7F1-4055-8210045B0429}"/>
              </a:ext>
            </a:extLst>
          </p:cNvPr>
          <p:cNvSpPr/>
          <p:nvPr/>
        </p:nvSpPr>
        <p:spPr>
          <a:xfrm>
            <a:off x="7130519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четыре</a:t>
            </a: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1C73DD48-6E66-61C6-DD9A-06AD9B89C06A}"/>
              </a:ext>
            </a:extLst>
          </p:cNvPr>
          <p:cNvSpPr/>
          <p:nvPr/>
        </p:nvSpPr>
        <p:spPr>
          <a:xfrm>
            <a:off x="7130519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пять</a:t>
            </a: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64ECC3B7-7264-A102-F36E-E77A9831A03B}"/>
              </a:ext>
            </a:extLst>
          </p:cNvPr>
          <p:cNvSpPr/>
          <p:nvPr/>
        </p:nvSpPr>
        <p:spPr>
          <a:xfrm>
            <a:off x="1148819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А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77226BB-AC8E-C557-B3CC-A38F0D87D225}"/>
              </a:ext>
            </a:extLst>
          </p:cNvPr>
          <p:cNvSpPr/>
          <p:nvPr/>
        </p:nvSpPr>
        <p:spPr>
          <a:xfrm>
            <a:off x="1144247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Б</a:t>
            </a: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:a16="http://schemas.microsoft.com/office/drawing/2014/main" id="{A808A95A-3EA3-AA66-EC1C-4DAD3B00B58A}"/>
              </a:ext>
            </a:extLst>
          </p:cNvPr>
          <p:cNvSpPr/>
          <p:nvPr/>
        </p:nvSpPr>
        <p:spPr>
          <a:xfrm>
            <a:off x="6731231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В</a:t>
            </a:r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73F5CC5D-24E2-1072-4E12-947D0330F7D2}"/>
              </a:ext>
            </a:extLst>
          </p:cNvPr>
          <p:cNvSpPr/>
          <p:nvPr/>
        </p:nvSpPr>
        <p:spPr>
          <a:xfrm>
            <a:off x="6731231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Г</a:t>
            </a:r>
          </a:p>
        </p:txBody>
      </p:sp>
      <p:sp>
        <p:nvSpPr>
          <p:cNvPr id="2" name="Стрелка: вправо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2DCEDB-F5FE-E83B-2E49-4FC3F5428A6C}"/>
              </a:ext>
            </a:extLst>
          </p:cNvPr>
          <p:cNvSpPr/>
          <p:nvPr/>
        </p:nvSpPr>
        <p:spPr>
          <a:xfrm>
            <a:off x="11484864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240D-33F8-4497-CD30-E6E352E8065F}"/>
              </a:ext>
            </a:extLst>
          </p:cNvPr>
          <p:cNvSpPr/>
          <p:nvPr/>
        </p:nvSpPr>
        <p:spPr>
          <a:xfrm rot="10800000">
            <a:off x="10657331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Таймер или хронометр – Бесплатные иконки: Инструменты и посуда">
            <a:extLst>
              <a:ext uri="{FF2B5EF4-FFF2-40B4-BE49-F238E27FC236}">
                <a16:creationId xmlns:a16="http://schemas.microsoft.com/office/drawing/2014/main" id="{86AA3B10-472C-1649-A877-086F0F19B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6" y="676770"/>
            <a:ext cx="1007642" cy="10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ижний колонтитул 1">
            <a:extLst>
              <a:ext uri="{FF2B5EF4-FFF2-40B4-BE49-F238E27FC236}">
                <a16:creationId xmlns:a16="http://schemas.microsoft.com/office/drawing/2014/main" id="{1CD3BE2B-19FC-9042-BD58-1E3E89D7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515" y="6356350"/>
            <a:ext cx="4114800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%D1%92%C2%AE%E2%89%A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9EA3553-51B6-C74A-84C4-BF24FEC95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8765" y="3905467"/>
            <a:ext cx="2842130" cy="45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-ideas-wolf-whistl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BAE0D56-65E2-357F-E616-C36160A29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9928" y="96315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1714855" y="657782"/>
            <a:ext cx="9264872" cy="134677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«Под дождями набухают почки, они превращаются в листья». Каким является это предложение по количеству грамматических основ?</a:t>
            </a:r>
            <a:endParaRPr lang="ru-RU" sz="4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A6FC66C8-AC4F-54AA-C0F8-A27966FCE887}"/>
              </a:ext>
            </a:extLst>
          </p:cNvPr>
          <p:cNvSpPr/>
          <p:nvPr/>
        </p:nvSpPr>
        <p:spPr>
          <a:xfrm>
            <a:off x="1500863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восклицательным</a:t>
            </a:r>
          </a:p>
        </p:txBody>
      </p:sp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1DDF85BB-6670-7787-F399-BC10D2790681}"/>
              </a:ext>
            </a:extLst>
          </p:cNvPr>
          <p:cNvSpPr/>
          <p:nvPr/>
        </p:nvSpPr>
        <p:spPr>
          <a:xfrm>
            <a:off x="1500863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повествовательным</a:t>
            </a:r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72B4D46A-D48D-E7F1-4055-8210045B0429}"/>
              </a:ext>
            </a:extLst>
          </p:cNvPr>
          <p:cNvSpPr/>
          <p:nvPr/>
        </p:nvSpPr>
        <p:spPr>
          <a:xfrm>
            <a:off x="7130519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простым</a:t>
            </a: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1C73DD48-6E66-61C6-DD9A-06AD9B89C06A}"/>
              </a:ext>
            </a:extLst>
          </p:cNvPr>
          <p:cNvSpPr/>
          <p:nvPr/>
        </p:nvSpPr>
        <p:spPr>
          <a:xfrm>
            <a:off x="7130519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сложным</a:t>
            </a: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64ECC3B7-7264-A102-F36E-E77A9831A03B}"/>
              </a:ext>
            </a:extLst>
          </p:cNvPr>
          <p:cNvSpPr/>
          <p:nvPr/>
        </p:nvSpPr>
        <p:spPr>
          <a:xfrm>
            <a:off x="1148819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А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77226BB-AC8E-C557-B3CC-A38F0D87D225}"/>
              </a:ext>
            </a:extLst>
          </p:cNvPr>
          <p:cNvSpPr/>
          <p:nvPr/>
        </p:nvSpPr>
        <p:spPr>
          <a:xfrm>
            <a:off x="1144247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Б</a:t>
            </a: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:a16="http://schemas.microsoft.com/office/drawing/2014/main" id="{A808A95A-3EA3-AA66-EC1C-4DAD3B00B58A}"/>
              </a:ext>
            </a:extLst>
          </p:cNvPr>
          <p:cNvSpPr/>
          <p:nvPr/>
        </p:nvSpPr>
        <p:spPr>
          <a:xfrm>
            <a:off x="6731231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В</a:t>
            </a:r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73F5CC5D-24E2-1072-4E12-947D0330F7D2}"/>
              </a:ext>
            </a:extLst>
          </p:cNvPr>
          <p:cNvSpPr/>
          <p:nvPr/>
        </p:nvSpPr>
        <p:spPr>
          <a:xfrm>
            <a:off x="6731231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Г</a:t>
            </a:r>
          </a:p>
        </p:txBody>
      </p:sp>
      <p:sp>
        <p:nvSpPr>
          <p:cNvPr id="2" name="Стрелка: вправо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2DCEDB-F5FE-E83B-2E49-4FC3F5428A6C}"/>
              </a:ext>
            </a:extLst>
          </p:cNvPr>
          <p:cNvSpPr/>
          <p:nvPr/>
        </p:nvSpPr>
        <p:spPr>
          <a:xfrm>
            <a:off x="11484864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240D-33F8-4497-CD30-E6E352E8065F}"/>
              </a:ext>
            </a:extLst>
          </p:cNvPr>
          <p:cNvSpPr/>
          <p:nvPr/>
        </p:nvSpPr>
        <p:spPr>
          <a:xfrm rot="10800000">
            <a:off x="10657331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Таймер или хронометр – Бесплатные иконки: Инструменты и посуда">
            <a:extLst>
              <a:ext uri="{FF2B5EF4-FFF2-40B4-BE49-F238E27FC236}">
                <a16:creationId xmlns:a16="http://schemas.microsoft.com/office/drawing/2014/main" id="{71E2ADDA-AF24-BE46-9E17-F953C1126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6" y="676770"/>
            <a:ext cx="1007642" cy="10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ижний колонтитул 1">
            <a:extLst>
              <a:ext uri="{FF2B5EF4-FFF2-40B4-BE49-F238E27FC236}">
                <a16:creationId xmlns:a16="http://schemas.microsoft.com/office/drawing/2014/main" id="{8625561F-3F28-ED43-9703-C49CB1A0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515" y="6356350"/>
            <a:ext cx="4114800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6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%D1%92%C2%AE%E2%89%A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987E14D3-A98F-504B-AA16-BC7C9C3FC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4678" y="3905467"/>
            <a:ext cx="2842130" cy="45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-ideas-wolf-whistl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BAE0D56-65E2-357F-E616-C36160A29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9928" y="96315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1714855" y="657783"/>
            <a:ext cx="9264872" cy="11800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Constantia" panose="02030602050306030303" pitchFamily="18" charset="0"/>
              </a:rPr>
              <a:t>«Зашумели воробьи, капает капель, распускаются листочки». Выберите слово, в котором звуков меньше, чем букв.</a:t>
            </a: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A6FC66C8-AC4F-54AA-C0F8-A27966FCE887}"/>
              </a:ext>
            </a:extLst>
          </p:cNvPr>
          <p:cNvSpPr/>
          <p:nvPr/>
        </p:nvSpPr>
        <p:spPr>
          <a:xfrm>
            <a:off x="1500863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воробьи</a:t>
            </a:r>
          </a:p>
        </p:txBody>
      </p:sp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1DDF85BB-6670-7787-F399-BC10D2790681}"/>
              </a:ext>
            </a:extLst>
          </p:cNvPr>
          <p:cNvSpPr/>
          <p:nvPr/>
        </p:nvSpPr>
        <p:spPr>
          <a:xfrm>
            <a:off x="1500863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капает</a:t>
            </a:r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72B4D46A-D48D-E7F1-4055-8210045B0429}"/>
              </a:ext>
            </a:extLst>
          </p:cNvPr>
          <p:cNvSpPr/>
          <p:nvPr/>
        </p:nvSpPr>
        <p:spPr>
          <a:xfrm>
            <a:off x="7040740" y="3305790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капель</a:t>
            </a: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1C73DD48-6E66-61C6-DD9A-06AD9B89C06A}"/>
              </a:ext>
            </a:extLst>
          </p:cNvPr>
          <p:cNvSpPr/>
          <p:nvPr/>
        </p:nvSpPr>
        <p:spPr>
          <a:xfrm>
            <a:off x="7040740" y="225464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распускаются</a:t>
            </a: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64ECC3B7-7264-A102-F36E-E77A9831A03B}"/>
              </a:ext>
            </a:extLst>
          </p:cNvPr>
          <p:cNvSpPr/>
          <p:nvPr/>
        </p:nvSpPr>
        <p:spPr>
          <a:xfrm>
            <a:off x="1148819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А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77226BB-AC8E-C557-B3CC-A38F0D87D225}"/>
              </a:ext>
            </a:extLst>
          </p:cNvPr>
          <p:cNvSpPr/>
          <p:nvPr/>
        </p:nvSpPr>
        <p:spPr>
          <a:xfrm>
            <a:off x="1144247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Б</a:t>
            </a: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:a16="http://schemas.microsoft.com/office/drawing/2014/main" id="{A808A95A-3EA3-AA66-EC1C-4DAD3B00B58A}"/>
              </a:ext>
            </a:extLst>
          </p:cNvPr>
          <p:cNvSpPr/>
          <p:nvPr/>
        </p:nvSpPr>
        <p:spPr>
          <a:xfrm>
            <a:off x="6731231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В</a:t>
            </a:r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73F5CC5D-24E2-1072-4E12-947D0330F7D2}"/>
              </a:ext>
            </a:extLst>
          </p:cNvPr>
          <p:cNvSpPr/>
          <p:nvPr/>
        </p:nvSpPr>
        <p:spPr>
          <a:xfrm>
            <a:off x="6731231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Г</a:t>
            </a:r>
          </a:p>
        </p:txBody>
      </p:sp>
      <p:sp>
        <p:nvSpPr>
          <p:cNvPr id="2" name="Стрелка: вправо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2DCEDB-F5FE-E83B-2E49-4FC3F5428A6C}"/>
              </a:ext>
            </a:extLst>
          </p:cNvPr>
          <p:cNvSpPr/>
          <p:nvPr/>
        </p:nvSpPr>
        <p:spPr>
          <a:xfrm>
            <a:off x="11484864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240D-33F8-4497-CD30-E6E352E8065F}"/>
              </a:ext>
            </a:extLst>
          </p:cNvPr>
          <p:cNvSpPr/>
          <p:nvPr/>
        </p:nvSpPr>
        <p:spPr>
          <a:xfrm rot="10800000">
            <a:off x="10657331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Таймер или хронометр – Бесплатные иконки: Инструменты и посуда">
            <a:extLst>
              <a:ext uri="{FF2B5EF4-FFF2-40B4-BE49-F238E27FC236}">
                <a16:creationId xmlns:a16="http://schemas.microsoft.com/office/drawing/2014/main" id="{EE57C5E3-0D12-AE46-B0CF-D957B0D8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6" y="676770"/>
            <a:ext cx="1007642" cy="10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ижний колонтитул 1">
            <a:extLst>
              <a:ext uri="{FF2B5EF4-FFF2-40B4-BE49-F238E27FC236}">
                <a16:creationId xmlns:a16="http://schemas.microsoft.com/office/drawing/2014/main" id="{52E2F34B-A550-4D44-8E8D-EF773D1D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515" y="6356350"/>
            <a:ext cx="4114800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%D1%92%C2%AE%E2%89%A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8F7A86AD-E53A-0548-958A-5C091CDB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4935" y="3905467"/>
            <a:ext cx="2842130" cy="45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-ideas-wolf-whistl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BAE0D56-65E2-357F-E616-C36160A29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9928" y="963155"/>
            <a:ext cx="487363" cy="487363"/>
          </a:xfrm>
          <a:prstGeom prst="rect">
            <a:avLst/>
          </a:prstGeom>
        </p:spPr>
      </p:pic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3996BE78-4C5A-8333-EB7F-E576757771AF}"/>
              </a:ext>
            </a:extLst>
          </p:cNvPr>
          <p:cNvSpPr/>
          <p:nvPr/>
        </p:nvSpPr>
        <p:spPr>
          <a:xfrm>
            <a:off x="1714854" y="657783"/>
            <a:ext cx="9770009" cy="14406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«Огород </a:t>
            </a:r>
            <a:r>
              <a:rPr lang="ru-RU" sz="2400" dirty="0">
                <a:solidFill>
                  <a:srgbClr val="000000"/>
                </a:solidFill>
                <a:latin typeface="Constantia" panose="02030602050306030303" pitchFamily="18" charset="0"/>
              </a:rPr>
              <a:t>бесснежный, н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ебо голубое и чистое, а солнце светит ярче – наступает тёплая пора!». Выберите существительное 2-ого склоне-</a:t>
            </a:r>
            <a:r>
              <a:rPr lang="ru-RU" sz="2400" b="0" i="0" u="none" strike="noStrike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ния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, которое содержит непроизносимый согласный звук в корне. </a:t>
            </a:r>
            <a:endParaRPr lang="ru-RU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A6FC66C8-AC4F-54AA-C0F8-A27966FCE887}"/>
              </a:ext>
            </a:extLst>
          </p:cNvPr>
          <p:cNvSpPr/>
          <p:nvPr/>
        </p:nvSpPr>
        <p:spPr>
          <a:xfrm>
            <a:off x="1500863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огород</a:t>
            </a:r>
            <a:endParaRPr lang="ru-RU" sz="20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1DDF85BB-6670-7787-F399-BC10D2790681}"/>
              </a:ext>
            </a:extLst>
          </p:cNvPr>
          <p:cNvSpPr/>
          <p:nvPr/>
        </p:nvSpPr>
        <p:spPr>
          <a:xfrm>
            <a:off x="1500863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небо</a:t>
            </a:r>
          </a:p>
        </p:txBody>
      </p:sp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72B4D46A-D48D-E7F1-4055-8210045B0429}"/>
              </a:ext>
            </a:extLst>
          </p:cNvPr>
          <p:cNvSpPr/>
          <p:nvPr/>
        </p:nvSpPr>
        <p:spPr>
          <a:xfrm>
            <a:off x="7130519" y="2253849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солнце</a:t>
            </a: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1C73DD48-6E66-61C6-DD9A-06AD9B89C06A}"/>
              </a:ext>
            </a:extLst>
          </p:cNvPr>
          <p:cNvSpPr/>
          <p:nvPr/>
        </p:nvSpPr>
        <p:spPr>
          <a:xfrm>
            <a:off x="7130519" y="3322951"/>
            <a:ext cx="3880104" cy="8541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пора</a:t>
            </a:r>
            <a:endParaRPr lang="ru-RU" sz="20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64ECC3B7-7264-A102-F36E-E77A9831A03B}"/>
              </a:ext>
            </a:extLst>
          </p:cNvPr>
          <p:cNvSpPr/>
          <p:nvPr/>
        </p:nvSpPr>
        <p:spPr>
          <a:xfrm>
            <a:off x="1148819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А</a:t>
            </a:r>
          </a:p>
        </p:txBody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77226BB-AC8E-C557-B3CC-A38F0D87D225}"/>
              </a:ext>
            </a:extLst>
          </p:cNvPr>
          <p:cNvSpPr/>
          <p:nvPr/>
        </p:nvSpPr>
        <p:spPr>
          <a:xfrm>
            <a:off x="1144247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Б</a:t>
            </a: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:a16="http://schemas.microsoft.com/office/drawing/2014/main" id="{A808A95A-3EA3-AA66-EC1C-4DAD3B00B58A}"/>
              </a:ext>
            </a:extLst>
          </p:cNvPr>
          <p:cNvSpPr/>
          <p:nvPr/>
        </p:nvSpPr>
        <p:spPr>
          <a:xfrm>
            <a:off x="6731231" y="2374977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В</a:t>
            </a:r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73F5CC5D-24E2-1072-4E12-947D0330F7D2}"/>
              </a:ext>
            </a:extLst>
          </p:cNvPr>
          <p:cNvSpPr/>
          <p:nvPr/>
        </p:nvSpPr>
        <p:spPr>
          <a:xfrm>
            <a:off x="6731231" y="3444079"/>
            <a:ext cx="704088" cy="577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Г</a:t>
            </a:r>
          </a:p>
        </p:txBody>
      </p:sp>
      <p:sp>
        <p:nvSpPr>
          <p:cNvPr id="2" name="Стрелка: вправо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2DCEDB-F5FE-E83B-2E49-4FC3F5428A6C}"/>
              </a:ext>
            </a:extLst>
          </p:cNvPr>
          <p:cNvSpPr/>
          <p:nvPr/>
        </p:nvSpPr>
        <p:spPr>
          <a:xfrm>
            <a:off x="11484864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65240D-33F8-4497-CD30-E6E352E8065F}"/>
              </a:ext>
            </a:extLst>
          </p:cNvPr>
          <p:cNvSpPr/>
          <p:nvPr/>
        </p:nvSpPr>
        <p:spPr>
          <a:xfrm rot="10800000">
            <a:off x="10657331" y="67666"/>
            <a:ext cx="527027" cy="453542"/>
          </a:xfrm>
          <a:prstGeom prst="rightArrow">
            <a:avLst/>
          </a:prstGeom>
          <a:solidFill>
            <a:srgbClr val="BCD1BE"/>
          </a:solidFill>
          <a:ln>
            <a:solidFill>
              <a:srgbClr val="B1BDB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Таймер или хронометр – Бесплатные иконки: Инструменты и посуда">
            <a:extLst>
              <a:ext uri="{FF2B5EF4-FFF2-40B4-BE49-F238E27FC236}">
                <a16:creationId xmlns:a16="http://schemas.microsoft.com/office/drawing/2014/main" id="{6A417069-5345-7740-8214-4BF2D824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6" y="676770"/>
            <a:ext cx="1007642" cy="10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ижний колонтитул 1">
            <a:extLst>
              <a:ext uri="{FF2B5EF4-FFF2-40B4-BE49-F238E27FC236}">
                <a16:creationId xmlns:a16="http://schemas.microsoft.com/office/drawing/2014/main" id="{FF593ECA-B3AE-F14C-9801-D86F32CA5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515" y="6356350"/>
            <a:ext cx="4114800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Уроки на Изи @</a:t>
            </a:r>
            <a:r>
              <a:rPr lang="en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urokinaizi</a:t>
            </a:r>
            <a:endParaRPr lang="ru-RU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%D1%92%C2%AE%E2%89%A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693</Words>
  <Application>Microsoft Macintosh PowerPoint</Application>
  <PresentationFormat>Широкоэкранный</PresentationFormat>
  <Paragraphs>142</Paragraphs>
  <Slides>13</Slides>
  <Notes>13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Constantia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Бушуева</dc:creator>
  <cp:lastModifiedBy>Microsoft Office User</cp:lastModifiedBy>
  <cp:revision>19</cp:revision>
  <dcterms:created xsi:type="dcterms:W3CDTF">2022-06-03T09:01:17Z</dcterms:created>
  <dcterms:modified xsi:type="dcterms:W3CDTF">2023-02-26T07:44:48Z</dcterms:modified>
</cp:coreProperties>
</file>