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Canva Sans Bold" charset="1" panose="020B0803030501040103"/>
      <p:regular r:id="rId7"/>
    </p:embeddedFont>
    <p:embeddedFont>
      <p:font typeface="Eastman Grotesque Bold" charset="1" panose="00000800000000000000"/>
      <p:regular r:id="rId8"/>
    </p:embeddedFont>
    <p:embeddedFont>
      <p:font typeface="Eastman Grotesque Bold Italics" charset="1" panose="00000800000000000000"/>
      <p:regular r:id="rId9"/>
    </p:embeddedFont>
    <p:embeddedFont>
      <p:font typeface="Canva Sans" charset="1" panose="020B0503030501040103"/>
      <p:regular r:id="rId10"/>
    </p:embeddedFont>
    <p:embeddedFont>
      <p:font typeface="IBM Plex Serif" charset="1" panose="02060503050406000203"/>
      <p:regular r:id="rId11"/>
    </p:embeddedFont>
    <p:embeddedFont>
      <p:font typeface="IBM Plex Serif Italics" charset="1" panose="02060503050406000203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12" Target="fonts/font12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37538" y="959874"/>
            <a:ext cx="611899" cy="305949"/>
          </a:xfrm>
          <a:custGeom>
            <a:avLst/>
            <a:gdLst/>
            <a:ahLst/>
            <a:cxnLst/>
            <a:rect r="r" b="b" t="t" l="l"/>
            <a:pathLst>
              <a:path h="305949" w="611899">
                <a:moveTo>
                  <a:pt x="0" y="0"/>
                </a:moveTo>
                <a:lnTo>
                  <a:pt x="611899" y="0"/>
                </a:lnTo>
                <a:lnTo>
                  <a:pt x="611899" y="305950"/>
                </a:lnTo>
                <a:lnTo>
                  <a:pt x="0" y="3059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-10800000">
            <a:off x="237538" y="653925"/>
            <a:ext cx="611899" cy="305949"/>
          </a:xfrm>
          <a:custGeom>
            <a:avLst/>
            <a:gdLst/>
            <a:ahLst/>
            <a:cxnLst/>
            <a:rect r="r" b="b" t="t" l="l"/>
            <a:pathLst>
              <a:path h="305949" w="611899">
                <a:moveTo>
                  <a:pt x="0" y="0"/>
                </a:moveTo>
                <a:lnTo>
                  <a:pt x="611899" y="0"/>
                </a:lnTo>
                <a:lnTo>
                  <a:pt x="611899" y="305949"/>
                </a:lnTo>
                <a:lnTo>
                  <a:pt x="0" y="30594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0" y="931299"/>
            <a:ext cx="1086975" cy="2197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62"/>
              </a:lnSpc>
            </a:pPr>
            <a:r>
              <a:rPr lang="en-US" sz="1258" b="true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1</a:t>
            </a:r>
          </a:p>
        </p:txBody>
      </p:sp>
      <p:sp>
        <p:nvSpPr>
          <p:cNvPr name="AutoShape 5" id="5"/>
          <p:cNvSpPr/>
          <p:nvPr/>
        </p:nvSpPr>
        <p:spPr>
          <a:xfrm flipV="true">
            <a:off x="884117" y="959874"/>
            <a:ext cx="6500999" cy="9265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6" id="6"/>
          <p:cNvGrpSpPr/>
          <p:nvPr/>
        </p:nvGrpSpPr>
        <p:grpSpPr>
          <a:xfrm rot="0">
            <a:off x="237538" y="1345482"/>
            <a:ext cx="7147591" cy="289779"/>
            <a:chOff x="0" y="0"/>
            <a:chExt cx="2561535" cy="10385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2561535" cy="103850"/>
            </a:xfrm>
            <a:custGeom>
              <a:avLst/>
              <a:gdLst/>
              <a:ahLst/>
              <a:cxnLst/>
              <a:rect r="r" b="b" t="t" l="l"/>
              <a:pathLst>
                <a:path h="103850" w="2561535">
                  <a:moveTo>
                    <a:pt x="0" y="0"/>
                  </a:moveTo>
                  <a:lnTo>
                    <a:pt x="2561535" y="0"/>
                  </a:lnTo>
                  <a:lnTo>
                    <a:pt x="2561535" y="103850"/>
                  </a:lnTo>
                  <a:lnTo>
                    <a:pt x="0" y="103850"/>
                  </a:lnTo>
                  <a:close/>
                </a:path>
              </a:pathLst>
            </a:custGeom>
            <a:solidFill>
              <a:srgbClr val="BEBEBE"/>
            </a:solidFill>
            <a:ln cap="sq">
              <a:noFill/>
              <a:prstDash val="solid"/>
              <a:miter/>
            </a:ln>
          </p:spPr>
        </p:sp>
        <p:sp>
          <p:nvSpPr>
            <p:cNvPr name="TextBox 8" id="8"/>
            <p:cNvSpPr txBox="true"/>
            <p:nvPr/>
          </p:nvSpPr>
          <p:spPr>
            <a:xfrm>
              <a:off x="0" y="-28575"/>
              <a:ext cx="2561535" cy="132425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1762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237538" y="1681698"/>
            <a:ext cx="3542462" cy="1365014"/>
            <a:chOff x="0" y="0"/>
            <a:chExt cx="1269538" cy="489190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1269538" cy="489190"/>
            </a:xfrm>
            <a:custGeom>
              <a:avLst/>
              <a:gdLst/>
              <a:ahLst/>
              <a:cxnLst/>
              <a:rect r="r" b="b" t="t" l="l"/>
              <a:pathLst>
                <a:path h="489190" w="1269538">
                  <a:moveTo>
                    <a:pt x="41524" y="0"/>
                  </a:moveTo>
                  <a:lnTo>
                    <a:pt x="1228014" y="0"/>
                  </a:lnTo>
                  <a:cubicBezTo>
                    <a:pt x="1239027" y="0"/>
                    <a:pt x="1249589" y="4375"/>
                    <a:pt x="1257376" y="12162"/>
                  </a:cubicBezTo>
                  <a:cubicBezTo>
                    <a:pt x="1265163" y="19949"/>
                    <a:pt x="1269538" y="30511"/>
                    <a:pt x="1269538" y="41524"/>
                  </a:cubicBezTo>
                  <a:lnTo>
                    <a:pt x="1269538" y="447667"/>
                  </a:lnTo>
                  <a:cubicBezTo>
                    <a:pt x="1269538" y="458679"/>
                    <a:pt x="1265163" y="469241"/>
                    <a:pt x="1257376" y="477028"/>
                  </a:cubicBezTo>
                  <a:cubicBezTo>
                    <a:pt x="1249589" y="484816"/>
                    <a:pt x="1239027" y="489190"/>
                    <a:pt x="1228014" y="489190"/>
                  </a:cubicBezTo>
                  <a:lnTo>
                    <a:pt x="41524" y="489190"/>
                  </a:lnTo>
                  <a:cubicBezTo>
                    <a:pt x="30511" y="489190"/>
                    <a:pt x="19949" y="484816"/>
                    <a:pt x="12162" y="477028"/>
                  </a:cubicBezTo>
                  <a:cubicBezTo>
                    <a:pt x="4375" y="469241"/>
                    <a:pt x="0" y="458679"/>
                    <a:pt x="0" y="447667"/>
                  </a:cubicBezTo>
                  <a:lnTo>
                    <a:pt x="0" y="41524"/>
                  </a:lnTo>
                  <a:cubicBezTo>
                    <a:pt x="0" y="30511"/>
                    <a:pt x="4375" y="19949"/>
                    <a:pt x="12162" y="12162"/>
                  </a:cubicBezTo>
                  <a:cubicBezTo>
                    <a:pt x="19949" y="4375"/>
                    <a:pt x="30511" y="0"/>
                    <a:pt x="41524" y="0"/>
                  </a:cubicBez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ysDot"/>
              <a:miter/>
            </a:ln>
          </p:spPr>
        </p:sp>
        <p:sp>
          <p:nvSpPr>
            <p:cNvPr name="TextBox 11" id="11"/>
            <p:cNvSpPr txBox="true"/>
            <p:nvPr/>
          </p:nvSpPr>
          <p:spPr>
            <a:xfrm>
              <a:off x="0" y="-28575"/>
              <a:ext cx="1269538" cy="517765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1762"/>
                </a:lnSpc>
              </a:pP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3814525" y="4901061"/>
            <a:ext cx="3539270" cy="2554258"/>
            <a:chOff x="0" y="0"/>
            <a:chExt cx="1268394" cy="915388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1268394" cy="915388"/>
            </a:xfrm>
            <a:custGeom>
              <a:avLst/>
              <a:gdLst/>
              <a:ahLst/>
              <a:cxnLst/>
              <a:rect r="r" b="b" t="t" l="l"/>
              <a:pathLst>
                <a:path h="915388" w="1268394">
                  <a:moveTo>
                    <a:pt x="41561" y="0"/>
                  </a:moveTo>
                  <a:lnTo>
                    <a:pt x="1226833" y="0"/>
                  </a:lnTo>
                  <a:cubicBezTo>
                    <a:pt x="1237856" y="0"/>
                    <a:pt x="1248427" y="4379"/>
                    <a:pt x="1256221" y="12173"/>
                  </a:cubicBezTo>
                  <a:cubicBezTo>
                    <a:pt x="1264016" y="19967"/>
                    <a:pt x="1268394" y="30539"/>
                    <a:pt x="1268394" y="41561"/>
                  </a:cubicBezTo>
                  <a:lnTo>
                    <a:pt x="1268394" y="873827"/>
                  </a:lnTo>
                  <a:cubicBezTo>
                    <a:pt x="1268394" y="884850"/>
                    <a:pt x="1264016" y="895421"/>
                    <a:pt x="1256221" y="903215"/>
                  </a:cubicBezTo>
                  <a:cubicBezTo>
                    <a:pt x="1248427" y="911010"/>
                    <a:pt x="1237856" y="915388"/>
                    <a:pt x="1226833" y="915388"/>
                  </a:cubicBezTo>
                  <a:lnTo>
                    <a:pt x="41561" y="915388"/>
                  </a:lnTo>
                  <a:cubicBezTo>
                    <a:pt x="30539" y="915388"/>
                    <a:pt x="19967" y="911010"/>
                    <a:pt x="12173" y="903215"/>
                  </a:cubicBezTo>
                  <a:cubicBezTo>
                    <a:pt x="4379" y="895421"/>
                    <a:pt x="0" y="884850"/>
                    <a:pt x="0" y="873827"/>
                  </a:cubicBezTo>
                  <a:lnTo>
                    <a:pt x="0" y="41561"/>
                  </a:lnTo>
                  <a:cubicBezTo>
                    <a:pt x="0" y="30539"/>
                    <a:pt x="4379" y="19967"/>
                    <a:pt x="12173" y="12173"/>
                  </a:cubicBezTo>
                  <a:cubicBezTo>
                    <a:pt x="19967" y="4379"/>
                    <a:pt x="30539" y="0"/>
                    <a:pt x="41561" y="0"/>
                  </a:cubicBez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ysDot"/>
              <a:miter/>
            </a:ln>
          </p:spPr>
        </p:sp>
        <p:sp>
          <p:nvSpPr>
            <p:cNvPr name="TextBox 14" id="14"/>
            <p:cNvSpPr txBox="true"/>
            <p:nvPr/>
          </p:nvSpPr>
          <p:spPr>
            <a:xfrm>
              <a:off x="0" y="-28575"/>
              <a:ext cx="1268394" cy="943963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1762"/>
                </a:lnSpc>
              </a:pPr>
            </a:p>
          </p:txBody>
        </p:sp>
      </p:grpSp>
      <p:grpSp>
        <p:nvGrpSpPr>
          <p:cNvPr name="Group 15" id="15"/>
          <p:cNvGrpSpPr/>
          <p:nvPr/>
        </p:nvGrpSpPr>
        <p:grpSpPr>
          <a:xfrm rot="0">
            <a:off x="232293" y="4901061"/>
            <a:ext cx="3539270" cy="2554258"/>
            <a:chOff x="0" y="0"/>
            <a:chExt cx="1268394" cy="915388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1268394" cy="915388"/>
            </a:xfrm>
            <a:custGeom>
              <a:avLst/>
              <a:gdLst/>
              <a:ahLst/>
              <a:cxnLst/>
              <a:rect r="r" b="b" t="t" l="l"/>
              <a:pathLst>
                <a:path h="915388" w="1268394">
                  <a:moveTo>
                    <a:pt x="41561" y="0"/>
                  </a:moveTo>
                  <a:lnTo>
                    <a:pt x="1226833" y="0"/>
                  </a:lnTo>
                  <a:cubicBezTo>
                    <a:pt x="1237856" y="0"/>
                    <a:pt x="1248427" y="4379"/>
                    <a:pt x="1256221" y="12173"/>
                  </a:cubicBezTo>
                  <a:cubicBezTo>
                    <a:pt x="1264016" y="19967"/>
                    <a:pt x="1268394" y="30539"/>
                    <a:pt x="1268394" y="41561"/>
                  </a:cubicBezTo>
                  <a:lnTo>
                    <a:pt x="1268394" y="873827"/>
                  </a:lnTo>
                  <a:cubicBezTo>
                    <a:pt x="1268394" y="884850"/>
                    <a:pt x="1264016" y="895421"/>
                    <a:pt x="1256221" y="903215"/>
                  </a:cubicBezTo>
                  <a:cubicBezTo>
                    <a:pt x="1248427" y="911010"/>
                    <a:pt x="1237856" y="915388"/>
                    <a:pt x="1226833" y="915388"/>
                  </a:cubicBezTo>
                  <a:lnTo>
                    <a:pt x="41561" y="915388"/>
                  </a:lnTo>
                  <a:cubicBezTo>
                    <a:pt x="30539" y="915388"/>
                    <a:pt x="19967" y="911010"/>
                    <a:pt x="12173" y="903215"/>
                  </a:cubicBezTo>
                  <a:cubicBezTo>
                    <a:pt x="4379" y="895421"/>
                    <a:pt x="0" y="884850"/>
                    <a:pt x="0" y="873827"/>
                  </a:cubicBezTo>
                  <a:lnTo>
                    <a:pt x="0" y="41561"/>
                  </a:lnTo>
                  <a:cubicBezTo>
                    <a:pt x="0" y="30539"/>
                    <a:pt x="4379" y="19967"/>
                    <a:pt x="12173" y="12173"/>
                  </a:cubicBezTo>
                  <a:cubicBezTo>
                    <a:pt x="19967" y="4379"/>
                    <a:pt x="30539" y="0"/>
                    <a:pt x="41561" y="0"/>
                  </a:cubicBez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ysDot"/>
              <a:miter/>
            </a:ln>
          </p:spPr>
        </p:sp>
        <p:sp>
          <p:nvSpPr>
            <p:cNvPr name="TextBox 17" id="17"/>
            <p:cNvSpPr txBox="true"/>
            <p:nvPr/>
          </p:nvSpPr>
          <p:spPr>
            <a:xfrm>
              <a:off x="0" y="-28575"/>
              <a:ext cx="1268394" cy="943963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1762"/>
                </a:lnSpc>
              </a:pPr>
            </a:p>
          </p:txBody>
        </p:sp>
      </p:grpSp>
      <p:grpSp>
        <p:nvGrpSpPr>
          <p:cNvPr name="Group 18" id="18"/>
          <p:cNvGrpSpPr/>
          <p:nvPr/>
        </p:nvGrpSpPr>
        <p:grpSpPr>
          <a:xfrm rot="0">
            <a:off x="237538" y="3111679"/>
            <a:ext cx="3542462" cy="1372559"/>
            <a:chOff x="0" y="0"/>
            <a:chExt cx="1269538" cy="491894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1269538" cy="491894"/>
            </a:xfrm>
            <a:custGeom>
              <a:avLst/>
              <a:gdLst/>
              <a:ahLst/>
              <a:cxnLst/>
              <a:rect r="r" b="b" t="t" l="l"/>
              <a:pathLst>
                <a:path h="491894" w="1269538">
                  <a:moveTo>
                    <a:pt x="41524" y="0"/>
                  </a:moveTo>
                  <a:lnTo>
                    <a:pt x="1228014" y="0"/>
                  </a:lnTo>
                  <a:cubicBezTo>
                    <a:pt x="1239027" y="0"/>
                    <a:pt x="1249589" y="4375"/>
                    <a:pt x="1257376" y="12162"/>
                  </a:cubicBezTo>
                  <a:cubicBezTo>
                    <a:pt x="1265163" y="19949"/>
                    <a:pt x="1269538" y="30511"/>
                    <a:pt x="1269538" y="41524"/>
                  </a:cubicBezTo>
                  <a:lnTo>
                    <a:pt x="1269538" y="450370"/>
                  </a:lnTo>
                  <a:cubicBezTo>
                    <a:pt x="1269538" y="461383"/>
                    <a:pt x="1265163" y="471945"/>
                    <a:pt x="1257376" y="479732"/>
                  </a:cubicBezTo>
                  <a:cubicBezTo>
                    <a:pt x="1249589" y="487519"/>
                    <a:pt x="1239027" y="491894"/>
                    <a:pt x="1228014" y="491894"/>
                  </a:cubicBezTo>
                  <a:lnTo>
                    <a:pt x="41524" y="491894"/>
                  </a:lnTo>
                  <a:cubicBezTo>
                    <a:pt x="30511" y="491894"/>
                    <a:pt x="19949" y="487519"/>
                    <a:pt x="12162" y="479732"/>
                  </a:cubicBezTo>
                  <a:cubicBezTo>
                    <a:pt x="4375" y="471945"/>
                    <a:pt x="0" y="461383"/>
                    <a:pt x="0" y="450370"/>
                  </a:cubicBezTo>
                  <a:lnTo>
                    <a:pt x="0" y="41524"/>
                  </a:lnTo>
                  <a:cubicBezTo>
                    <a:pt x="0" y="30511"/>
                    <a:pt x="4375" y="19949"/>
                    <a:pt x="12162" y="12162"/>
                  </a:cubicBezTo>
                  <a:cubicBezTo>
                    <a:pt x="19949" y="4375"/>
                    <a:pt x="30511" y="0"/>
                    <a:pt x="41524" y="0"/>
                  </a:cubicBez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ysDot"/>
              <a:miter/>
            </a:ln>
          </p:spPr>
        </p:sp>
        <p:sp>
          <p:nvSpPr>
            <p:cNvPr name="TextBox 20" id="20"/>
            <p:cNvSpPr txBox="true"/>
            <p:nvPr/>
          </p:nvSpPr>
          <p:spPr>
            <a:xfrm>
              <a:off x="0" y="-28575"/>
              <a:ext cx="1269538" cy="52046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1762"/>
                </a:lnSpc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229101" y="4549091"/>
            <a:ext cx="7147591" cy="289779"/>
            <a:chOff x="0" y="0"/>
            <a:chExt cx="2561535" cy="103850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2561535" cy="103850"/>
            </a:xfrm>
            <a:custGeom>
              <a:avLst/>
              <a:gdLst/>
              <a:ahLst/>
              <a:cxnLst/>
              <a:rect r="r" b="b" t="t" l="l"/>
              <a:pathLst>
                <a:path h="103850" w="2561535">
                  <a:moveTo>
                    <a:pt x="0" y="0"/>
                  </a:moveTo>
                  <a:lnTo>
                    <a:pt x="2561535" y="0"/>
                  </a:lnTo>
                  <a:lnTo>
                    <a:pt x="2561535" y="103850"/>
                  </a:lnTo>
                  <a:lnTo>
                    <a:pt x="0" y="103850"/>
                  </a:lnTo>
                  <a:close/>
                </a:path>
              </a:pathLst>
            </a:custGeom>
            <a:solidFill>
              <a:srgbClr val="BEBEBE"/>
            </a:solidFill>
            <a:ln cap="sq">
              <a:noFill/>
              <a:prstDash val="solid"/>
              <a:miter/>
            </a:ln>
          </p:spPr>
        </p:sp>
        <p:sp>
          <p:nvSpPr>
            <p:cNvPr name="TextBox 23" id="23"/>
            <p:cNvSpPr txBox="true"/>
            <p:nvPr/>
          </p:nvSpPr>
          <p:spPr>
            <a:xfrm>
              <a:off x="0" y="-28575"/>
              <a:ext cx="2561535" cy="132425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1762"/>
                </a:lnSpc>
              </a:pPr>
            </a:p>
          </p:txBody>
        </p:sp>
      </p:grpSp>
      <p:sp>
        <p:nvSpPr>
          <p:cNvPr name="TextBox 24" id="24"/>
          <p:cNvSpPr txBox="true"/>
          <p:nvPr/>
        </p:nvSpPr>
        <p:spPr>
          <a:xfrm rot="0">
            <a:off x="0" y="740146"/>
            <a:ext cx="1086975" cy="2189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62"/>
              </a:lnSpc>
            </a:pPr>
            <a:r>
              <a:rPr lang="en-US" b="true" sz="1258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UNIT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954001" y="612584"/>
            <a:ext cx="6399795" cy="3410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23"/>
              </a:lnSpc>
            </a:pPr>
            <a:r>
              <a:rPr lang="en-US" sz="1945" b="true">
                <a:solidFill>
                  <a:srgbClr val="000000"/>
                </a:solidFill>
                <a:latin typeface="Eastman Grotesque Bold"/>
                <a:ea typeface="Eastman Grotesque Bold"/>
                <a:cs typeface="Eastman Grotesque Bold"/>
                <a:sym typeface="Eastman Grotesque Bold"/>
              </a:rPr>
              <a:t>Algebra 1 - Lesson #4 Guided Notes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954001" y="963572"/>
            <a:ext cx="6399795" cy="26045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042"/>
              </a:lnSpc>
            </a:pPr>
            <a:r>
              <a:rPr lang="en-US" sz="1459" i="true" b="true">
                <a:solidFill>
                  <a:srgbClr val="000000"/>
                </a:solidFill>
                <a:latin typeface="Eastman Grotesque Bold Italics"/>
                <a:ea typeface="Eastman Grotesque Bold Italics"/>
                <a:cs typeface="Eastman Grotesque Bold Italics"/>
                <a:sym typeface="Eastman Grotesque Bold Italics"/>
              </a:rPr>
              <a:t>Рационал Теңдеулерді Шешу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331041" y="1368174"/>
            <a:ext cx="6946903" cy="18956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26"/>
              </a:lnSpc>
            </a:pPr>
            <a:r>
              <a:rPr lang="en-US" sz="1161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Бүгін біз рационалды теңдеулерді шеше аламыз және бөгде ерітінділерді тексере аламыз.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341989" y="1726161"/>
            <a:ext cx="3346328" cy="1760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00"/>
              </a:lnSpc>
            </a:pPr>
            <a:r>
              <a:rPr lang="en-US" sz="1167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Пропорциялар туралы не есіңізде?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308145" y="4947124"/>
            <a:ext cx="2177652" cy="167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Example #1: </a:t>
            </a:r>
            <a:r>
              <a:rPr lang="en-US" sz="1069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Solve this equation.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913102" y="5113986"/>
            <a:ext cx="2177652" cy="1866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4         3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3890377" y="4947124"/>
            <a:ext cx="2177652" cy="167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Example #2: </a:t>
            </a:r>
            <a:r>
              <a:rPr lang="en-US" sz="1069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Solve this equation.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348373" y="3156143"/>
            <a:ext cx="3346328" cy="3520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00"/>
              </a:lnSpc>
            </a:pPr>
            <a:r>
              <a:rPr lang="en-US" sz="1167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Пропорционалды теңдеуді шешудің жылдам мысалы: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298111" y="4576364"/>
            <a:ext cx="6946903" cy="18956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26"/>
              </a:lnSpc>
            </a:pPr>
            <a:r>
              <a:rPr lang="en-US" sz="1161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Рационал теңдеуді шешуге және бөгде ерітінділердің бар-жоғын тексеруге машықтанайық.</a:t>
            </a:r>
          </a:p>
        </p:txBody>
      </p:sp>
      <p:grpSp>
        <p:nvGrpSpPr>
          <p:cNvPr name="Group 34" id="34"/>
          <p:cNvGrpSpPr/>
          <p:nvPr/>
        </p:nvGrpSpPr>
        <p:grpSpPr>
          <a:xfrm rot="0">
            <a:off x="3814525" y="1681584"/>
            <a:ext cx="3542462" cy="1365128"/>
            <a:chOff x="0" y="0"/>
            <a:chExt cx="1269538" cy="489231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0"/>
              <a:ext cx="1269538" cy="489231"/>
            </a:xfrm>
            <a:custGeom>
              <a:avLst/>
              <a:gdLst/>
              <a:ahLst/>
              <a:cxnLst/>
              <a:rect r="r" b="b" t="t" l="l"/>
              <a:pathLst>
                <a:path h="489231" w="1269538">
                  <a:moveTo>
                    <a:pt x="41524" y="0"/>
                  </a:moveTo>
                  <a:lnTo>
                    <a:pt x="1228014" y="0"/>
                  </a:lnTo>
                  <a:cubicBezTo>
                    <a:pt x="1239027" y="0"/>
                    <a:pt x="1249589" y="4375"/>
                    <a:pt x="1257376" y="12162"/>
                  </a:cubicBezTo>
                  <a:cubicBezTo>
                    <a:pt x="1265163" y="19949"/>
                    <a:pt x="1269538" y="30511"/>
                    <a:pt x="1269538" y="41524"/>
                  </a:cubicBezTo>
                  <a:lnTo>
                    <a:pt x="1269538" y="447707"/>
                  </a:lnTo>
                  <a:cubicBezTo>
                    <a:pt x="1269538" y="458720"/>
                    <a:pt x="1265163" y="469282"/>
                    <a:pt x="1257376" y="477069"/>
                  </a:cubicBezTo>
                  <a:cubicBezTo>
                    <a:pt x="1249589" y="484856"/>
                    <a:pt x="1239027" y="489231"/>
                    <a:pt x="1228014" y="489231"/>
                  </a:cubicBezTo>
                  <a:lnTo>
                    <a:pt x="41524" y="489231"/>
                  </a:lnTo>
                  <a:cubicBezTo>
                    <a:pt x="30511" y="489231"/>
                    <a:pt x="19949" y="484856"/>
                    <a:pt x="12162" y="477069"/>
                  </a:cubicBezTo>
                  <a:cubicBezTo>
                    <a:pt x="4375" y="469282"/>
                    <a:pt x="0" y="458720"/>
                    <a:pt x="0" y="447707"/>
                  </a:cubicBezTo>
                  <a:lnTo>
                    <a:pt x="0" y="41524"/>
                  </a:lnTo>
                  <a:cubicBezTo>
                    <a:pt x="0" y="30511"/>
                    <a:pt x="4375" y="19949"/>
                    <a:pt x="12162" y="12162"/>
                  </a:cubicBezTo>
                  <a:cubicBezTo>
                    <a:pt x="19949" y="4375"/>
                    <a:pt x="30511" y="0"/>
                    <a:pt x="41524" y="0"/>
                  </a:cubicBez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ysDot"/>
              <a:miter/>
            </a:ln>
          </p:spPr>
        </p:sp>
        <p:sp>
          <p:nvSpPr>
            <p:cNvPr name="TextBox 36" id="36"/>
            <p:cNvSpPr txBox="true"/>
            <p:nvPr/>
          </p:nvSpPr>
          <p:spPr>
            <a:xfrm>
              <a:off x="0" y="-28575"/>
              <a:ext cx="1269538" cy="517806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1762"/>
                </a:lnSpc>
              </a:pPr>
            </a:p>
          </p:txBody>
        </p:sp>
      </p:grpSp>
      <p:grpSp>
        <p:nvGrpSpPr>
          <p:cNvPr name="Group 37" id="37"/>
          <p:cNvGrpSpPr/>
          <p:nvPr/>
        </p:nvGrpSpPr>
        <p:grpSpPr>
          <a:xfrm rot="0">
            <a:off x="3814525" y="3111565"/>
            <a:ext cx="3542462" cy="1372673"/>
            <a:chOff x="0" y="0"/>
            <a:chExt cx="1269538" cy="491935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0"/>
              <a:ext cx="1269538" cy="491935"/>
            </a:xfrm>
            <a:custGeom>
              <a:avLst/>
              <a:gdLst/>
              <a:ahLst/>
              <a:cxnLst/>
              <a:rect r="r" b="b" t="t" l="l"/>
              <a:pathLst>
                <a:path h="491935" w="1269538">
                  <a:moveTo>
                    <a:pt x="41524" y="0"/>
                  </a:moveTo>
                  <a:lnTo>
                    <a:pt x="1228014" y="0"/>
                  </a:lnTo>
                  <a:cubicBezTo>
                    <a:pt x="1239027" y="0"/>
                    <a:pt x="1249589" y="4375"/>
                    <a:pt x="1257376" y="12162"/>
                  </a:cubicBezTo>
                  <a:cubicBezTo>
                    <a:pt x="1265163" y="19949"/>
                    <a:pt x="1269538" y="30511"/>
                    <a:pt x="1269538" y="41524"/>
                  </a:cubicBezTo>
                  <a:lnTo>
                    <a:pt x="1269538" y="450411"/>
                  </a:lnTo>
                  <a:cubicBezTo>
                    <a:pt x="1269538" y="461424"/>
                    <a:pt x="1265163" y="471986"/>
                    <a:pt x="1257376" y="479773"/>
                  </a:cubicBezTo>
                  <a:cubicBezTo>
                    <a:pt x="1249589" y="487560"/>
                    <a:pt x="1239027" y="491935"/>
                    <a:pt x="1228014" y="491935"/>
                  </a:cubicBezTo>
                  <a:lnTo>
                    <a:pt x="41524" y="491935"/>
                  </a:lnTo>
                  <a:cubicBezTo>
                    <a:pt x="30511" y="491935"/>
                    <a:pt x="19949" y="487560"/>
                    <a:pt x="12162" y="479773"/>
                  </a:cubicBezTo>
                  <a:cubicBezTo>
                    <a:pt x="4375" y="471986"/>
                    <a:pt x="0" y="461424"/>
                    <a:pt x="0" y="450411"/>
                  </a:cubicBezTo>
                  <a:lnTo>
                    <a:pt x="0" y="41524"/>
                  </a:lnTo>
                  <a:cubicBezTo>
                    <a:pt x="0" y="30511"/>
                    <a:pt x="4375" y="19949"/>
                    <a:pt x="12162" y="12162"/>
                  </a:cubicBezTo>
                  <a:cubicBezTo>
                    <a:pt x="19949" y="4375"/>
                    <a:pt x="30511" y="0"/>
                    <a:pt x="41524" y="0"/>
                  </a:cubicBez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ysDot"/>
              <a:miter/>
            </a:ln>
          </p:spPr>
        </p:sp>
        <p:sp>
          <p:nvSpPr>
            <p:cNvPr name="TextBox 39" id="39"/>
            <p:cNvSpPr txBox="true"/>
            <p:nvPr/>
          </p:nvSpPr>
          <p:spPr>
            <a:xfrm>
              <a:off x="0" y="-28575"/>
              <a:ext cx="1269538" cy="52051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1762"/>
                </a:lnSpc>
              </a:pPr>
            </a:p>
          </p:txBody>
        </p:sp>
      </p:grpSp>
      <p:sp>
        <p:nvSpPr>
          <p:cNvPr name="TextBox 40" id="40"/>
          <p:cNvSpPr txBox="true"/>
          <p:nvPr/>
        </p:nvSpPr>
        <p:spPr>
          <a:xfrm rot="0">
            <a:off x="3918976" y="1726047"/>
            <a:ext cx="3346328" cy="1760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00"/>
              </a:lnSpc>
            </a:pPr>
            <a:r>
              <a:rPr lang="en-US" sz="1167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Рационалды дегеніміз не?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3925360" y="3156029"/>
            <a:ext cx="3346328" cy="1760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00"/>
              </a:lnSpc>
            </a:pPr>
            <a:r>
              <a:rPr lang="en-US" sz="1167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Бөгде ерітінді дегеніміз не?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913102" y="5272104"/>
            <a:ext cx="2177652" cy="1866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sz="1069" i="true">
                <a:solidFill>
                  <a:srgbClr val="000000"/>
                </a:solidFill>
                <a:latin typeface="IBM Plex Serif Italics"/>
                <a:ea typeface="IBM Plex Serif Italics"/>
                <a:cs typeface="IBM Plex Serif Italics"/>
                <a:sym typeface="IBM Plex Serif Italics"/>
              </a:rPr>
              <a:t>x</a:t>
            </a:r>
            <a:r>
              <a:rPr lang="en-US" sz="1069">
                <a:solidFill>
                  <a:srgbClr val="00000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         9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913102" y="5193045"/>
            <a:ext cx="2177652" cy="1866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=</a:t>
            </a:r>
          </a:p>
        </p:txBody>
      </p:sp>
      <p:sp>
        <p:nvSpPr>
          <p:cNvPr name="AutoShape 44" id="44"/>
          <p:cNvSpPr/>
          <p:nvPr/>
        </p:nvSpPr>
        <p:spPr>
          <a:xfrm flipV="true">
            <a:off x="1751998" y="5305311"/>
            <a:ext cx="159870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5" id="45"/>
          <p:cNvSpPr/>
          <p:nvPr/>
        </p:nvSpPr>
        <p:spPr>
          <a:xfrm flipV="true">
            <a:off x="2107092" y="5305311"/>
            <a:ext cx="159870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46" id="46"/>
          <p:cNvSpPr txBox="true"/>
          <p:nvPr/>
        </p:nvSpPr>
        <p:spPr>
          <a:xfrm rot="0">
            <a:off x="4512076" y="5113986"/>
            <a:ext cx="2177652" cy="1866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4          10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4546720" y="5272104"/>
            <a:ext cx="2177652" cy="1866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6         </a:t>
            </a:r>
            <a:r>
              <a:rPr lang="en-US" sz="1069" i="true">
                <a:solidFill>
                  <a:srgbClr val="000000"/>
                </a:solidFill>
                <a:latin typeface="IBM Plex Serif Italics"/>
                <a:ea typeface="IBM Plex Serif Italics"/>
                <a:cs typeface="IBM Plex Serif Italics"/>
                <a:sym typeface="IBM Plex Serif Italics"/>
              </a:rPr>
              <a:t>x</a:t>
            </a:r>
            <a:r>
              <a:rPr lang="en-US" sz="1069">
                <a:solidFill>
                  <a:srgbClr val="00000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 - 2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4443948" y="5193045"/>
            <a:ext cx="2177652" cy="1866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=</a:t>
            </a:r>
          </a:p>
        </p:txBody>
      </p:sp>
      <p:sp>
        <p:nvSpPr>
          <p:cNvPr name="AutoShape 49" id="49"/>
          <p:cNvSpPr/>
          <p:nvPr/>
        </p:nvSpPr>
        <p:spPr>
          <a:xfrm flipV="true">
            <a:off x="5282844" y="5305311"/>
            <a:ext cx="159870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0" id="50"/>
          <p:cNvSpPr/>
          <p:nvPr/>
        </p:nvSpPr>
        <p:spPr>
          <a:xfrm>
            <a:off x="5635546" y="5305311"/>
            <a:ext cx="346591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51" id="51"/>
          <p:cNvGrpSpPr/>
          <p:nvPr/>
        </p:nvGrpSpPr>
        <p:grpSpPr>
          <a:xfrm rot="0">
            <a:off x="3814525" y="7520172"/>
            <a:ext cx="3539270" cy="2535943"/>
            <a:chOff x="0" y="0"/>
            <a:chExt cx="1268394" cy="908825"/>
          </a:xfrm>
        </p:grpSpPr>
        <p:sp>
          <p:nvSpPr>
            <p:cNvPr name="Freeform 52" id="52"/>
            <p:cNvSpPr/>
            <p:nvPr/>
          </p:nvSpPr>
          <p:spPr>
            <a:xfrm flipH="false" flipV="false" rot="0">
              <a:off x="0" y="0"/>
              <a:ext cx="1268394" cy="908825"/>
            </a:xfrm>
            <a:custGeom>
              <a:avLst/>
              <a:gdLst/>
              <a:ahLst/>
              <a:cxnLst/>
              <a:rect r="r" b="b" t="t" l="l"/>
              <a:pathLst>
                <a:path h="908825" w="1268394">
                  <a:moveTo>
                    <a:pt x="41561" y="0"/>
                  </a:moveTo>
                  <a:lnTo>
                    <a:pt x="1226833" y="0"/>
                  </a:lnTo>
                  <a:cubicBezTo>
                    <a:pt x="1237856" y="0"/>
                    <a:pt x="1248427" y="4379"/>
                    <a:pt x="1256221" y="12173"/>
                  </a:cubicBezTo>
                  <a:cubicBezTo>
                    <a:pt x="1264016" y="19967"/>
                    <a:pt x="1268394" y="30539"/>
                    <a:pt x="1268394" y="41561"/>
                  </a:cubicBezTo>
                  <a:lnTo>
                    <a:pt x="1268394" y="867263"/>
                  </a:lnTo>
                  <a:cubicBezTo>
                    <a:pt x="1268394" y="878286"/>
                    <a:pt x="1264016" y="888857"/>
                    <a:pt x="1256221" y="896652"/>
                  </a:cubicBezTo>
                  <a:cubicBezTo>
                    <a:pt x="1248427" y="904446"/>
                    <a:pt x="1237856" y="908825"/>
                    <a:pt x="1226833" y="908825"/>
                  </a:cubicBezTo>
                  <a:lnTo>
                    <a:pt x="41561" y="908825"/>
                  </a:lnTo>
                  <a:cubicBezTo>
                    <a:pt x="30539" y="908825"/>
                    <a:pt x="19967" y="904446"/>
                    <a:pt x="12173" y="896652"/>
                  </a:cubicBezTo>
                  <a:cubicBezTo>
                    <a:pt x="4379" y="888857"/>
                    <a:pt x="0" y="878286"/>
                    <a:pt x="0" y="867263"/>
                  </a:cubicBezTo>
                  <a:lnTo>
                    <a:pt x="0" y="41561"/>
                  </a:lnTo>
                  <a:cubicBezTo>
                    <a:pt x="0" y="30539"/>
                    <a:pt x="4379" y="19967"/>
                    <a:pt x="12173" y="12173"/>
                  </a:cubicBezTo>
                  <a:cubicBezTo>
                    <a:pt x="19967" y="4379"/>
                    <a:pt x="30539" y="0"/>
                    <a:pt x="41561" y="0"/>
                  </a:cubicBez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ysDot"/>
              <a:miter/>
            </a:ln>
          </p:spPr>
        </p:sp>
        <p:sp>
          <p:nvSpPr>
            <p:cNvPr name="TextBox 53" id="53"/>
            <p:cNvSpPr txBox="true"/>
            <p:nvPr/>
          </p:nvSpPr>
          <p:spPr>
            <a:xfrm>
              <a:off x="0" y="-28575"/>
              <a:ext cx="1268394" cy="93740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1762"/>
                </a:lnSpc>
              </a:pPr>
            </a:p>
          </p:txBody>
        </p:sp>
      </p:grpSp>
      <p:grpSp>
        <p:nvGrpSpPr>
          <p:cNvPr name="Group 54" id="54"/>
          <p:cNvGrpSpPr/>
          <p:nvPr/>
        </p:nvGrpSpPr>
        <p:grpSpPr>
          <a:xfrm rot="0">
            <a:off x="232293" y="7520172"/>
            <a:ext cx="3539270" cy="2535943"/>
            <a:chOff x="0" y="0"/>
            <a:chExt cx="1268394" cy="908825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0"/>
              <a:ext cx="1268394" cy="908825"/>
            </a:xfrm>
            <a:custGeom>
              <a:avLst/>
              <a:gdLst/>
              <a:ahLst/>
              <a:cxnLst/>
              <a:rect r="r" b="b" t="t" l="l"/>
              <a:pathLst>
                <a:path h="908825" w="1268394">
                  <a:moveTo>
                    <a:pt x="41561" y="0"/>
                  </a:moveTo>
                  <a:lnTo>
                    <a:pt x="1226833" y="0"/>
                  </a:lnTo>
                  <a:cubicBezTo>
                    <a:pt x="1237856" y="0"/>
                    <a:pt x="1248427" y="4379"/>
                    <a:pt x="1256221" y="12173"/>
                  </a:cubicBezTo>
                  <a:cubicBezTo>
                    <a:pt x="1264016" y="19967"/>
                    <a:pt x="1268394" y="30539"/>
                    <a:pt x="1268394" y="41561"/>
                  </a:cubicBezTo>
                  <a:lnTo>
                    <a:pt x="1268394" y="867263"/>
                  </a:lnTo>
                  <a:cubicBezTo>
                    <a:pt x="1268394" y="878286"/>
                    <a:pt x="1264016" y="888857"/>
                    <a:pt x="1256221" y="896652"/>
                  </a:cubicBezTo>
                  <a:cubicBezTo>
                    <a:pt x="1248427" y="904446"/>
                    <a:pt x="1237856" y="908825"/>
                    <a:pt x="1226833" y="908825"/>
                  </a:cubicBezTo>
                  <a:lnTo>
                    <a:pt x="41561" y="908825"/>
                  </a:lnTo>
                  <a:cubicBezTo>
                    <a:pt x="30539" y="908825"/>
                    <a:pt x="19967" y="904446"/>
                    <a:pt x="12173" y="896652"/>
                  </a:cubicBezTo>
                  <a:cubicBezTo>
                    <a:pt x="4379" y="888857"/>
                    <a:pt x="0" y="878286"/>
                    <a:pt x="0" y="867263"/>
                  </a:cubicBezTo>
                  <a:lnTo>
                    <a:pt x="0" y="41561"/>
                  </a:lnTo>
                  <a:cubicBezTo>
                    <a:pt x="0" y="30539"/>
                    <a:pt x="4379" y="19967"/>
                    <a:pt x="12173" y="12173"/>
                  </a:cubicBezTo>
                  <a:cubicBezTo>
                    <a:pt x="19967" y="4379"/>
                    <a:pt x="30539" y="0"/>
                    <a:pt x="41561" y="0"/>
                  </a:cubicBez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ysDot"/>
              <a:miter/>
            </a:ln>
          </p:spPr>
        </p:sp>
        <p:sp>
          <p:nvSpPr>
            <p:cNvPr name="TextBox 56" id="56"/>
            <p:cNvSpPr txBox="true"/>
            <p:nvPr/>
          </p:nvSpPr>
          <p:spPr>
            <a:xfrm>
              <a:off x="0" y="-28575"/>
              <a:ext cx="1268394" cy="93740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1762"/>
                </a:lnSpc>
              </a:pPr>
            </a:p>
          </p:txBody>
        </p:sp>
      </p:grpSp>
      <p:sp>
        <p:nvSpPr>
          <p:cNvPr name="TextBox 57" id="57"/>
          <p:cNvSpPr txBox="true"/>
          <p:nvPr/>
        </p:nvSpPr>
        <p:spPr>
          <a:xfrm rot="0">
            <a:off x="308145" y="7566235"/>
            <a:ext cx="2177652" cy="167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Example #3: </a:t>
            </a:r>
            <a:r>
              <a:rPr lang="en-US" sz="1069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Solve this equation.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1026677" y="7733097"/>
            <a:ext cx="2177652" cy="1866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1         1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3890377" y="7566235"/>
            <a:ext cx="2177652" cy="167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Example #4: </a:t>
            </a:r>
            <a:r>
              <a:rPr lang="en-US" sz="1069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Solve this equation.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1026677" y="7891215"/>
            <a:ext cx="2177652" cy="1866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4</a:t>
            </a:r>
            <a:r>
              <a:rPr lang="en-US" sz="1069" i="true">
                <a:solidFill>
                  <a:srgbClr val="000000"/>
                </a:solidFill>
                <a:latin typeface="IBM Plex Serif Italics"/>
                <a:ea typeface="IBM Plex Serif Italics"/>
                <a:cs typeface="IBM Plex Serif Italics"/>
                <a:sym typeface="IBM Plex Serif Italics"/>
              </a:rPr>
              <a:t>x</a:t>
            </a:r>
            <a:r>
              <a:rPr lang="en-US" sz="1069">
                <a:solidFill>
                  <a:srgbClr val="00000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       4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799526" y="7812156"/>
            <a:ext cx="2177652" cy="1866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1 +         =</a:t>
            </a:r>
          </a:p>
        </p:txBody>
      </p:sp>
      <p:sp>
        <p:nvSpPr>
          <p:cNvPr name="AutoShape 62" id="62"/>
          <p:cNvSpPr/>
          <p:nvPr/>
        </p:nvSpPr>
        <p:spPr>
          <a:xfrm flipV="true">
            <a:off x="1865573" y="7924422"/>
            <a:ext cx="159870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3" id="63"/>
          <p:cNvSpPr/>
          <p:nvPr/>
        </p:nvSpPr>
        <p:spPr>
          <a:xfrm flipV="true">
            <a:off x="2220668" y="7924422"/>
            <a:ext cx="159870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64" id="64"/>
          <p:cNvSpPr txBox="true"/>
          <p:nvPr/>
        </p:nvSpPr>
        <p:spPr>
          <a:xfrm rot="0">
            <a:off x="4881487" y="7733097"/>
            <a:ext cx="388687" cy="1866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1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5161613" y="7816788"/>
            <a:ext cx="259188" cy="1866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=</a:t>
            </a:r>
          </a:p>
        </p:txBody>
      </p:sp>
      <p:sp>
        <p:nvSpPr>
          <p:cNvPr name="AutoShape 66" id="66"/>
          <p:cNvSpPr/>
          <p:nvPr/>
        </p:nvSpPr>
        <p:spPr>
          <a:xfrm flipV="true">
            <a:off x="4995896" y="7933687"/>
            <a:ext cx="159870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67" id="67"/>
          <p:cNvSpPr txBox="true"/>
          <p:nvPr/>
        </p:nvSpPr>
        <p:spPr>
          <a:xfrm rot="0">
            <a:off x="4881487" y="7937538"/>
            <a:ext cx="388687" cy="1866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2</a:t>
            </a:r>
          </a:p>
        </p:txBody>
      </p:sp>
      <p:sp>
        <p:nvSpPr>
          <p:cNvPr name="TextBox 68" id="68"/>
          <p:cNvSpPr txBox="true"/>
          <p:nvPr/>
        </p:nvSpPr>
        <p:spPr>
          <a:xfrm rot="0">
            <a:off x="5333430" y="7733097"/>
            <a:ext cx="388687" cy="1866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1</a:t>
            </a:r>
          </a:p>
        </p:txBody>
      </p:sp>
      <p:sp>
        <p:nvSpPr>
          <p:cNvPr name="AutoShape 69" id="69"/>
          <p:cNvSpPr/>
          <p:nvPr/>
        </p:nvSpPr>
        <p:spPr>
          <a:xfrm flipV="true">
            <a:off x="5447839" y="7933687"/>
            <a:ext cx="159870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70" id="70"/>
          <p:cNvSpPr txBox="true"/>
          <p:nvPr/>
        </p:nvSpPr>
        <p:spPr>
          <a:xfrm rot="0">
            <a:off x="5333430" y="7937538"/>
            <a:ext cx="388687" cy="1866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sz="1069" i="true">
                <a:solidFill>
                  <a:srgbClr val="000000"/>
                </a:solidFill>
                <a:latin typeface="IBM Plex Serif Italics"/>
                <a:ea typeface="IBM Plex Serif Italics"/>
                <a:cs typeface="IBM Plex Serif Italics"/>
                <a:sym typeface="IBM Plex Serif Italics"/>
              </a:rPr>
              <a:t>x</a:t>
            </a:r>
          </a:p>
        </p:txBody>
      </p:sp>
      <p:sp>
        <p:nvSpPr>
          <p:cNvPr name="TextBox 71" id="71"/>
          <p:cNvSpPr txBox="true"/>
          <p:nvPr/>
        </p:nvSpPr>
        <p:spPr>
          <a:xfrm rot="0">
            <a:off x="5898147" y="7733097"/>
            <a:ext cx="388687" cy="1866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sz="1069" i="true">
                <a:solidFill>
                  <a:srgbClr val="000000"/>
                </a:solidFill>
                <a:latin typeface="IBM Plex Serif Italics"/>
                <a:ea typeface="IBM Plex Serif Italics"/>
                <a:cs typeface="IBM Plex Serif Italics"/>
                <a:sym typeface="IBM Plex Serif Italics"/>
              </a:rPr>
              <a:t>x</a:t>
            </a:r>
            <a:r>
              <a:rPr lang="en-US" sz="1069">
                <a:solidFill>
                  <a:srgbClr val="00000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 - 2</a:t>
            </a:r>
          </a:p>
        </p:txBody>
      </p:sp>
      <p:sp>
        <p:nvSpPr>
          <p:cNvPr name="AutoShape 72" id="72"/>
          <p:cNvSpPr/>
          <p:nvPr/>
        </p:nvSpPr>
        <p:spPr>
          <a:xfrm>
            <a:off x="5921646" y="7938319"/>
            <a:ext cx="34168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73" id="73"/>
          <p:cNvSpPr txBox="true"/>
          <p:nvPr/>
        </p:nvSpPr>
        <p:spPr>
          <a:xfrm rot="0">
            <a:off x="5898147" y="7937538"/>
            <a:ext cx="388687" cy="1866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sz="1069" i="true">
                <a:solidFill>
                  <a:srgbClr val="000000"/>
                </a:solidFill>
                <a:latin typeface="IBM Plex Serif Italics"/>
                <a:ea typeface="IBM Plex Serif Italics"/>
                <a:cs typeface="IBM Plex Serif Italics"/>
                <a:sym typeface="IBM Plex Serif Italics"/>
              </a:rPr>
              <a:t>x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5642191" y="7816788"/>
            <a:ext cx="259188" cy="1866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IBM Plex Serif"/>
                <a:ea typeface="IBM Plex Serif"/>
                <a:cs typeface="IBM Plex Serif"/>
                <a:sym typeface="IBM Plex Serif"/>
              </a:rPr>
              <a:t>+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DAGZX7Tl5og</dc:identifier>
  <dcterms:modified xsi:type="dcterms:W3CDTF">2011-08-01T06:04:30Z</dcterms:modified>
  <cp:revision>1</cp:revision>
  <dc:title>Black and White Simple Solving Rational Equations Worksheet</dc:title>
</cp:coreProperties>
</file>