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Bungee Shade" charset="1" panose="00000000000000000000"/>
      <p:regular r:id="rId7"/>
    </p:embeddedFont>
    <p:embeddedFont>
      <p:font typeface="Cerebri" charset="1" panose="00000500000000000000"/>
      <p:regular r:id="rId8"/>
    </p:embeddedFont>
    <p:embeddedFont>
      <p:font typeface="Cerebri Bold" charset="1" panose="000008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52234" y="2414823"/>
            <a:ext cx="11479142" cy="5811705"/>
            <a:chOff x="0" y="0"/>
            <a:chExt cx="6050288" cy="306316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050288" cy="3063163"/>
            </a:xfrm>
            <a:custGeom>
              <a:avLst/>
              <a:gdLst/>
              <a:ahLst/>
              <a:cxnLst/>
              <a:rect r="r" b="b" t="t" l="l"/>
              <a:pathLst>
                <a:path h="3063163" w="6050288">
                  <a:moveTo>
                    <a:pt x="0" y="0"/>
                  </a:moveTo>
                  <a:lnTo>
                    <a:pt x="6050288" y="0"/>
                  </a:lnTo>
                  <a:lnTo>
                    <a:pt x="6050288" y="3063163"/>
                  </a:lnTo>
                  <a:lnTo>
                    <a:pt x="0" y="3063163"/>
                  </a:lnTo>
                  <a:close/>
                </a:path>
              </a:pathLst>
            </a:custGeom>
            <a:solidFill>
              <a:srgbClr val="91CAEB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6556935" y="507193"/>
            <a:ext cx="3972729" cy="2189967"/>
          </a:xfrm>
          <a:custGeom>
            <a:avLst/>
            <a:gdLst/>
            <a:ahLst/>
            <a:cxnLst/>
            <a:rect r="r" b="b" t="t" l="l"/>
            <a:pathLst>
              <a:path h="2189967" w="3972729">
                <a:moveTo>
                  <a:pt x="0" y="0"/>
                </a:moveTo>
                <a:lnTo>
                  <a:pt x="3972729" y="0"/>
                </a:lnTo>
                <a:lnTo>
                  <a:pt x="3972729" y="2189967"/>
                </a:lnTo>
                <a:lnTo>
                  <a:pt x="0" y="218996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5" id="5"/>
          <p:cNvSpPr/>
          <p:nvPr/>
        </p:nvSpPr>
        <p:spPr>
          <a:xfrm rot="0">
            <a:off x="631104" y="2828365"/>
            <a:ext cx="9414113" cy="4063134"/>
          </a:xfrm>
          <a:prstGeom prst="rect">
            <a:avLst/>
          </a:prstGeom>
          <a:solidFill>
            <a:srgbClr val="FFFFFF"/>
          </a:solidFill>
        </p:spPr>
      </p:sp>
      <p:sp>
        <p:nvSpPr>
          <p:cNvPr name="TextBox 6" id="6"/>
          <p:cNvSpPr txBox="true"/>
          <p:nvPr/>
        </p:nvSpPr>
        <p:spPr>
          <a:xfrm rot="0">
            <a:off x="474034" y="2817436"/>
            <a:ext cx="2643576" cy="387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4AAD"/>
                </a:solidFill>
                <a:latin typeface="Bungee Shade"/>
                <a:ea typeface="Bungee Shade"/>
                <a:cs typeface="Bungee Shade"/>
                <a:sym typeface="Bungee Shade"/>
              </a:rPr>
              <a:t>NUMBER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968030" y="3380017"/>
            <a:ext cx="2843224" cy="318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1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Tens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811253" y="3401711"/>
            <a:ext cx="3705028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60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2968030" y="2828365"/>
            <a:ext cx="7077187" cy="4063134"/>
            <a:chOff x="0" y="0"/>
            <a:chExt cx="3257566" cy="1870224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3257566" cy="1870224"/>
            </a:xfrm>
            <a:custGeom>
              <a:avLst/>
              <a:gdLst/>
              <a:ahLst/>
              <a:cxnLst/>
              <a:rect r="r" b="b" t="t" l="l"/>
              <a:pathLst>
                <a:path h="1870224" w="3257566">
                  <a:moveTo>
                    <a:pt x="0" y="0"/>
                  </a:moveTo>
                  <a:lnTo>
                    <a:pt x="3257566" y="0"/>
                  </a:lnTo>
                  <a:lnTo>
                    <a:pt x="3257566" y="1870224"/>
                  </a:lnTo>
                  <a:lnTo>
                    <a:pt x="0" y="1870224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11" id="11"/>
          <p:cNvSpPr/>
          <p:nvPr/>
        </p:nvSpPr>
        <p:spPr>
          <a:xfrm rot="0">
            <a:off x="199540" y="4227676"/>
            <a:ext cx="9866069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37088" y="4654664"/>
            <a:ext cx="10028521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168052" y="5099958"/>
            <a:ext cx="10155127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1648">
            <a:off x="134058" y="5537369"/>
            <a:ext cx="9931552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265022" y="5980282"/>
            <a:ext cx="10058157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168052" y="6382716"/>
            <a:ext cx="9897557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5396200">
            <a:off x="3835565" y="4864214"/>
            <a:ext cx="4309524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168052" y="3325181"/>
            <a:ext cx="9897557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5396200">
            <a:off x="806124" y="4855170"/>
            <a:ext cx="4309524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0">
            <a:off x="299015" y="3770475"/>
            <a:ext cx="10024163" cy="0"/>
          </a:xfrm>
          <a:prstGeom prst="line">
            <a:avLst/>
          </a:prstGeom>
          <a:ln cap="rnd" w="9525">
            <a:solidFill>
              <a:srgbClr val="91CAE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rot="0">
            <a:off x="1425762" y="1602177"/>
            <a:ext cx="2963879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0">
            <a:off x="1425762" y="1922543"/>
            <a:ext cx="2963879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3" id="23"/>
          <p:cNvSpPr txBox="true"/>
          <p:nvPr/>
        </p:nvSpPr>
        <p:spPr>
          <a:xfrm rot="0">
            <a:off x="651496" y="333380"/>
            <a:ext cx="9671682" cy="667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032"/>
              </a:lnSpc>
              <a:spcBef>
                <a:spcPct val="0"/>
              </a:spcBef>
            </a:pPr>
          </a:p>
        </p:txBody>
      </p:sp>
      <p:sp>
        <p:nvSpPr>
          <p:cNvPr name="TextBox 24" id="24"/>
          <p:cNvSpPr txBox="true"/>
          <p:nvPr/>
        </p:nvSpPr>
        <p:spPr>
          <a:xfrm rot="0">
            <a:off x="3117610" y="2817436"/>
            <a:ext cx="2643576" cy="387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4AAD"/>
                </a:solidFill>
                <a:latin typeface="Bungee Shade"/>
                <a:ea typeface="Bungee Shade"/>
                <a:cs typeface="Bungee Shade"/>
                <a:sym typeface="Bungee Shade"/>
              </a:rPr>
              <a:t>PLACE VALUE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6405275" y="2817436"/>
            <a:ext cx="3459279" cy="387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4AAD"/>
                </a:solidFill>
                <a:latin typeface="Bungee Shade"/>
                <a:ea typeface="Bungee Shade"/>
                <a:cs typeface="Bungee Shade"/>
                <a:sym typeface="Bungee Shade"/>
              </a:rPr>
              <a:t>VALUE OF THE DIGIT 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651496" y="3401711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5,067.</a:t>
            </a:r>
            <a:r>
              <a:rPr lang="en-US" sz="1800">
                <a:solidFill>
                  <a:srgbClr val="FF1616"/>
                </a:solidFill>
                <a:latin typeface="Cerebri"/>
                <a:ea typeface="Cerebri"/>
                <a:cs typeface="Cerebri"/>
                <a:sym typeface="Cerebri"/>
              </a:rPr>
              <a:t>2</a:t>
            </a: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806959" y="2047782"/>
            <a:ext cx="9908453" cy="23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9"/>
              </a:lnSpc>
            </a:pPr>
            <a:r>
              <a:rPr lang="en-US" sz="1364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Төмендегі сандардың әрқайсысында қызыл санның орын мәнін анықтаңыз.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06959" y="378128"/>
            <a:ext cx="6628284" cy="623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510"/>
              </a:lnSpc>
            </a:pPr>
            <a:r>
              <a:rPr lang="en-US" sz="3222">
                <a:solidFill>
                  <a:srgbClr val="004AAD"/>
                </a:solidFill>
                <a:latin typeface="Bungee Shade"/>
                <a:ea typeface="Bungee Shade"/>
                <a:cs typeface="Bungee Shade"/>
                <a:sym typeface="Bungee Shade"/>
              </a:rPr>
              <a:t>ОНДЫҚ бөлшек мәні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806959" y="1391873"/>
            <a:ext cx="3752773" cy="2198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84"/>
              </a:lnSpc>
            </a:pPr>
            <a:r>
              <a:rPr lang="en-US" sz="1345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Name: 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806959" y="1690489"/>
            <a:ext cx="3687294" cy="23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9"/>
              </a:lnSpc>
            </a:pPr>
            <a:r>
              <a:rPr lang="en-US" sz="1364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Class: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806959" y="1084094"/>
            <a:ext cx="9908453" cy="23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9"/>
              </a:lnSpc>
            </a:pPr>
            <a:r>
              <a:rPr lang="en-US" sz="1364" b="true">
                <a:solidFill>
                  <a:srgbClr val="000000"/>
                </a:solidFill>
                <a:latin typeface="Cerebri Bold"/>
                <a:ea typeface="Cerebri Bold"/>
                <a:cs typeface="Cerebri Bold"/>
                <a:sym typeface="Cerebri Bold"/>
              </a:rPr>
              <a:t>Оқыту Мақсаты: ондық бөлшектері бар сандар үшін орын мәнін анықтай білу.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644699" y="3830337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10.61</a:t>
            </a:r>
            <a:r>
              <a:rPr lang="en-US" sz="1800">
                <a:solidFill>
                  <a:srgbClr val="FF1616"/>
                </a:solidFill>
                <a:latin typeface="Cerebri"/>
                <a:ea typeface="Cerebri"/>
                <a:cs typeface="Cerebri"/>
                <a:sym typeface="Cerebri"/>
              </a:rPr>
              <a:t>2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651496" y="4277474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0.0</a:t>
            </a:r>
            <a:r>
              <a:rPr lang="en-US" sz="1800">
                <a:solidFill>
                  <a:srgbClr val="FF1616"/>
                </a:solidFill>
                <a:latin typeface="Cerebri"/>
                <a:ea typeface="Cerebri"/>
                <a:cs typeface="Cerebri"/>
                <a:sym typeface="Cerebri"/>
              </a:rPr>
              <a:t>2</a:t>
            </a: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67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644699" y="4706099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406.</a:t>
            </a:r>
            <a:r>
              <a:rPr lang="en-US" sz="1800">
                <a:solidFill>
                  <a:srgbClr val="FF1616"/>
                </a:solidFill>
                <a:latin typeface="Cerebri"/>
                <a:ea typeface="Cerebri"/>
                <a:cs typeface="Cerebri"/>
                <a:sym typeface="Cerebri"/>
              </a:rPr>
              <a:t>2</a:t>
            </a: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70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644699" y="5157798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19,038.0</a:t>
            </a:r>
            <a:r>
              <a:rPr lang="en-US" sz="1800">
                <a:solidFill>
                  <a:srgbClr val="FF1616"/>
                </a:solidFill>
                <a:latin typeface="Cerebri"/>
                <a:ea typeface="Cerebri"/>
                <a:cs typeface="Cerebri"/>
                <a:sym typeface="Cerebri"/>
              </a:rPr>
              <a:t>2</a:t>
            </a: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05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637901" y="5586423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405.600</a:t>
            </a:r>
            <a:r>
              <a:rPr lang="en-US" sz="1800">
                <a:solidFill>
                  <a:srgbClr val="FF1616"/>
                </a:solidFill>
                <a:latin typeface="Cerebri"/>
                <a:ea typeface="Cerebri"/>
                <a:cs typeface="Cerebri"/>
                <a:sym typeface="Cerebri"/>
              </a:rPr>
              <a:t>2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37901" y="6015051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1,006.0006</a:t>
            </a:r>
            <a:r>
              <a:rPr lang="en-US" sz="1800">
                <a:solidFill>
                  <a:srgbClr val="FF1616"/>
                </a:solidFill>
                <a:latin typeface="Cerebri"/>
                <a:ea typeface="Cerebri"/>
                <a:cs typeface="Cerebri"/>
                <a:sym typeface="Cerebri"/>
              </a:rPr>
              <a:t>2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631104" y="6443676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3,671,035.05</a:t>
            </a:r>
            <a:r>
              <a:rPr lang="en-US" sz="1800">
                <a:solidFill>
                  <a:srgbClr val="FF1616"/>
                </a:solidFill>
                <a:latin typeface="Cerebri"/>
                <a:ea typeface="Cerebri"/>
                <a:cs typeface="Cerebri"/>
                <a:sym typeface="Cerebri"/>
              </a:rPr>
              <a:t>2</a:t>
            </a: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238518" y="3401711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ондық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6768534" y="3401711"/>
            <a:ext cx="2302246" cy="297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2/10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DAGZeevLtVA</dc:identifier>
  <dcterms:modified xsi:type="dcterms:W3CDTF">2011-08-01T06:04:30Z</dcterms:modified>
  <cp:revision>1</cp:revision>
  <dc:title>Blue Minimalist Decimal Place Value Maths Worksheet</dc:title>
</cp:coreProperties>
</file>