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693400"/>
  <p:notesSz cx="6858000" cy="9144000"/>
  <p:embeddedFontLst>
    <p:embeddedFont>
      <p:font typeface="Apricots" charset="1" panose="00000000000000000000"/>
      <p:regular r:id="rId14"/>
    </p:embeddedFont>
    <p:embeddedFont>
      <p:font typeface="Kompot Sans" charset="1" panose="00000000000000000000"/>
      <p:regular r:id="rId15"/>
    </p:embeddedFont>
    <p:embeddedFont>
      <p:font typeface="KG Primary Penmanship" charset="1" panose="02000506000000020003"/>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png" Type="http://schemas.openxmlformats.org/officeDocument/2006/relationships/image"/><Relationship Id="rId3" Target="../media/image8.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0.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2E706B"/>
            </a:solidFill>
          </p:spPr>
        </p:sp>
      </p:grpSp>
      <p:sp>
        <p:nvSpPr>
          <p:cNvPr name="Freeform 4" id="4"/>
          <p:cNvSpPr/>
          <p:nvPr/>
        </p:nvSpPr>
        <p:spPr>
          <a:xfrm flipH="false" flipV="false" rot="0">
            <a:off x="4832650" y="2115808"/>
            <a:ext cx="1680221" cy="2293816"/>
          </a:xfrm>
          <a:custGeom>
            <a:avLst/>
            <a:gdLst/>
            <a:ahLst/>
            <a:cxnLst/>
            <a:rect r="r" b="b" t="t" l="l"/>
            <a:pathLst>
              <a:path h="2293816" w="1680221">
                <a:moveTo>
                  <a:pt x="0" y="0"/>
                </a:moveTo>
                <a:lnTo>
                  <a:pt x="1680221" y="0"/>
                </a:lnTo>
                <a:lnTo>
                  <a:pt x="1680221" y="2293816"/>
                </a:lnTo>
                <a:lnTo>
                  <a:pt x="0" y="2293816"/>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5" id="5"/>
          <p:cNvSpPr txBox="true"/>
          <p:nvPr/>
        </p:nvSpPr>
        <p:spPr>
          <a:xfrm rot="0">
            <a:off x="3269923" y="950952"/>
            <a:ext cx="3534077" cy="448895"/>
          </a:xfrm>
          <a:prstGeom prst="rect">
            <a:avLst/>
          </a:prstGeom>
        </p:spPr>
        <p:txBody>
          <a:bodyPr anchor="t" rtlCol="false" tIns="0" lIns="0" bIns="0" rIns="0">
            <a:spAutoFit/>
          </a:bodyPr>
          <a:lstStyle/>
          <a:p>
            <a:pPr algn="ctr">
              <a:lnSpc>
                <a:spcPts val="3685"/>
              </a:lnSpc>
            </a:pPr>
            <a:r>
              <a:rPr lang="en-US" sz="2632" spc="57">
                <a:solidFill>
                  <a:srgbClr val="000000"/>
                </a:solidFill>
                <a:latin typeface="Apricots"/>
                <a:ea typeface="Apricots"/>
                <a:cs typeface="Apricots"/>
                <a:sym typeface="Apricots"/>
              </a:rPr>
              <a:t>Ондық бөлшектер</a:t>
            </a:r>
          </a:p>
        </p:txBody>
      </p:sp>
      <p:sp>
        <p:nvSpPr>
          <p:cNvPr name="TextBox 6" id="6"/>
          <p:cNvSpPr txBox="true"/>
          <p:nvPr/>
        </p:nvSpPr>
        <p:spPr>
          <a:xfrm rot="0">
            <a:off x="838041" y="834509"/>
            <a:ext cx="2431882" cy="1046569"/>
          </a:xfrm>
          <a:prstGeom prst="rect">
            <a:avLst/>
          </a:prstGeom>
        </p:spPr>
        <p:txBody>
          <a:bodyPr anchor="t" rtlCol="false" tIns="0" lIns="0" bIns="0" rIns="0">
            <a:spAutoFit/>
          </a:bodyPr>
          <a:lstStyle/>
          <a:p>
            <a:pPr algn="ctr">
              <a:lnSpc>
                <a:spcPts val="8465"/>
              </a:lnSpc>
            </a:pPr>
            <a:r>
              <a:rPr lang="en-US" sz="6046">
                <a:solidFill>
                  <a:srgbClr val="2E706B"/>
                </a:solidFill>
                <a:latin typeface="Kompot Sans"/>
                <a:ea typeface="Kompot Sans"/>
                <a:cs typeface="Kompot Sans"/>
                <a:sym typeface="Kompot Sans"/>
              </a:rPr>
              <a:t>Бөлу</a:t>
            </a:r>
          </a:p>
        </p:txBody>
      </p:sp>
      <p:sp>
        <p:nvSpPr>
          <p:cNvPr name="TextBox 7" id="7"/>
          <p:cNvSpPr txBox="true"/>
          <p:nvPr/>
        </p:nvSpPr>
        <p:spPr>
          <a:xfrm rot="0">
            <a:off x="3099284" y="2424146"/>
            <a:ext cx="111985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826.9</a:t>
            </a:r>
            <a:r>
              <a:rPr lang="en-US" sz="2569">
                <a:solidFill>
                  <a:srgbClr val="000000"/>
                </a:solidFill>
                <a:latin typeface="KG Primary Penmanship"/>
                <a:ea typeface="KG Primary Penmanship"/>
                <a:cs typeface="KG Primary Penmanship"/>
                <a:sym typeface="KG Primary Penmanship"/>
              </a:rPr>
              <a:t> ÷2= </a:t>
            </a:r>
          </a:p>
        </p:txBody>
      </p:sp>
      <p:sp>
        <p:nvSpPr>
          <p:cNvPr name="TextBox 8" id="8"/>
          <p:cNvSpPr txBox="true"/>
          <p:nvPr/>
        </p:nvSpPr>
        <p:spPr>
          <a:xfrm rot="0">
            <a:off x="5482679" y="4902820"/>
            <a:ext cx="94765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994.8</a:t>
            </a:r>
            <a:r>
              <a:rPr lang="en-US" sz="2569">
                <a:solidFill>
                  <a:srgbClr val="000000"/>
                </a:solidFill>
                <a:latin typeface="KG Primary Penmanship"/>
                <a:ea typeface="KG Primary Penmanship"/>
                <a:cs typeface="KG Primary Penmanship"/>
                <a:sym typeface="KG Primary Penmanship"/>
              </a:rPr>
              <a:t>÷6= </a:t>
            </a:r>
          </a:p>
        </p:txBody>
      </p:sp>
      <p:sp>
        <p:nvSpPr>
          <p:cNvPr name="TextBox 9" id="9"/>
          <p:cNvSpPr txBox="true"/>
          <p:nvPr/>
        </p:nvSpPr>
        <p:spPr>
          <a:xfrm rot="0">
            <a:off x="958036" y="2459536"/>
            <a:ext cx="101837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746.9</a:t>
            </a:r>
            <a:r>
              <a:rPr lang="en-US" sz="2569">
                <a:solidFill>
                  <a:srgbClr val="000000"/>
                </a:solidFill>
                <a:latin typeface="KG Primary Penmanship"/>
                <a:ea typeface="KG Primary Penmanship"/>
                <a:cs typeface="KG Primary Penmanship"/>
                <a:sym typeface="KG Primary Penmanship"/>
              </a:rPr>
              <a:t>÷9= </a:t>
            </a:r>
          </a:p>
        </p:txBody>
      </p:sp>
      <p:sp>
        <p:nvSpPr>
          <p:cNvPr name="TextBox 10" id="10"/>
          <p:cNvSpPr txBox="true"/>
          <p:nvPr/>
        </p:nvSpPr>
        <p:spPr>
          <a:xfrm rot="0">
            <a:off x="5672760" y="7346250"/>
            <a:ext cx="983645"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695.4</a:t>
            </a:r>
            <a:r>
              <a:rPr lang="en-US" sz="2569">
                <a:solidFill>
                  <a:srgbClr val="000000"/>
                </a:solidFill>
                <a:latin typeface="KG Primary Penmanship"/>
                <a:ea typeface="KG Primary Penmanship"/>
                <a:cs typeface="KG Primary Penmanship"/>
                <a:sym typeface="KG Primary Penmanship"/>
              </a:rPr>
              <a:t>÷5= </a:t>
            </a:r>
          </a:p>
        </p:txBody>
      </p:sp>
      <p:sp>
        <p:nvSpPr>
          <p:cNvPr name="TextBox 11" id="11"/>
          <p:cNvSpPr txBox="true"/>
          <p:nvPr/>
        </p:nvSpPr>
        <p:spPr>
          <a:xfrm rot="0">
            <a:off x="888081" y="4902820"/>
            <a:ext cx="1001472"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549.9</a:t>
            </a:r>
            <a:r>
              <a:rPr lang="en-US" sz="2569">
                <a:solidFill>
                  <a:srgbClr val="000000"/>
                </a:solidFill>
                <a:latin typeface="KG Primary Penmanship"/>
                <a:ea typeface="KG Primary Penmanship"/>
                <a:cs typeface="KG Primary Penmanship"/>
                <a:sym typeface="KG Primary Penmanship"/>
              </a:rPr>
              <a:t>÷3= </a:t>
            </a:r>
          </a:p>
        </p:txBody>
      </p:sp>
      <p:sp>
        <p:nvSpPr>
          <p:cNvPr name="TextBox 12" id="12"/>
          <p:cNvSpPr txBox="true"/>
          <p:nvPr/>
        </p:nvSpPr>
        <p:spPr>
          <a:xfrm rot="0">
            <a:off x="3178331" y="4902820"/>
            <a:ext cx="1021601"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347.8</a:t>
            </a:r>
            <a:r>
              <a:rPr lang="en-US" sz="2569">
                <a:solidFill>
                  <a:srgbClr val="000000"/>
                </a:solidFill>
                <a:latin typeface="KG Primary Penmanship"/>
                <a:ea typeface="KG Primary Penmanship"/>
                <a:cs typeface="KG Primary Penmanship"/>
                <a:sym typeface="KG Primary Penmanship"/>
              </a:rPr>
              <a:t> ÷4= </a:t>
            </a:r>
          </a:p>
        </p:txBody>
      </p:sp>
      <p:sp>
        <p:nvSpPr>
          <p:cNvPr name="TextBox 13" id="13"/>
          <p:cNvSpPr txBox="true"/>
          <p:nvPr/>
        </p:nvSpPr>
        <p:spPr>
          <a:xfrm rot="0">
            <a:off x="1012477" y="7346250"/>
            <a:ext cx="101837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353.6</a:t>
            </a:r>
            <a:r>
              <a:rPr lang="en-US" sz="2569">
                <a:solidFill>
                  <a:srgbClr val="000000"/>
                </a:solidFill>
                <a:latin typeface="KG Primary Penmanship"/>
                <a:ea typeface="KG Primary Penmanship"/>
                <a:cs typeface="KG Primary Penmanship"/>
                <a:sym typeface="KG Primary Penmanship"/>
              </a:rPr>
              <a:t> ÷2= </a:t>
            </a:r>
          </a:p>
        </p:txBody>
      </p:sp>
      <p:sp>
        <p:nvSpPr>
          <p:cNvPr name="TextBox 14" id="14"/>
          <p:cNvSpPr txBox="true"/>
          <p:nvPr/>
        </p:nvSpPr>
        <p:spPr>
          <a:xfrm rot="0">
            <a:off x="3319944" y="7346250"/>
            <a:ext cx="1087048"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960.5</a:t>
            </a:r>
            <a:r>
              <a:rPr lang="en-US" sz="2569">
                <a:solidFill>
                  <a:srgbClr val="000000"/>
                </a:solidFill>
                <a:latin typeface="KG Primary Penmanship"/>
                <a:ea typeface="KG Primary Penmanship"/>
                <a:cs typeface="KG Primary Penmanship"/>
                <a:sym typeface="KG Primary Penmanship"/>
              </a:rPr>
              <a:t> ÷7= </a:t>
            </a:r>
          </a:p>
        </p:txBody>
      </p:sp>
      <p:sp>
        <p:nvSpPr>
          <p:cNvPr name="TextBox 15" id="15"/>
          <p:cNvSpPr txBox="true"/>
          <p:nvPr/>
        </p:nvSpPr>
        <p:spPr>
          <a:xfrm rot="0">
            <a:off x="630462" y="687299"/>
            <a:ext cx="764031" cy="413959"/>
          </a:xfrm>
          <a:prstGeom prst="rect">
            <a:avLst/>
          </a:prstGeom>
        </p:spPr>
        <p:txBody>
          <a:bodyPr anchor="t" rtlCol="false" tIns="0" lIns="0" bIns="0" rIns="0">
            <a:spAutoFit/>
          </a:bodyPr>
          <a:lstStyle/>
          <a:p>
            <a:pPr algn="ctr">
              <a:lnSpc>
                <a:spcPts val="3226"/>
              </a:lnSpc>
            </a:pPr>
            <a:r>
              <a:rPr lang="en-US" sz="2304">
                <a:solidFill>
                  <a:srgbClr val="000000"/>
                </a:solidFill>
                <a:latin typeface="KG Primary Penmanship"/>
                <a:ea typeface="KG Primary Penmanship"/>
                <a:cs typeface="KG Primary Penmanship"/>
                <a:sym typeface="KG Primary Penmanship"/>
              </a:rPr>
              <a:t>Name</a:t>
            </a:r>
          </a:p>
        </p:txBody>
      </p:sp>
      <p:sp>
        <p:nvSpPr>
          <p:cNvPr name="TextBox 16" id="16"/>
          <p:cNvSpPr txBox="true"/>
          <p:nvPr/>
        </p:nvSpPr>
        <p:spPr>
          <a:xfrm rot="0">
            <a:off x="888081" y="2100840"/>
            <a:ext cx="3919441" cy="140187"/>
          </a:xfrm>
          <a:prstGeom prst="rect">
            <a:avLst/>
          </a:prstGeom>
        </p:spPr>
        <p:txBody>
          <a:bodyPr anchor="t" rtlCol="false" tIns="0" lIns="0" bIns="0" rIns="0">
            <a:spAutoFit/>
          </a:bodyPr>
          <a:lstStyle/>
          <a:p>
            <a:pPr algn="ctr">
              <a:lnSpc>
                <a:spcPts val="1178"/>
              </a:lnSpc>
              <a:spcBef>
                <a:spcPct val="0"/>
              </a:spcBef>
            </a:pPr>
            <a:r>
              <a:rPr lang="en-US" sz="841">
                <a:solidFill>
                  <a:srgbClr val="000000"/>
                </a:solidFill>
                <a:latin typeface="KG Primary Penmanship"/>
                <a:ea typeface="KG Primary Penmanship"/>
                <a:cs typeface="KG Primary Penmanship"/>
                <a:sym typeface="KG Primary Penmanship"/>
              </a:rPr>
              <a:t>Әрбір бөлу мәселесін шешіңіз. Өз жұмысыңызды көрсетуді ұмытпаңыз!</a:t>
            </a: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2E706B"/>
            </a:solidFill>
          </p:spPr>
        </p:sp>
      </p:grpSp>
      <p:sp>
        <p:nvSpPr>
          <p:cNvPr name="TextBox 4" id="4"/>
          <p:cNvSpPr txBox="true"/>
          <p:nvPr/>
        </p:nvSpPr>
        <p:spPr>
          <a:xfrm rot="0">
            <a:off x="3665975" y="802671"/>
            <a:ext cx="2935989" cy="947033"/>
          </a:xfrm>
          <a:prstGeom prst="rect">
            <a:avLst/>
          </a:prstGeom>
        </p:spPr>
        <p:txBody>
          <a:bodyPr anchor="t" rtlCol="false" tIns="0" lIns="0" bIns="0" rIns="0">
            <a:spAutoFit/>
          </a:bodyPr>
          <a:lstStyle/>
          <a:p>
            <a:pPr algn="ctr">
              <a:lnSpc>
                <a:spcPts val="7681"/>
              </a:lnSpc>
            </a:pPr>
            <a:r>
              <a:rPr lang="en-US" sz="5486" spc="120">
                <a:solidFill>
                  <a:srgbClr val="000000"/>
                </a:solidFill>
                <a:latin typeface="Apricots"/>
                <a:ea typeface="Apricots"/>
                <a:cs typeface="Apricots"/>
                <a:sym typeface="Apricots"/>
              </a:rPr>
              <a:t>Decimals</a:t>
            </a:r>
          </a:p>
        </p:txBody>
      </p:sp>
      <p:sp>
        <p:nvSpPr>
          <p:cNvPr name="TextBox 5" id="5"/>
          <p:cNvSpPr txBox="true"/>
          <p:nvPr/>
        </p:nvSpPr>
        <p:spPr>
          <a:xfrm rot="0">
            <a:off x="1234093" y="703135"/>
            <a:ext cx="2431882" cy="1046569"/>
          </a:xfrm>
          <a:prstGeom prst="rect">
            <a:avLst/>
          </a:prstGeom>
        </p:spPr>
        <p:txBody>
          <a:bodyPr anchor="t" rtlCol="false" tIns="0" lIns="0" bIns="0" rIns="0">
            <a:spAutoFit/>
          </a:bodyPr>
          <a:lstStyle/>
          <a:p>
            <a:pPr algn="ctr">
              <a:lnSpc>
                <a:spcPts val="8465"/>
              </a:lnSpc>
            </a:pPr>
            <a:r>
              <a:rPr lang="en-US" sz="6046">
                <a:solidFill>
                  <a:srgbClr val="2E706B"/>
                </a:solidFill>
                <a:latin typeface="Kompot Sans"/>
                <a:ea typeface="Kompot Sans"/>
                <a:cs typeface="Kompot Sans"/>
                <a:sym typeface="Kompot Sans"/>
              </a:rPr>
              <a:t>Dividing </a:t>
            </a:r>
          </a:p>
        </p:txBody>
      </p:sp>
      <p:sp>
        <p:nvSpPr>
          <p:cNvPr name="TextBox 6" id="6"/>
          <p:cNvSpPr txBox="true"/>
          <p:nvPr/>
        </p:nvSpPr>
        <p:spPr>
          <a:xfrm rot="0">
            <a:off x="3337468" y="2382659"/>
            <a:ext cx="106243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649.8 ÷2= </a:t>
            </a:r>
          </a:p>
        </p:txBody>
      </p:sp>
      <p:sp>
        <p:nvSpPr>
          <p:cNvPr name="TextBox 7" id="7"/>
          <p:cNvSpPr txBox="true"/>
          <p:nvPr/>
        </p:nvSpPr>
        <p:spPr>
          <a:xfrm rot="0">
            <a:off x="5664465" y="4902820"/>
            <a:ext cx="100304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a:t>
            </a:r>
            <a:r>
              <a:rPr lang="en-US" sz="2569">
                <a:solidFill>
                  <a:srgbClr val="000000"/>
                </a:solidFill>
                <a:latin typeface="KG Primary Penmanship"/>
                <a:ea typeface="KG Primary Penmanship"/>
                <a:cs typeface="KG Primary Penmanship"/>
                <a:sym typeface="KG Primary Penmanship"/>
              </a:rPr>
              <a:t>43.7÷6= </a:t>
            </a:r>
          </a:p>
        </p:txBody>
      </p:sp>
      <p:sp>
        <p:nvSpPr>
          <p:cNvPr name="TextBox 8" id="8"/>
          <p:cNvSpPr txBox="true"/>
          <p:nvPr/>
        </p:nvSpPr>
        <p:spPr>
          <a:xfrm rot="0">
            <a:off x="1012477" y="2382659"/>
            <a:ext cx="994384"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919.9 ÷9= </a:t>
            </a:r>
          </a:p>
        </p:txBody>
      </p:sp>
      <p:sp>
        <p:nvSpPr>
          <p:cNvPr name="TextBox 9" id="9"/>
          <p:cNvSpPr txBox="true"/>
          <p:nvPr/>
        </p:nvSpPr>
        <p:spPr>
          <a:xfrm rot="0">
            <a:off x="5589645" y="7422450"/>
            <a:ext cx="107786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426</a:t>
            </a:r>
            <a:r>
              <a:rPr lang="en-US" sz="2569">
                <a:solidFill>
                  <a:srgbClr val="000000"/>
                </a:solidFill>
                <a:latin typeface="KG Primary Penmanship"/>
                <a:ea typeface="KG Primary Penmanship"/>
                <a:cs typeface="KG Primary Penmanship"/>
                <a:sym typeface="KG Primary Penmanship"/>
              </a:rPr>
              <a:t>.5 ÷5= </a:t>
            </a:r>
          </a:p>
        </p:txBody>
      </p:sp>
      <p:sp>
        <p:nvSpPr>
          <p:cNvPr name="TextBox 10" id="10"/>
          <p:cNvSpPr txBox="true"/>
          <p:nvPr/>
        </p:nvSpPr>
        <p:spPr>
          <a:xfrm rot="0">
            <a:off x="1069867" y="4902820"/>
            <a:ext cx="1068239"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426</a:t>
            </a:r>
            <a:r>
              <a:rPr lang="en-US" sz="2569">
                <a:solidFill>
                  <a:srgbClr val="000000"/>
                </a:solidFill>
                <a:latin typeface="KG Primary Penmanship"/>
                <a:ea typeface="KG Primary Penmanship"/>
                <a:cs typeface="KG Primary Penmanship"/>
                <a:sym typeface="KG Primary Penmanship"/>
              </a:rPr>
              <a:t>.5 ÷3= </a:t>
            </a:r>
          </a:p>
        </p:txBody>
      </p:sp>
      <p:sp>
        <p:nvSpPr>
          <p:cNvPr name="TextBox 11" id="11"/>
          <p:cNvSpPr txBox="true"/>
          <p:nvPr/>
        </p:nvSpPr>
        <p:spPr>
          <a:xfrm rot="0">
            <a:off x="3360116" y="4902820"/>
            <a:ext cx="1057975"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852</a:t>
            </a:r>
            <a:r>
              <a:rPr lang="en-US" sz="2569">
                <a:solidFill>
                  <a:srgbClr val="000000"/>
                </a:solidFill>
                <a:latin typeface="KG Primary Penmanship"/>
                <a:ea typeface="KG Primary Penmanship"/>
                <a:cs typeface="KG Primary Penmanship"/>
                <a:sym typeface="KG Primary Penmanship"/>
              </a:rPr>
              <a:t>.7 ÷3= </a:t>
            </a:r>
          </a:p>
        </p:txBody>
      </p:sp>
      <p:sp>
        <p:nvSpPr>
          <p:cNvPr name="TextBox 12" id="12"/>
          <p:cNvSpPr txBox="true"/>
          <p:nvPr/>
        </p:nvSpPr>
        <p:spPr>
          <a:xfrm rot="0">
            <a:off x="5487257" y="2382659"/>
            <a:ext cx="111470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a:t>
            </a:r>
            <a:r>
              <a:rPr lang="en-US" sz="2569">
                <a:solidFill>
                  <a:srgbClr val="000000"/>
                </a:solidFill>
                <a:latin typeface="KG Primary Penmanship"/>
                <a:ea typeface="KG Primary Penmanship"/>
                <a:cs typeface="KG Primary Penmanship"/>
                <a:sym typeface="KG Primary Penmanship"/>
              </a:rPr>
              <a:t>55.6 ÷4= </a:t>
            </a:r>
          </a:p>
        </p:txBody>
      </p:sp>
      <p:sp>
        <p:nvSpPr>
          <p:cNvPr name="TextBox 13" id="13"/>
          <p:cNvSpPr txBox="true"/>
          <p:nvPr/>
        </p:nvSpPr>
        <p:spPr>
          <a:xfrm rot="0">
            <a:off x="929362" y="7422450"/>
            <a:ext cx="1011289"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894</a:t>
            </a:r>
            <a:r>
              <a:rPr lang="en-US" sz="2569">
                <a:solidFill>
                  <a:srgbClr val="000000"/>
                </a:solidFill>
                <a:latin typeface="KG Primary Penmanship"/>
                <a:ea typeface="KG Primary Penmanship"/>
                <a:cs typeface="KG Primary Penmanship"/>
                <a:sym typeface="KG Primary Penmanship"/>
              </a:rPr>
              <a:t>.6 ÷3= </a:t>
            </a:r>
          </a:p>
        </p:txBody>
      </p:sp>
      <p:sp>
        <p:nvSpPr>
          <p:cNvPr name="TextBox 14" id="14"/>
          <p:cNvSpPr txBox="true"/>
          <p:nvPr/>
        </p:nvSpPr>
        <p:spPr>
          <a:xfrm rot="0">
            <a:off x="3236829" y="7422450"/>
            <a:ext cx="107996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79</a:t>
            </a:r>
            <a:r>
              <a:rPr lang="en-US" sz="2569">
                <a:solidFill>
                  <a:srgbClr val="000000"/>
                </a:solidFill>
                <a:latin typeface="KG Primary Penmanship"/>
                <a:ea typeface="KG Primary Penmanship"/>
                <a:cs typeface="KG Primary Penmanship"/>
                <a:sym typeface="KG Primary Penmanship"/>
              </a:rPr>
              <a:t>5.6 ÷7= </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2E706B"/>
            </a:solidFill>
          </p:spPr>
        </p:sp>
      </p:grpSp>
      <p:sp>
        <p:nvSpPr>
          <p:cNvPr name="AutoShape 4" id="4"/>
          <p:cNvSpPr/>
          <p:nvPr/>
        </p:nvSpPr>
        <p:spPr>
          <a:xfrm rot="5400000">
            <a:off x="1478276" y="2563814"/>
            <a:ext cx="1122583" cy="0"/>
          </a:xfrm>
          <a:prstGeom prst="line">
            <a:avLst/>
          </a:prstGeom>
          <a:ln cap="flat" w="28575">
            <a:solidFill>
              <a:srgbClr val="000000"/>
            </a:solidFill>
            <a:prstDash val="solid"/>
            <a:headEnd type="none" len="sm" w="sm"/>
            <a:tailEnd type="arrow" len="sm" w="med"/>
          </a:ln>
        </p:spPr>
      </p:sp>
      <p:sp>
        <p:nvSpPr>
          <p:cNvPr name="Freeform 5" id="5"/>
          <p:cNvSpPr/>
          <p:nvPr/>
        </p:nvSpPr>
        <p:spPr>
          <a:xfrm flipH="false" flipV="false" rot="0">
            <a:off x="4462994" y="2264242"/>
            <a:ext cx="1290256" cy="1761441"/>
          </a:xfrm>
          <a:custGeom>
            <a:avLst/>
            <a:gdLst/>
            <a:ahLst/>
            <a:cxnLst/>
            <a:rect r="r" b="b" t="t" l="l"/>
            <a:pathLst>
              <a:path h="1761441" w="1290256">
                <a:moveTo>
                  <a:pt x="0" y="0"/>
                </a:moveTo>
                <a:lnTo>
                  <a:pt x="1290256" y="0"/>
                </a:lnTo>
                <a:lnTo>
                  <a:pt x="1290256" y="1761441"/>
                </a:lnTo>
                <a:lnTo>
                  <a:pt x="0" y="176144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AutoShape 6" id="6"/>
          <p:cNvSpPr/>
          <p:nvPr/>
        </p:nvSpPr>
        <p:spPr>
          <a:xfrm rot="0">
            <a:off x="1520076" y="1727693"/>
            <a:ext cx="567242" cy="0"/>
          </a:xfrm>
          <a:prstGeom prst="line">
            <a:avLst/>
          </a:prstGeom>
          <a:ln cap="flat" w="9525">
            <a:solidFill>
              <a:srgbClr val="000000"/>
            </a:solidFill>
            <a:prstDash val="solid"/>
            <a:headEnd type="none" len="sm" w="sm"/>
            <a:tailEnd type="none" len="sm" w="sm"/>
          </a:ln>
        </p:spPr>
      </p:sp>
      <p:sp>
        <p:nvSpPr>
          <p:cNvPr name="AutoShape 7" id="7"/>
          <p:cNvSpPr/>
          <p:nvPr/>
        </p:nvSpPr>
        <p:spPr>
          <a:xfrm rot="-5400000">
            <a:off x="1378129" y="1880085"/>
            <a:ext cx="304784" cy="0"/>
          </a:xfrm>
          <a:prstGeom prst="line">
            <a:avLst/>
          </a:prstGeom>
          <a:ln cap="flat" w="9525">
            <a:solidFill>
              <a:srgbClr val="000000"/>
            </a:solidFill>
            <a:prstDash val="solid"/>
            <a:headEnd type="none" len="sm" w="sm"/>
            <a:tailEnd type="none" len="sm" w="sm"/>
          </a:ln>
        </p:spPr>
      </p:sp>
      <p:sp>
        <p:nvSpPr>
          <p:cNvPr name="TextBox 8" id="8"/>
          <p:cNvSpPr txBox="true"/>
          <p:nvPr/>
        </p:nvSpPr>
        <p:spPr>
          <a:xfrm rot="0">
            <a:off x="1595521" y="1691374"/>
            <a:ext cx="609816" cy="354221"/>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689.6</a:t>
            </a:r>
          </a:p>
        </p:txBody>
      </p:sp>
      <p:sp>
        <p:nvSpPr>
          <p:cNvPr name="AutoShape 9" id="9"/>
          <p:cNvSpPr/>
          <p:nvPr/>
        </p:nvSpPr>
        <p:spPr>
          <a:xfrm rot="5400000">
            <a:off x="1728949" y="2090543"/>
            <a:ext cx="176041" cy="0"/>
          </a:xfrm>
          <a:prstGeom prst="line">
            <a:avLst/>
          </a:prstGeom>
          <a:ln cap="flat" w="28575">
            <a:solidFill>
              <a:srgbClr val="000000"/>
            </a:solidFill>
            <a:prstDash val="solid"/>
            <a:headEnd type="none" len="sm" w="sm"/>
            <a:tailEnd type="arrow" len="sm" w="med"/>
          </a:ln>
        </p:spPr>
      </p:sp>
      <p:sp>
        <p:nvSpPr>
          <p:cNvPr name="TextBox 10" id="10"/>
          <p:cNvSpPr txBox="true"/>
          <p:nvPr/>
        </p:nvSpPr>
        <p:spPr>
          <a:xfrm rot="0">
            <a:off x="1657791" y="1912139"/>
            <a:ext cx="100864" cy="352102"/>
          </a:xfrm>
          <a:prstGeom prst="rect">
            <a:avLst/>
          </a:prstGeom>
        </p:spPr>
        <p:txBody>
          <a:bodyPr anchor="t" rtlCol="false" tIns="0" lIns="0" bIns="0" rIns="0">
            <a:spAutoFit/>
          </a:bodyPr>
          <a:lstStyle/>
          <a:p>
            <a:pPr algn="ctr">
              <a:lnSpc>
                <a:spcPts val="2823"/>
              </a:lnSpc>
            </a:pPr>
            <a:r>
              <a:rPr lang="en-US" sz="2016">
                <a:solidFill>
                  <a:srgbClr val="5E17EB"/>
                </a:solidFill>
                <a:latin typeface="KG Primary Penmanship"/>
                <a:ea typeface="KG Primary Penmanship"/>
                <a:cs typeface="KG Primary Penmanship"/>
                <a:sym typeface="KG Primary Penmanship"/>
              </a:rPr>
              <a:t>5</a:t>
            </a:r>
          </a:p>
        </p:txBody>
      </p:sp>
      <p:sp>
        <p:nvSpPr>
          <p:cNvPr name="AutoShape 11" id="11"/>
          <p:cNvSpPr/>
          <p:nvPr/>
        </p:nvSpPr>
        <p:spPr>
          <a:xfrm rot="10799999">
            <a:off x="1560023" y="2191836"/>
            <a:ext cx="304784" cy="0"/>
          </a:xfrm>
          <a:prstGeom prst="line">
            <a:avLst/>
          </a:prstGeom>
          <a:ln cap="flat" w="9525">
            <a:solidFill>
              <a:srgbClr val="000000"/>
            </a:solidFill>
            <a:prstDash val="solid"/>
            <a:headEnd type="none" len="sm" w="sm"/>
            <a:tailEnd type="none" len="sm" w="sm"/>
          </a:ln>
        </p:spPr>
      </p:sp>
      <p:sp>
        <p:nvSpPr>
          <p:cNvPr name="TextBox 12" id="12"/>
          <p:cNvSpPr txBox="true"/>
          <p:nvPr/>
        </p:nvSpPr>
        <p:spPr>
          <a:xfrm rot="0">
            <a:off x="1661983" y="2144211"/>
            <a:ext cx="202824" cy="594772"/>
          </a:xfrm>
          <a:prstGeom prst="rect">
            <a:avLst/>
          </a:prstGeom>
        </p:spPr>
        <p:txBody>
          <a:bodyPr anchor="t" rtlCol="false" tIns="0" lIns="0" bIns="0" rIns="0">
            <a:spAutoFit/>
          </a:bodyPr>
          <a:lstStyle/>
          <a:p>
            <a:pPr algn="ctr">
              <a:lnSpc>
                <a:spcPts val="2823"/>
              </a:lnSpc>
            </a:pPr>
            <a:r>
              <a:rPr lang="en-US" sz="2016">
                <a:solidFill>
                  <a:srgbClr val="5E17EB"/>
                </a:solidFill>
                <a:latin typeface="KG Primary Penmanship"/>
                <a:ea typeface="KG Primary Penmanship"/>
                <a:cs typeface="KG Primary Penmanship"/>
                <a:sym typeface="KG Primary Penmanship"/>
              </a:rPr>
              <a:t>18</a:t>
            </a:r>
          </a:p>
          <a:p>
            <a:pPr algn="ctr">
              <a:lnSpc>
                <a:spcPts val="1008"/>
              </a:lnSpc>
            </a:pPr>
            <a:r>
              <a:rPr lang="en-US" sz="2016">
                <a:solidFill>
                  <a:srgbClr val="5E17EB"/>
                </a:solidFill>
                <a:latin typeface="KG Primary Penmanship"/>
                <a:ea typeface="KG Primary Penmanship"/>
                <a:cs typeface="KG Primary Penmanship"/>
                <a:sym typeface="KG Primary Penmanship"/>
              </a:rPr>
              <a:t>15</a:t>
            </a:r>
          </a:p>
        </p:txBody>
      </p:sp>
      <p:sp>
        <p:nvSpPr>
          <p:cNvPr name="AutoShape 13" id="13"/>
          <p:cNvSpPr/>
          <p:nvPr/>
        </p:nvSpPr>
        <p:spPr>
          <a:xfrm rot="0">
            <a:off x="1540967" y="2112003"/>
            <a:ext cx="89133" cy="0"/>
          </a:xfrm>
          <a:prstGeom prst="line">
            <a:avLst/>
          </a:prstGeom>
          <a:ln cap="flat" w="9525">
            <a:solidFill>
              <a:srgbClr val="000000"/>
            </a:solidFill>
            <a:prstDash val="solid"/>
            <a:headEnd type="none" len="sm" w="sm"/>
            <a:tailEnd type="none" len="sm" w="sm"/>
          </a:ln>
        </p:spPr>
      </p:sp>
      <p:sp>
        <p:nvSpPr>
          <p:cNvPr name="AutoShape 14" id="14"/>
          <p:cNvSpPr/>
          <p:nvPr/>
        </p:nvSpPr>
        <p:spPr>
          <a:xfrm rot="0">
            <a:off x="1550955" y="2573892"/>
            <a:ext cx="89133" cy="0"/>
          </a:xfrm>
          <a:prstGeom prst="line">
            <a:avLst/>
          </a:prstGeom>
          <a:ln cap="flat" w="9525">
            <a:solidFill>
              <a:srgbClr val="000000"/>
            </a:solidFill>
            <a:prstDash val="solid"/>
            <a:headEnd type="none" len="sm" w="sm"/>
            <a:tailEnd type="none" len="sm" w="sm"/>
          </a:ln>
        </p:spPr>
      </p:sp>
      <p:sp>
        <p:nvSpPr>
          <p:cNvPr name="AutoShape 15" id="15"/>
          <p:cNvSpPr/>
          <p:nvPr/>
        </p:nvSpPr>
        <p:spPr>
          <a:xfrm rot="-10800000">
            <a:off x="1560023" y="2677594"/>
            <a:ext cx="425688" cy="0"/>
          </a:xfrm>
          <a:prstGeom prst="line">
            <a:avLst/>
          </a:prstGeom>
          <a:ln cap="flat" w="9525">
            <a:solidFill>
              <a:srgbClr val="000000"/>
            </a:solidFill>
            <a:prstDash val="solid"/>
            <a:headEnd type="none" len="sm" w="sm"/>
            <a:tailEnd type="none" len="sm" w="sm"/>
          </a:ln>
        </p:spPr>
      </p:sp>
      <p:sp>
        <p:nvSpPr>
          <p:cNvPr name="AutoShape 16" id="16"/>
          <p:cNvSpPr/>
          <p:nvPr/>
        </p:nvSpPr>
        <p:spPr>
          <a:xfrm rot="5400000">
            <a:off x="1612206" y="2311106"/>
            <a:ext cx="617168" cy="0"/>
          </a:xfrm>
          <a:prstGeom prst="line">
            <a:avLst/>
          </a:prstGeom>
          <a:ln cap="flat" w="28575">
            <a:solidFill>
              <a:srgbClr val="000000"/>
            </a:solidFill>
            <a:prstDash val="solid"/>
            <a:headEnd type="none" len="sm" w="sm"/>
            <a:tailEnd type="arrow" len="sm" w="med"/>
          </a:ln>
        </p:spPr>
      </p:sp>
      <p:sp>
        <p:nvSpPr>
          <p:cNvPr name="TextBox 17" id="17"/>
          <p:cNvSpPr txBox="true"/>
          <p:nvPr/>
        </p:nvSpPr>
        <p:spPr>
          <a:xfrm rot="0">
            <a:off x="1699335" y="2818405"/>
            <a:ext cx="269788" cy="423322"/>
          </a:xfrm>
          <a:prstGeom prst="rect">
            <a:avLst/>
          </a:prstGeom>
        </p:spPr>
        <p:txBody>
          <a:bodyPr anchor="t" rtlCol="false" tIns="0" lIns="0" bIns="0" rIns="0">
            <a:spAutoFit/>
          </a:bodyPr>
          <a:lstStyle/>
          <a:p>
            <a:pPr algn="ctr">
              <a:lnSpc>
                <a:spcPts val="1008"/>
              </a:lnSpc>
            </a:pPr>
            <a:r>
              <a:rPr lang="en-US" sz="2016">
                <a:solidFill>
                  <a:srgbClr val="5E17EB"/>
                </a:solidFill>
                <a:latin typeface="KG Primary Penmanship"/>
                <a:ea typeface="KG Primary Penmanship"/>
                <a:cs typeface="KG Primary Penmanship"/>
                <a:sym typeface="KG Primary Penmanship"/>
              </a:rPr>
              <a:t>39</a:t>
            </a:r>
          </a:p>
          <a:p>
            <a:pPr algn="ctr">
              <a:lnSpc>
                <a:spcPts val="2823"/>
              </a:lnSpc>
            </a:pPr>
            <a:r>
              <a:rPr lang="en-US" sz="2016">
                <a:solidFill>
                  <a:srgbClr val="5E17EB"/>
                </a:solidFill>
                <a:latin typeface="KG Primary Penmanship"/>
                <a:ea typeface="KG Primary Penmanship"/>
                <a:cs typeface="KG Primary Penmanship"/>
                <a:sym typeface="KG Primary Penmanship"/>
              </a:rPr>
              <a:t>35</a:t>
            </a:r>
          </a:p>
        </p:txBody>
      </p:sp>
      <p:sp>
        <p:nvSpPr>
          <p:cNvPr name="AutoShape 18" id="18"/>
          <p:cNvSpPr/>
          <p:nvPr/>
        </p:nvSpPr>
        <p:spPr>
          <a:xfrm rot="-10800000">
            <a:off x="1604125" y="3225800"/>
            <a:ext cx="425688" cy="0"/>
          </a:xfrm>
          <a:prstGeom prst="line">
            <a:avLst/>
          </a:prstGeom>
          <a:ln cap="flat" w="9525">
            <a:solidFill>
              <a:srgbClr val="000000"/>
            </a:solidFill>
            <a:prstDash val="solid"/>
            <a:headEnd type="none" len="sm" w="sm"/>
            <a:tailEnd type="none" len="sm" w="sm"/>
          </a:ln>
        </p:spPr>
      </p:sp>
      <p:sp>
        <p:nvSpPr>
          <p:cNvPr name="AutoShape 19" id="19"/>
          <p:cNvSpPr/>
          <p:nvPr/>
        </p:nvSpPr>
        <p:spPr>
          <a:xfrm rot="-10800000">
            <a:off x="1587267" y="3763936"/>
            <a:ext cx="425688" cy="0"/>
          </a:xfrm>
          <a:prstGeom prst="line">
            <a:avLst/>
          </a:prstGeom>
          <a:ln cap="flat" w="9525">
            <a:solidFill>
              <a:srgbClr val="000000"/>
            </a:solidFill>
            <a:prstDash val="solid"/>
            <a:headEnd type="none" len="sm" w="sm"/>
            <a:tailEnd type="none" len="sm" w="sm"/>
          </a:ln>
        </p:spPr>
      </p:sp>
      <p:sp>
        <p:nvSpPr>
          <p:cNvPr name="AutoShape 20" id="20"/>
          <p:cNvSpPr/>
          <p:nvPr/>
        </p:nvSpPr>
        <p:spPr>
          <a:xfrm rot="0">
            <a:off x="1568658" y="3122451"/>
            <a:ext cx="89133" cy="0"/>
          </a:xfrm>
          <a:prstGeom prst="line">
            <a:avLst/>
          </a:prstGeom>
          <a:ln cap="flat" w="9525">
            <a:solidFill>
              <a:srgbClr val="000000"/>
            </a:solidFill>
            <a:prstDash val="solid"/>
            <a:headEnd type="none" len="sm" w="sm"/>
            <a:tailEnd type="none" len="sm" w="sm"/>
          </a:ln>
        </p:spPr>
      </p:sp>
      <p:sp>
        <p:nvSpPr>
          <p:cNvPr name="AutoShape 21" id="21"/>
          <p:cNvSpPr/>
          <p:nvPr/>
        </p:nvSpPr>
        <p:spPr>
          <a:xfrm rot="0">
            <a:off x="1654768" y="3625181"/>
            <a:ext cx="89133" cy="0"/>
          </a:xfrm>
          <a:prstGeom prst="line">
            <a:avLst/>
          </a:prstGeom>
          <a:ln cap="flat" w="9525">
            <a:solidFill>
              <a:srgbClr val="000000"/>
            </a:solidFill>
            <a:prstDash val="solid"/>
            <a:headEnd type="none" len="sm" w="sm"/>
            <a:tailEnd type="none" len="sm" w="sm"/>
          </a:ln>
        </p:spPr>
      </p:sp>
      <p:sp>
        <p:nvSpPr>
          <p:cNvPr name="AutoShape 22" id="22"/>
          <p:cNvSpPr/>
          <p:nvPr/>
        </p:nvSpPr>
        <p:spPr>
          <a:xfrm rot="0">
            <a:off x="1235725" y="4358330"/>
            <a:ext cx="725664" cy="0"/>
          </a:xfrm>
          <a:prstGeom prst="line">
            <a:avLst/>
          </a:prstGeom>
          <a:ln cap="flat" w="28575">
            <a:solidFill>
              <a:srgbClr val="000000"/>
            </a:solidFill>
            <a:prstDash val="solid"/>
            <a:headEnd type="none" len="sm" w="sm"/>
            <a:tailEnd type="none" len="sm" w="sm"/>
          </a:ln>
        </p:spPr>
      </p:sp>
      <p:sp>
        <p:nvSpPr>
          <p:cNvPr name="AutoShape 23" id="23"/>
          <p:cNvSpPr/>
          <p:nvPr/>
        </p:nvSpPr>
        <p:spPr>
          <a:xfrm rot="-5400000">
            <a:off x="1054135" y="4553282"/>
            <a:ext cx="389905" cy="0"/>
          </a:xfrm>
          <a:prstGeom prst="line">
            <a:avLst/>
          </a:prstGeom>
          <a:ln cap="flat" w="28575">
            <a:solidFill>
              <a:srgbClr val="000000"/>
            </a:solidFill>
            <a:prstDash val="solid"/>
            <a:headEnd type="none" len="sm" w="sm"/>
            <a:tailEnd type="none" len="sm" w="sm"/>
          </a:ln>
        </p:spPr>
      </p:sp>
      <p:sp>
        <p:nvSpPr>
          <p:cNvPr name="AutoShape 24" id="24"/>
          <p:cNvSpPr/>
          <p:nvPr/>
        </p:nvSpPr>
        <p:spPr>
          <a:xfrm rot="0">
            <a:off x="2694700" y="4354163"/>
            <a:ext cx="725664" cy="0"/>
          </a:xfrm>
          <a:prstGeom prst="line">
            <a:avLst/>
          </a:prstGeom>
          <a:ln cap="flat" w="28575">
            <a:solidFill>
              <a:srgbClr val="000000"/>
            </a:solidFill>
            <a:prstDash val="solid"/>
            <a:headEnd type="none" len="sm" w="sm"/>
            <a:tailEnd type="none" len="sm" w="sm"/>
          </a:ln>
        </p:spPr>
      </p:sp>
      <p:sp>
        <p:nvSpPr>
          <p:cNvPr name="AutoShape 25" id="25"/>
          <p:cNvSpPr/>
          <p:nvPr/>
        </p:nvSpPr>
        <p:spPr>
          <a:xfrm rot="-5400000">
            <a:off x="2513110" y="4549116"/>
            <a:ext cx="389905" cy="0"/>
          </a:xfrm>
          <a:prstGeom prst="line">
            <a:avLst/>
          </a:prstGeom>
          <a:ln cap="flat" w="28575">
            <a:solidFill>
              <a:srgbClr val="000000"/>
            </a:solidFill>
            <a:prstDash val="solid"/>
            <a:headEnd type="none" len="sm" w="sm"/>
            <a:tailEnd type="none" len="sm" w="sm"/>
          </a:ln>
        </p:spPr>
      </p:sp>
      <p:sp>
        <p:nvSpPr>
          <p:cNvPr name="AutoShape 26" id="26"/>
          <p:cNvSpPr/>
          <p:nvPr/>
        </p:nvSpPr>
        <p:spPr>
          <a:xfrm rot="0">
            <a:off x="1251923" y="7163168"/>
            <a:ext cx="720829" cy="0"/>
          </a:xfrm>
          <a:prstGeom prst="line">
            <a:avLst/>
          </a:prstGeom>
          <a:ln cap="flat" w="28575">
            <a:solidFill>
              <a:srgbClr val="000000"/>
            </a:solidFill>
            <a:prstDash val="solid"/>
            <a:headEnd type="none" len="sm" w="sm"/>
            <a:tailEnd type="none" len="sm" w="sm"/>
          </a:ln>
        </p:spPr>
      </p:sp>
      <p:sp>
        <p:nvSpPr>
          <p:cNvPr name="AutoShape 27" id="27"/>
          <p:cNvSpPr/>
          <p:nvPr/>
        </p:nvSpPr>
        <p:spPr>
          <a:xfrm rot="-5400000">
            <a:off x="1071543" y="7356822"/>
            <a:ext cx="387307" cy="0"/>
          </a:xfrm>
          <a:prstGeom prst="line">
            <a:avLst/>
          </a:prstGeom>
          <a:ln cap="flat" w="28575">
            <a:solidFill>
              <a:srgbClr val="000000"/>
            </a:solidFill>
            <a:prstDash val="solid"/>
            <a:headEnd type="none" len="sm" w="sm"/>
            <a:tailEnd type="none" len="sm" w="sm"/>
          </a:ln>
        </p:spPr>
      </p:sp>
      <p:sp>
        <p:nvSpPr>
          <p:cNvPr name="AutoShape 28" id="28"/>
          <p:cNvSpPr/>
          <p:nvPr/>
        </p:nvSpPr>
        <p:spPr>
          <a:xfrm rot="0">
            <a:off x="2685657" y="7148618"/>
            <a:ext cx="720829" cy="0"/>
          </a:xfrm>
          <a:prstGeom prst="line">
            <a:avLst/>
          </a:prstGeom>
          <a:ln cap="flat" w="28575">
            <a:solidFill>
              <a:srgbClr val="000000"/>
            </a:solidFill>
            <a:prstDash val="solid"/>
            <a:headEnd type="none" len="sm" w="sm"/>
            <a:tailEnd type="none" len="sm" w="sm"/>
          </a:ln>
        </p:spPr>
      </p:sp>
      <p:sp>
        <p:nvSpPr>
          <p:cNvPr name="AutoShape 29" id="29"/>
          <p:cNvSpPr/>
          <p:nvPr/>
        </p:nvSpPr>
        <p:spPr>
          <a:xfrm rot="-5400000">
            <a:off x="2505277" y="7342272"/>
            <a:ext cx="387307" cy="0"/>
          </a:xfrm>
          <a:prstGeom prst="line">
            <a:avLst/>
          </a:prstGeom>
          <a:ln cap="flat" w="28575">
            <a:solidFill>
              <a:srgbClr val="000000"/>
            </a:solidFill>
            <a:prstDash val="solid"/>
            <a:headEnd type="none" len="sm" w="sm"/>
            <a:tailEnd type="none" len="sm" w="sm"/>
          </a:ln>
        </p:spPr>
      </p:sp>
      <p:sp>
        <p:nvSpPr>
          <p:cNvPr name="AutoShape 30" id="30"/>
          <p:cNvSpPr/>
          <p:nvPr/>
        </p:nvSpPr>
        <p:spPr>
          <a:xfrm rot="0">
            <a:off x="4073796" y="7134251"/>
            <a:ext cx="720829" cy="0"/>
          </a:xfrm>
          <a:prstGeom prst="line">
            <a:avLst/>
          </a:prstGeom>
          <a:ln cap="flat" w="28575">
            <a:solidFill>
              <a:srgbClr val="000000"/>
            </a:solidFill>
            <a:prstDash val="solid"/>
            <a:headEnd type="none" len="sm" w="sm"/>
            <a:tailEnd type="none" len="sm" w="sm"/>
          </a:ln>
        </p:spPr>
      </p:sp>
      <p:sp>
        <p:nvSpPr>
          <p:cNvPr name="AutoShape 31" id="31"/>
          <p:cNvSpPr/>
          <p:nvPr/>
        </p:nvSpPr>
        <p:spPr>
          <a:xfrm rot="-5400000">
            <a:off x="3893416" y="7327904"/>
            <a:ext cx="387307" cy="0"/>
          </a:xfrm>
          <a:prstGeom prst="line">
            <a:avLst/>
          </a:prstGeom>
          <a:ln cap="flat" w="28575">
            <a:solidFill>
              <a:srgbClr val="000000"/>
            </a:solidFill>
            <a:prstDash val="solid"/>
            <a:headEnd type="none" len="sm" w="sm"/>
            <a:tailEnd type="none" len="sm" w="sm"/>
          </a:ln>
        </p:spPr>
      </p:sp>
      <p:sp>
        <p:nvSpPr>
          <p:cNvPr name="AutoShape 32" id="32"/>
          <p:cNvSpPr/>
          <p:nvPr/>
        </p:nvSpPr>
        <p:spPr>
          <a:xfrm rot="0">
            <a:off x="4232158" y="4354163"/>
            <a:ext cx="725664" cy="0"/>
          </a:xfrm>
          <a:prstGeom prst="line">
            <a:avLst/>
          </a:prstGeom>
          <a:ln cap="flat" w="28575">
            <a:solidFill>
              <a:srgbClr val="000000"/>
            </a:solidFill>
            <a:prstDash val="solid"/>
            <a:headEnd type="none" len="sm" w="sm"/>
            <a:tailEnd type="none" len="sm" w="sm"/>
          </a:ln>
        </p:spPr>
      </p:sp>
      <p:sp>
        <p:nvSpPr>
          <p:cNvPr name="AutoShape 33" id="33"/>
          <p:cNvSpPr/>
          <p:nvPr/>
        </p:nvSpPr>
        <p:spPr>
          <a:xfrm rot="-5400000">
            <a:off x="4050569" y="4549116"/>
            <a:ext cx="389905" cy="0"/>
          </a:xfrm>
          <a:prstGeom prst="line">
            <a:avLst/>
          </a:prstGeom>
          <a:ln cap="flat" w="28575">
            <a:solidFill>
              <a:srgbClr val="000000"/>
            </a:solidFill>
            <a:prstDash val="solid"/>
            <a:headEnd type="none" len="sm" w="sm"/>
            <a:tailEnd type="none" len="sm" w="sm"/>
          </a:ln>
        </p:spPr>
      </p:sp>
      <p:sp>
        <p:nvSpPr>
          <p:cNvPr name="AutoShape 34" id="34"/>
          <p:cNvSpPr/>
          <p:nvPr/>
        </p:nvSpPr>
        <p:spPr>
          <a:xfrm rot="0">
            <a:off x="5648452" y="7127067"/>
            <a:ext cx="720829" cy="0"/>
          </a:xfrm>
          <a:prstGeom prst="line">
            <a:avLst/>
          </a:prstGeom>
          <a:ln cap="flat" w="28575">
            <a:solidFill>
              <a:srgbClr val="000000"/>
            </a:solidFill>
            <a:prstDash val="solid"/>
            <a:headEnd type="none" len="sm" w="sm"/>
            <a:tailEnd type="none" len="sm" w="sm"/>
          </a:ln>
        </p:spPr>
      </p:sp>
      <p:sp>
        <p:nvSpPr>
          <p:cNvPr name="AutoShape 35" id="35"/>
          <p:cNvSpPr/>
          <p:nvPr/>
        </p:nvSpPr>
        <p:spPr>
          <a:xfrm rot="-5400000">
            <a:off x="5468072" y="7320721"/>
            <a:ext cx="387307" cy="0"/>
          </a:xfrm>
          <a:prstGeom prst="line">
            <a:avLst/>
          </a:prstGeom>
          <a:ln cap="flat" w="28575">
            <a:solidFill>
              <a:srgbClr val="000000"/>
            </a:solidFill>
            <a:prstDash val="solid"/>
            <a:headEnd type="none" len="sm" w="sm"/>
            <a:tailEnd type="none" len="sm" w="sm"/>
          </a:ln>
        </p:spPr>
      </p:sp>
      <p:sp>
        <p:nvSpPr>
          <p:cNvPr name="AutoShape 36" id="36"/>
          <p:cNvSpPr/>
          <p:nvPr/>
        </p:nvSpPr>
        <p:spPr>
          <a:xfrm rot="0">
            <a:off x="5821484" y="4380025"/>
            <a:ext cx="725664" cy="0"/>
          </a:xfrm>
          <a:prstGeom prst="line">
            <a:avLst/>
          </a:prstGeom>
          <a:ln cap="flat" w="28575">
            <a:solidFill>
              <a:srgbClr val="000000"/>
            </a:solidFill>
            <a:prstDash val="solid"/>
            <a:headEnd type="none" len="sm" w="sm"/>
            <a:tailEnd type="none" len="sm" w="sm"/>
          </a:ln>
        </p:spPr>
      </p:sp>
      <p:sp>
        <p:nvSpPr>
          <p:cNvPr name="AutoShape 37" id="37"/>
          <p:cNvSpPr/>
          <p:nvPr/>
        </p:nvSpPr>
        <p:spPr>
          <a:xfrm rot="-5400000">
            <a:off x="5639894" y="4574977"/>
            <a:ext cx="389905" cy="0"/>
          </a:xfrm>
          <a:prstGeom prst="line">
            <a:avLst/>
          </a:prstGeom>
          <a:ln cap="flat" w="28575">
            <a:solidFill>
              <a:srgbClr val="000000"/>
            </a:solidFill>
            <a:prstDash val="solid"/>
            <a:headEnd type="none" len="sm" w="sm"/>
            <a:tailEnd type="none" len="sm" w="sm"/>
          </a:ln>
        </p:spPr>
      </p:sp>
      <p:sp>
        <p:nvSpPr>
          <p:cNvPr name="Freeform 38" id="38"/>
          <p:cNvSpPr/>
          <p:nvPr/>
        </p:nvSpPr>
        <p:spPr>
          <a:xfrm flipH="false" flipV="false" rot="0">
            <a:off x="2846555" y="581650"/>
            <a:ext cx="4023588" cy="1682591"/>
          </a:xfrm>
          <a:custGeom>
            <a:avLst/>
            <a:gdLst/>
            <a:ahLst/>
            <a:cxnLst/>
            <a:rect r="r" b="b" t="t" l="l"/>
            <a:pathLst>
              <a:path h="1682591" w="4023588">
                <a:moveTo>
                  <a:pt x="0" y="0"/>
                </a:moveTo>
                <a:lnTo>
                  <a:pt x="4023587" y="0"/>
                </a:lnTo>
                <a:lnTo>
                  <a:pt x="4023587" y="1682592"/>
                </a:lnTo>
                <a:lnTo>
                  <a:pt x="0" y="1682592"/>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39" id="39"/>
          <p:cNvSpPr txBox="true"/>
          <p:nvPr/>
        </p:nvSpPr>
        <p:spPr>
          <a:xfrm rot="0">
            <a:off x="1800277" y="3282950"/>
            <a:ext cx="269788" cy="470763"/>
          </a:xfrm>
          <a:prstGeom prst="rect">
            <a:avLst/>
          </a:prstGeom>
        </p:spPr>
        <p:txBody>
          <a:bodyPr anchor="t" rtlCol="false" tIns="0" lIns="0" bIns="0" rIns="0">
            <a:spAutoFit/>
          </a:bodyPr>
          <a:lstStyle/>
          <a:p>
            <a:pPr algn="ctr">
              <a:lnSpc>
                <a:spcPts val="1774"/>
              </a:lnSpc>
            </a:pPr>
            <a:r>
              <a:rPr lang="en-US" sz="2016">
                <a:solidFill>
                  <a:srgbClr val="5E17EB"/>
                </a:solidFill>
                <a:latin typeface="KG Primary Penmanship"/>
                <a:ea typeface="KG Primary Penmanship"/>
                <a:cs typeface="KG Primary Penmanship"/>
                <a:sym typeface="KG Primary Penmanship"/>
              </a:rPr>
              <a:t>46</a:t>
            </a:r>
            <a:r>
              <a:rPr lang="en-US" sz="2016">
                <a:solidFill>
                  <a:srgbClr val="5E17EB"/>
                </a:solidFill>
                <a:latin typeface="KG Primary Penmanship"/>
                <a:ea typeface="KG Primary Penmanship"/>
                <a:cs typeface="KG Primary Penmanship"/>
                <a:sym typeface="KG Primary Penmanship"/>
              </a:rPr>
              <a:t>45</a:t>
            </a:r>
          </a:p>
        </p:txBody>
      </p:sp>
      <p:sp>
        <p:nvSpPr>
          <p:cNvPr name="TextBox 40" id="40"/>
          <p:cNvSpPr txBox="true"/>
          <p:nvPr/>
        </p:nvSpPr>
        <p:spPr>
          <a:xfrm rot="0">
            <a:off x="1335402" y="1680068"/>
            <a:ext cx="100864" cy="354221"/>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5</a:t>
            </a:r>
          </a:p>
        </p:txBody>
      </p:sp>
      <p:sp>
        <p:nvSpPr>
          <p:cNvPr name="TextBox 41" id="41"/>
          <p:cNvSpPr txBox="true"/>
          <p:nvPr/>
        </p:nvSpPr>
        <p:spPr>
          <a:xfrm rot="0">
            <a:off x="1613224" y="1404840"/>
            <a:ext cx="766606" cy="352102"/>
          </a:xfrm>
          <a:prstGeom prst="rect">
            <a:avLst/>
          </a:prstGeom>
        </p:spPr>
        <p:txBody>
          <a:bodyPr anchor="t" rtlCol="false" tIns="0" lIns="0" bIns="0" rIns="0">
            <a:spAutoFit/>
          </a:bodyPr>
          <a:lstStyle/>
          <a:p>
            <a:pPr algn="ctr">
              <a:lnSpc>
                <a:spcPts val="2823"/>
              </a:lnSpc>
            </a:pPr>
            <a:r>
              <a:rPr lang="en-US" sz="2016" spc="116">
                <a:solidFill>
                  <a:srgbClr val="FF1616"/>
                </a:solidFill>
                <a:latin typeface="KG Primary Penmanship"/>
                <a:ea typeface="KG Primary Penmanship"/>
                <a:cs typeface="KG Primary Penmanship"/>
                <a:sym typeface="KG Primary Penmanship"/>
              </a:rPr>
              <a:t>137.9 r1</a:t>
            </a:r>
          </a:p>
        </p:txBody>
      </p:sp>
      <p:sp>
        <p:nvSpPr>
          <p:cNvPr name="TextBox 42" id="42"/>
          <p:cNvSpPr txBox="true"/>
          <p:nvPr/>
        </p:nvSpPr>
        <p:spPr>
          <a:xfrm rot="0">
            <a:off x="1881593" y="3716311"/>
            <a:ext cx="100864" cy="352102"/>
          </a:xfrm>
          <a:prstGeom prst="rect">
            <a:avLst/>
          </a:prstGeom>
        </p:spPr>
        <p:txBody>
          <a:bodyPr anchor="t" rtlCol="false" tIns="0" lIns="0" bIns="0" rIns="0">
            <a:spAutoFit/>
          </a:bodyPr>
          <a:lstStyle/>
          <a:p>
            <a:pPr algn="ctr">
              <a:lnSpc>
                <a:spcPts val="2823"/>
              </a:lnSpc>
            </a:pPr>
            <a:r>
              <a:rPr lang="en-US" sz="2016">
                <a:solidFill>
                  <a:srgbClr val="5E17EB"/>
                </a:solidFill>
                <a:latin typeface="KG Primary Penmanship"/>
                <a:ea typeface="KG Primary Penmanship"/>
                <a:cs typeface="KG Primary Penmanship"/>
                <a:sym typeface="KG Primary Penmanship"/>
              </a:rPr>
              <a:t>1</a:t>
            </a:r>
          </a:p>
        </p:txBody>
      </p:sp>
      <p:sp>
        <p:nvSpPr>
          <p:cNvPr name="TextBox 43" id="43"/>
          <p:cNvSpPr txBox="true"/>
          <p:nvPr/>
        </p:nvSpPr>
        <p:spPr>
          <a:xfrm rot="0">
            <a:off x="3611159" y="1306043"/>
            <a:ext cx="2935989" cy="946480"/>
          </a:xfrm>
          <a:prstGeom prst="rect">
            <a:avLst/>
          </a:prstGeom>
        </p:spPr>
        <p:txBody>
          <a:bodyPr anchor="t" rtlCol="false" tIns="0" lIns="0" bIns="0" rIns="0">
            <a:spAutoFit/>
          </a:bodyPr>
          <a:lstStyle/>
          <a:p>
            <a:pPr algn="ctr">
              <a:lnSpc>
                <a:spcPts val="7681"/>
              </a:lnSpc>
            </a:pPr>
            <a:r>
              <a:rPr lang="en-US" sz="5486" spc="120">
                <a:solidFill>
                  <a:srgbClr val="000000"/>
                </a:solidFill>
                <a:latin typeface="Apricots"/>
                <a:ea typeface="Apricots"/>
                <a:cs typeface="Apricots"/>
                <a:sym typeface="Apricots"/>
              </a:rPr>
              <a:t>Decimals</a:t>
            </a:r>
          </a:p>
        </p:txBody>
      </p:sp>
      <p:sp>
        <p:nvSpPr>
          <p:cNvPr name="TextBox 44" id="44"/>
          <p:cNvSpPr txBox="true"/>
          <p:nvPr/>
        </p:nvSpPr>
        <p:spPr>
          <a:xfrm rot="0">
            <a:off x="3837602" y="525115"/>
            <a:ext cx="2431882" cy="1079589"/>
          </a:xfrm>
          <a:prstGeom prst="rect">
            <a:avLst/>
          </a:prstGeom>
        </p:spPr>
        <p:txBody>
          <a:bodyPr anchor="t" rtlCol="false" tIns="0" lIns="0" bIns="0" rIns="0">
            <a:spAutoFit/>
          </a:bodyPr>
          <a:lstStyle/>
          <a:p>
            <a:pPr algn="ctr">
              <a:lnSpc>
                <a:spcPts val="8745"/>
              </a:lnSpc>
            </a:pPr>
            <a:r>
              <a:rPr lang="en-US" sz="6246">
                <a:solidFill>
                  <a:srgbClr val="2E706B"/>
                </a:solidFill>
                <a:latin typeface="Kompot Sans"/>
                <a:ea typeface="Kompot Sans"/>
                <a:cs typeface="Kompot Sans"/>
                <a:sym typeface="Kompot Sans"/>
              </a:rPr>
              <a:t>Dividing </a:t>
            </a:r>
          </a:p>
        </p:txBody>
      </p:sp>
      <p:sp>
        <p:nvSpPr>
          <p:cNvPr name="TextBox 45" id="45"/>
          <p:cNvSpPr txBox="true"/>
          <p:nvPr/>
        </p:nvSpPr>
        <p:spPr>
          <a:xfrm rot="0">
            <a:off x="630462" y="687299"/>
            <a:ext cx="764031" cy="413959"/>
          </a:xfrm>
          <a:prstGeom prst="rect">
            <a:avLst/>
          </a:prstGeom>
        </p:spPr>
        <p:txBody>
          <a:bodyPr anchor="t" rtlCol="false" tIns="0" lIns="0" bIns="0" rIns="0">
            <a:spAutoFit/>
          </a:bodyPr>
          <a:lstStyle/>
          <a:p>
            <a:pPr algn="ctr">
              <a:lnSpc>
                <a:spcPts val="3226"/>
              </a:lnSpc>
            </a:pPr>
            <a:r>
              <a:rPr lang="en-US" sz="2304">
                <a:solidFill>
                  <a:srgbClr val="000000"/>
                </a:solidFill>
                <a:latin typeface="KG Primary Penmanship"/>
                <a:ea typeface="KG Primary Penmanship"/>
                <a:cs typeface="KG Primary Penmanship"/>
                <a:sym typeface="KG Primary Penmanship"/>
              </a:rPr>
              <a:t>Name</a:t>
            </a:r>
          </a:p>
        </p:txBody>
      </p:sp>
      <p:sp>
        <p:nvSpPr>
          <p:cNvPr name="TextBox 46" id="46"/>
          <p:cNvSpPr txBox="true"/>
          <p:nvPr/>
        </p:nvSpPr>
        <p:spPr>
          <a:xfrm rot="0">
            <a:off x="949520" y="4327814"/>
            <a:ext cx="286205"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5</a:t>
            </a:r>
          </a:p>
        </p:txBody>
      </p:sp>
      <p:sp>
        <p:nvSpPr>
          <p:cNvPr name="TextBox 47" id="47"/>
          <p:cNvSpPr txBox="true"/>
          <p:nvPr/>
        </p:nvSpPr>
        <p:spPr>
          <a:xfrm rot="0">
            <a:off x="1315902" y="4327814"/>
            <a:ext cx="645487"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675.5</a:t>
            </a:r>
          </a:p>
        </p:txBody>
      </p:sp>
      <p:sp>
        <p:nvSpPr>
          <p:cNvPr name="TextBox 48" id="48"/>
          <p:cNvSpPr txBox="true"/>
          <p:nvPr/>
        </p:nvSpPr>
        <p:spPr>
          <a:xfrm rot="0">
            <a:off x="2355044" y="4309184"/>
            <a:ext cx="339656"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3</a:t>
            </a:r>
          </a:p>
        </p:txBody>
      </p:sp>
      <p:sp>
        <p:nvSpPr>
          <p:cNvPr name="TextBox 49" id="49"/>
          <p:cNvSpPr txBox="true"/>
          <p:nvPr/>
        </p:nvSpPr>
        <p:spPr>
          <a:xfrm rot="0">
            <a:off x="2774876" y="4323647"/>
            <a:ext cx="580495"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589.3</a:t>
            </a:r>
          </a:p>
        </p:txBody>
      </p:sp>
      <p:sp>
        <p:nvSpPr>
          <p:cNvPr name="TextBox 50" id="50"/>
          <p:cNvSpPr txBox="true"/>
          <p:nvPr/>
        </p:nvSpPr>
        <p:spPr>
          <a:xfrm rot="0">
            <a:off x="785489" y="1038822"/>
            <a:ext cx="2172027" cy="381521"/>
          </a:xfrm>
          <a:prstGeom prst="rect">
            <a:avLst/>
          </a:prstGeom>
        </p:spPr>
        <p:txBody>
          <a:bodyPr anchor="t" rtlCol="false" tIns="0" lIns="0" bIns="0" rIns="0">
            <a:spAutoFit/>
          </a:bodyPr>
          <a:lstStyle/>
          <a:p>
            <a:pPr algn="ctr">
              <a:lnSpc>
                <a:spcPts val="3043"/>
              </a:lnSpc>
            </a:pPr>
            <a:r>
              <a:rPr lang="en-US" sz="2173">
                <a:solidFill>
                  <a:srgbClr val="000000"/>
                </a:solidFill>
                <a:latin typeface="KG Primary Penmanship"/>
                <a:ea typeface="KG Primary Penmanship"/>
                <a:cs typeface="KG Primary Penmanship"/>
                <a:sym typeface="KG Primary Penmanship"/>
              </a:rPr>
              <a:t>What is 689.6 ÷5 ?</a:t>
            </a:r>
          </a:p>
        </p:txBody>
      </p:sp>
      <p:sp>
        <p:nvSpPr>
          <p:cNvPr name="TextBox 51" id="51"/>
          <p:cNvSpPr txBox="true"/>
          <p:nvPr/>
        </p:nvSpPr>
        <p:spPr>
          <a:xfrm rot="0">
            <a:off x="1012477" y="7113202"/>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7</a:t>
            </a:r>
          </a:p>
        </p:txBody>
      </p:sp>
      <p:sp>
        <p:nvSpPr>
          <p:cNvPr name="TextBox 52" id="52"/>
          <p:cNvSpPr txBox="true"/>
          <p:nvPr/>
        </p:nvSpPr>
        <p:spPr>
          <a:xfrm rot="0">
            <a:off x="1292650" y="7120386"/>
            <a:ext cx="625555"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994.6</a:t>
            </a:r>
          </a:p>
        </p:txBody>
      </p:sp>
      <p:sp>
        <p:nvSpPr>
          <p:cNvPr name="TextBox 53" id="53"/>
          <p:cNvSpPr txBox="true"/>
          <p:nvPr/>
        </p:nvSpPr>
        <p:spPr>
          <a:xfrm rot="0">
            <a:off x="2450982" y="7091468"/>
            <a:ext cx="2214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5</a:t>
            </a:r>
          </a:p>
        </p:txBody>
      </p:sp>
      <p:sp>
        <p:nvSpPr>
          <p:cNvPr name="TextBox 54" id="54"/>
          <p:cNvSpPr txBox="true"/>
          <p:nvPr/>
        </p:nvSpPr>
        <p:spPr>
          <a:xfrm rot="0">
            <a:off x="2781530" y="7105835"/>
            <a:ext cx="605186"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439.5</a:t>
            </a:r>
          </a:p>
        </p:txBody>
      </p:sp>
      <p:sp>
        <p:nvSpPr>
          <p:cNvPr name="TextBox 55" id="55"/>
          <p:cNvSpPr txBox="true"/>
          <p:nvPr/>
        </p:nvSpPr>
        <p:spPr>
          <a:xfrm rot="0">
            <a:off x="3760653" y="7084284"/>
            <a:ext cx="299869"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6</a:t>
            </a:r>
          </a:p>
        </p:txBody>
      </p:sp>
      <p:sp>
        <p:nvSpPr>
          <p:cNvPr name="TextBox 56" id="56"/>
          <p:cNvSpPr txBox="true"/>
          <p:nvPr/>
        </p:nvSpPr>
        <p:spPr>
          <a:xfrm rot="0">
            <a:off x="4114523" y="7091468"/>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556.9</a:t>
            </a:r>
          </a:p>
        </p:txBody>
      </p:sp>
      <p:sp>
        <p:nvSpPr>
          <p:cNvPr name="TextBox 57" id="57"/>
          <p:cNvSpPr txBox="true"/>
          <p:nvPr/>
        </p:nvSpPr>
        <p:spPr>
          <a:xfrm rot="0">
            <a:off x="3996848" y="4294720"/>
            <a:ext cx="181859"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8</a:t>
            </a:r>
          </a:p>
        </p:txBody>
      </p:sp>
      <p:sp>
        <p:nvSpPr>
          <p:cNvPr name="TextBox 58" id="58"/>
          <p:cNvSpPr txBox="true"/>
          <p:nvPr/>
        </p:nvSpPr>
        <p:spPr>
          <a:xfrm rot="0">
            <a:off x="4316274" y="4301952"/>
            <a:ext cx="641548"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324.3</a:t>
            </a:r>
          </a:p>
        </p:txBody>
      </p:sp>
      <p:sp>
        <p:nvSpPr>
          <p:cNvPr name="TextBox 59" id="59"/>
          <p:cNvSpPr txBox="true"/>
          <p:nvPr/>
        </p:nvSpPr>
        <p:spPr>
          <a:xfrm rot="0">
            <a:off x="5409006" y="7077101"/>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8</a:t>
            </a:r>
          </a:p>
        </p:txBody>
      </p:sp>
      <p:sp>
        <p:nvSpPr>
          <p:cNvPr name="TextBox 60" id="60"/>
          <p:cNvSpPr txBox="true"/>
          <p:nvPr/>
        </p:nvSpPr>
        <p:spPr>
          <a:xfrm rot="0">
            <a:off x="5689179" y="7084284"/>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726.6</a:t>
            </a:r>
          </a:p>
        </p:txBody>
      </p:sp>
      <p:sp>
        <p:nvSpPr>
          <p:cNvPr name="TextBox 61" id="61"/>
          <p:cNvSpPr txBox="true"/>
          <p:nvPr/>
        </p:nvSpPr>
        <p:spPr>
          <a:xfrm rot="0">
            <a:off x="5580432" y="4320582"/>
            <a:ext cx="187601"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2</a:t>
            </a:r>
          </a:p>
        </p:txBody>
      </p:sp>
      <p:sp>
        <p:nvSpPr>
          <p:cNvPr name="TextBox 62" id="62"/>
          <p:cNvSpPr txBox="true"/>
          <p:nvPr/>
        </p:nvSpPr>
        <p:spPr>
          <a:xfrm rot="0">
            <a:off x="5862484" y="4327814"/>
            <a:ext cx="684664"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589.6</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2E706B"/>
            </a:solidFill>
          </p:spPr>
        </p:sp>
      </p:grpSp>
      <p:sp>
        <p:nvSpPr>
          <p:cNvPr name="TextBox 4" id="4"/>
          <p:cNvSpPr txBox="true"/>
          <p:nvPr/>
        </p:nvSpPr>
        <p:spPr>
          <a:xfrm rot="0">
            <a:off x="3973598" y="1097948"/>
            <a:ext cx="367043"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3</a:t>
            </a:r>
          </a:p>
        </p:txBody>
      </p:sp>
      <p:sp>
        <p:nvSpPr>
          <p:cNvPr name="AutoShape 5" id="5"/>
          <p:cNvSpPr/>
          <p:nvPr/>
        </p:nvSpPr>
        <p:spPr>
          <a:xfrm rot="0">
            <a:off x="4251886" y="1129644"/>
            <a:ext cx="720829" cy="0"/>
          </a:xfrm>
          <a:prstGeom prst="line">
            <a:avLst/>
          </a:prstGeom>
          <a:ln cap="flat" w="28575">
            <a:solidFill>
              <a:srgbClr val="000000"/>
            </a:solidFill>
            <a:prstDash val="solid"/>
            <a:headEnd type="none" len="sm" w="sm"/>
            <a:tailEnd type="none" len="sm" w="sm"/>
          </a:ln>
        </p:spPr>
      </p:sp>
      <p:sp>
        <p:nvSpPr>
          <p:cNvPr name="AutoShape 6" id="6"/>
          <p:cNvSpPr/>
          <p:nvPr/>
        </p:nvSpPr>
        <p:spPr>
          <a:xfrm rot="-5400000">
            <a:off x="4071507" y="1323297"/>
            <a:ext cx="387307" cy="0"/>
          </a:xfrm>
          <a:prstGeom prst="line">
            <a:avLst/>
          </a:prstGeom>
          <a:ln cap="flat" w="28575">
            <a:solidFill>
              <a:srgbClr val="000000"/>
            </a:solidFill>
            <a:prstDash val="solid"/>
            <a:headEnd type="none" len="sm" w="sm"/>
            <a:tailEnd type="none" len="sm" w="sm"/>
          </a:ln>
        </p:spPr>
      </p:sp>
      <p:sp>
        <p:nvSpPr>
          <p:cNvPr name="AutoShape 7" id="7"/>
          <p:cNvSpPr/>
          <p:nvPr/>
        </p:nvSpPr>
        <p:spPr>
          <a:xfrm rot="0">
            <a:off x="5741595" y="1113089"/>
            <a:ext cx="720829" cy="0"/>
          </a:xfrm>
          <a:prstGeom prst="line">
            <a:avLst/>
          </a:prstGeom>
          <a:ln cap="flat" w="28575">
            <a:solidFill>
              <a:srgbClr val="000000"/>
            </a:solidFill>
            <a:prstDash val="solid"/>
            <a:headEnd type="none" len="sm" w="sm"/>
            <a:tailEnd type="none" len="sm" w="sm"/>
          </a:ln>
        </p:spPr>
      </p:sp>
      <p:sp>
        <p:nvSpPr>
          <p:cNvPr name="AutoShape 8" id="8"/>
          <p:cNvSpPr/>
          <p:nvPr/>
        </p:nvSpPr>
        <p:spPr>
          <a:xfrm rot="-5400000">
            <a:off x="5561216" y="1306743"/>
            <a:ext cx="387307" cy="0"/>
          </a:xfrm>
          <a:prstGeom prst="line">
            <a:avLst/>
          </a:prstGeom>
          <a:ln cap="flat" w="28575">
            <a:solidFill>
              <a:srgbClr val="000000"/>
            </a:solidFill>
            <a:prstDash val="solid"/>
            <a:headEnd type="none" len="sm" w="sm"/>
            <a:tailEnd type="none" len="sm" w="sm"/>
          </a:ln>
        </p:spPr>
      </p:sp>
      <p:sp>
        <p:nvSpPr>
          <p:cNvPr name="AutoShape 9" id="9"/>
          <p:cNvSpPr/>
          <p:nvPr/>
        </p:nvSpPr>
        <p:spPr>
          <a:xfrm rot="0">
            <a:off x="1337022" y="1085655"/>
            <a:ext cx="720829" cy="0"/>
          </a:xfrm>
          <a:prstGeom prst="line">
            <a:avLst/>
          </a:prstGeom>
          <a:ln cap="flat" w="28575">
            <a:solidFill>
              <a:srgbClr val="000000"/>
            </a:solidFill>
            <a:prstDash val="solid"/>
            <a:headEnd type="none" len="sm" w="sm"/>
            <a:tailEnd type="none" len="sm" w="sm"/>
          </a:ln>
        </p:spPr>
      </p:sp>
      <p:sp>
        <p:nvSpPr>
          <p:cNvPr name="AutoShape 10" id="10"/>
          <p:cNvSpPr/>
          <p:nvPr/>
        </p:nvSpPr>
        <p:spPr>
          <a:xfrm rot="-5400000">
            <a:off x="1156642" y="1279308"/>
            <a:ext cx="387307" cy="0"/>
          </a:xfrm>
          <a:prstGeom prst="line">
            <a:avLst/>
          </a:prstGeom>
          <a:ln cap="flat" w="28575">
            <a:solidFill>
              <a:srgbClr val="000000"/>
            </a:solidFill>
            <a:prstDash val="solid"/>
            <a:headEnd type="none" len="sm" w="sm"/>
            <a:tailEnd type="none" len="sm" w="sm"/>
          </a:ln>
        </p:spPr>
      </p:sp>
      <p:sp>
        <p:nvSpPr>
          <p:cNvPr name="AutoShape 11" id="11"/>
          <p:cNvSpPr/>
          <p:nvPr/>
        </p:nvSpPr>
        <p:spPr>
          <a:xfrm rot="0">
            <a:off x="2889502" y="1127456"/>
            <a:ext cx="720829" cy="0"/>
          </a:xfrm>
          <a:prstGeom prst="line">
            <a:avLst/>
          </a:prstGeom>
          <a:ln cap="flat" w="28575">
            <a:solidFill>
              <a:srgbClr val="000000"/>
            </a:solidFill>
            <a:prstDash val="solid"/>
            <a:headEnd type="none" len="sm" w="sm"/>
            <a:tailEnd type="none" len="sm" w="sm"/>
          </a:ln>
        </p:spPr>
      </p:sp>
      <p:sp>
        <p:nvSpPr>
          <p:cNvPr name="AutoShape 12" id="12"/>
          <p:cNvSpPr/>
          <p:nvPr/>
        </p:nvSpPr>
        <p:spPr>
          <a:xfrm rot="-5400000">
            <a:off x="2709122" y="1321110"/>
            <a:ext cx="387307" cy="0"/>
          </a:xfrm>
          <a:prstGeom prst="line">
            <a:avLst/>
          </a:prstGeom>
          <a:ln cap="flat" w="28575">
            <a:solidFill>
              <a:srgbClr val="000000"/>
            </a:solidFill>
            <a:prstDash val="solid"/>
            <a:headEnd type="none" len="sm" w="sm"/>
            <a:tailEnd type="none" len="sm" w="sm"/>
          </a:ln>
        </p:spPr>
      </p:sp>
      <p:sp>
        <p:nvSpPr>
          <p:cNvPr name="TextBox 13" id="13"/>
          <p:cNvSpPr txBox="true"/>
          <p:nvPr/>
        </p:nvSpPr>
        <p:spPr>
          <a:xfrm rot="0">
            <a:off x="785671" y="4713544"/>
            <a:ext cx="4716479" cy="1443031"/>
          </a:xfrm>
          <a:prstGeom prst="rect">
            <a:avLst/>
          </a:prstGeom>
        </p:spPr>
        <p:txBody>
          <a:bodyPr anchor="t" rtlCol="false" tIns="0" lIns="0" bIns="0" rIns="0">
            <a:spAutoFit/>
          </a:bodyPr>
          <a:lstStyle/>
          <a:p>
            <a:pPr algn="l">
              <a:lnSpc>
                <a:spcPts val="2887"/>
              </a:lnSpc>
            </a:pPr>
            <a:r>
              <a:rPr lang="en-US" sz="2062">
                <a:solidFill>
                  <a:srgbClr val="000000"/>
                </a:solidFill>
                <a:latin typeface="KG Primary Penmanship"/>
                <a:ea typeface="KG Primary Penmanship"/>
                <a:cs typeface="KG Primary Penmanship"/>
                <a:sym typeface="KG Primary Penmanship"/>
              </a:rPr>
              <a:t>The largest pizza in the world had 987.9 individual slices of pizza. John and his five friends shared the slices amongst themselves. How many slices did each one eat? Show your work.</a:t>
            </a:r>
          </a:p>
        </p:txBody>
      </p:sp>
      <p:sp>
        <p:nvSpPr>
          <p:cNvPr name="Freeform 14" id="14"/>
          <p:cNvSpPr/>
          <p:nvPr/>
        </p:nvSpPr>
        <p:spPr>
          <a:xfrm flipH="true" flipV="false" rot="1815761">
            <a:off x="5379624" y="4743370"/>
            <a:ext cx="1743503" cy="805181"/>
          </a:xfrm>
          <a:custGeom>
            <a:avLst/>
            <a:gdLst/>
            <a:ahLst/>
            <a:cxnLst/>
            <a:rect r="r" b="b" t="t" l="l"/>
            <a:pathLst>
              <a:path h="805181" w="1743503">
                <a:moveTo>
                  <a:pt x="1743502" y="0"/>
                </a:moveTo>
                <a:lnTo>
                  <a:pt x="0" y="0"/>
                </a:lnTo>
                <a:lnTo>
                  <a:pt x="0" y="805182"/>
                </a:lnTo>
                <a:lnTo>
                  <a:pt x="1743502" y="805182"/>
                </a:lnTo>
                <a:lnTo>
                  <a:pt x="1743502"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5" id="15"/>
          <p:cNvSpPr txBox="true"/>
          <p:nvPr/>
        </p:nvSpPr>
        <p:spPr>
          <a:xfrm rot="0">
            <a:off x="4329720" y="1099041"/>
            <a:ext cx="530327"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627.1</a:t>
            </a:r>
          </a:p>
        </p:txBody>
      </p:sp>
      <p:sp>
        <p:nvSpPr>
          <p:cNvPr name="TextBox 16" id="16"/>
          <p:cNvSpPr txBox="true"/>
          <p:nvPr/>
        </p:nvSpPr>
        <p:spPr>
          <a:xfrm rot="0">
            <a:off x="5502150" y="1063123"/>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12</a:t>
            </a:r>
          </a:p>
        </p:txBody>
      </p:sp>
      <p:sp>
        <p:nvSpPr>
          <p:cNvPr name="TextBox 17" id="17"/>
          <p:cNvSpPr txBox="true"/>
          <p:nvPr/>
        </p:nvSpPr>
        <p:spPr>
          <a:xfrm rot="0">
            <a:off x="5782322" y="1070306"/>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899.6</a:t>
            </a:r>
          </a:p>
        </p:txBody>
      </p:sp>
      <p:sp>
        <p:nvSpPr>
          <p:cNvPr name="TextBox 18" id="18"/>
          <p:cNvSpPr txBox="true"/>
          <p:nvPr/>
        </p:nvSpPr>
        <p:spPr>
          <a:xfrm rot="0">
            <a:off x="1097576" y="1035689"/>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4</a:t>
            </a:r>
          </a:p>
        </p:txBody>
      </p:sp>
      <p:sp>
        <p:nvSpPr>
          <p:cNvPr name="TextBox 19" id="19"/>
          <p:cNvSpPr txBox="true"/>
          <p:nvPr/>
        </p:nvSpPr>
        <p:spPr>
          <a:xfrm rot="0">
            <a:off x="1377749" y="1042872"/>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789.4</a:t>
            </a:r>
          </a:p>
        </p:txBody>
      </p:sp>
      <p:sp>
        <p:nvSpPr>
          <p:cNvPr name="TextBox 20" id="20"/>
          <p:cNvSpPr txBox="true"/>
          <p:nvPr/>
        </p:nvSpPr>
        <p:spPr>
          <a:xfrm rot="0">
            <a:off x="2654826" y="1070306"/>
            <a:ext cx="2214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5</a:t>
            </a:r>
          </a:p>
        </p:txBody>
      </p:sp>
      <p:sp>
        <p:nvSpPr>
          <p:cNvPr name="TextBox 21" id="21"/>
          <p:cNvSpPr txBox="true"/>
          <p:nvPr/>
        </p:nvSpPr>
        <p:spPr>
          <a:xfrm rot="0">
            <a:off x="2911855" y="1099041"/>
            <a:ext cx="698894"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435.9</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000000"/>
            </a:solidFill>
          </p:spPr>
        </p:sp>
      </p:grpSp>
      <p:sp>
        <p:nvSpPr>
          <p:cNvPr name="TextBox 4" id="4"/>
          <p:cNvSpPr txBox="true"/>
          <p:nvPr/>
        </p:nvSpPr>
        <p:spPr>
          <a:xfrm rot="0">
            <a:off x="3269923" y="893802"/>
            <a:ext cx="2935989" cy="947033"/>
          </a:xfrm>
          <a:prstGeom prst="rect">
            <a:avLst/>
          </a:prstGeom>
        </p:spPr>
        <p:txBody>
          <a:bodyPr anchor="t" rtlCol="false" tIns="0" lIns="0" bIns="0" rIns="0">
            <a:spAutoFit/>
          </a:bodyPr>
          <a:lstStyle/>
          <a:p>
            <a:pPr algn="ctr">
              <a:lnSpc>
                <a:spcPts val="7681"/>
              </a:lnSpc>
            </a:pPr>
            <a:r>
              <a:rPr lang="en-US" sz="5486" spc="120">
                <a:solidFill>
                  <a:srgbClr val="000000"/>
                </a:solidFill>
                <a:latin typeface="Apricots"/>
                <a:ea typeface="Apricots"/>
                <a:cs typeface="Apricots"/>
                <a:sym typeface="Apricots"/>
              </a:rPr>
              <a:t>Decimals</a:t>
            </a:r>
          </a:p>
        </p:txBody>
      </p:sp>
      <p:sp>
        <p:nvSpPr>
          <p:cNvPr name="TextBox 5" id="5"/>
          <p:cNvSpPr txBox="true"/>
          <p:nvPr/>
        </p:nvSpPr>
        <p:spPr>
          <a:xfrm rot="0">
            <a:off x="838041" y="834509"/>
            <a:ext cx="2431882" cy="1046569"/>
          </a:xfrm>
          <a:prstGeom prst="rect">
            <a:avLst/>
          </a:prstGeom>
        </p:spPr>
        <p:txBody>
          <a:bodyPr anchor="t" rtlCol="false" tIns="0" lIns="0" bIns="0" rIns="0">
            <a:spAutoFit/>
          </a:bodyPr>
          <a:lstStyle/>
          <a:p>
            <a:pPr algn="ctr">
              <a:lnSpc>
                <a:spcPts val="8465"/>
              </a:lnSpc>
            </a:pPr>
            <a:r>
              <a:rPr lang="en-US" sz="6046">
                <a:solidFill>
                  <a:srgbClr val="000000"/>
                </a:solidFill>
                <a:latin typeface="Kompot Sans"/>
                <a:ea typeface="Kompot Sans"/>
                <a:cs typeface="Kompot Sans"/>
                <a:sym typeface="Kompot Sans"/>
              </a:rPr>
              <a:t>Dividing </a:t>
            </a:r>
          </a:p>
        </p:txBody>
      </p:sp>
      <p:sp>
        <p:nvSpPr>
          <p:cNvPr name="TextBox 6" id="6"/>
          <p:cNvSpPr txBox="true"/>
          <p:nvPr/>
        </p:nvSpPr>
        <p:spPr>
          <a:xfrm rot="0">
            <a:off x="3099284" y="2424146"/>
            <a:ext cx="111985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826.9</a:t>
            </a:r>
            <a:r>
              <a:rPr lang="en-US" sz="2569">
                <a:solidFill>
                  <a:srgbClr val="000000"/>
                </a:solidFill>
                <a:latin typeface="KG Primary Penmanship"/>
                <a:ea typeface="KG Primary Penmanship"/>
                <a:cs typeface="KG Primary Penmanship"/>
                <a:sym typeface="KG Primary Penmanship"/>
              </a:rPr>
              <a:t> ÷2= </a:t>
            </a:r>
          </a:p>
        </p:txBody>
      </p:sp>
      <p:sp>
        <p:nvSpPr>
          <p:cNvPr name="TextBox 7" id="7"/>
          <p:cNvSpPr txBox="true"/>
          <p:nvPr/>
        </p:nvSpPr>
        <p:spPr>
          <a:xfrm rot="0">
            <a:off x="5482679" y="4902820"/>
            <a:ext cx="94765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994.8</a:t>
            </a:r>
            <a:r>
              <a:rPr lang="en-US" sz="2569">
                <a:solidFill>
                  <a:srgbClr val="000000"/>
                </a:solidFill>
                <a:latin typeface="KG Primary Penmanship"/>
                <a:ea typeface="KG Primary Penmanship"/>
                <a:cs typeface="KG Primary Penmanship"/>
                <a:sym typeface="KG Primary Penmanship"/>
              </a:rPr>
              <a:t>÷6= </a:t>
            </a:r>
          </a:p>
        </p:txBody>
      </p:sp>
      <p:sp>
        <p:nvSpPr>
          <p:cNvPr name="TextBox 8" id="8"/>
          <p:cNvSpPr txBox="true"/>
          <p:nvPr/>
        </p:nvSpPr>
        <p:spPr>
          <a:xfrm rot="0">
            <a:off x="958036" y="2459536"/>
            <a:ext cx="101837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746.9</a:t>
            </a:r>
            <a:r>
              <a:rPr lang="en-US" sz="2569">
                <a:solidFill>
                  <a:srgbClr val="000000"/>
                </a:solidFill>
                <a:latin typeface="KG Primary Penmanship"/>
                <a:ea typeface="KG Primary Penmanship"/>
                <a:cs typeface="KG Primary Penmanship"/>
                <a:sym typeface="KG Primary Penmanship"/>
              </a:rPr>
              <a:t>÷9= </a:t>
            </a:r>
          </a:p>
        </p:txBody>
      </p:sp>
      <p:sp>
        <p:nvSpPr>
          <p:cNvPr name="TextBox 9" id="9"/>
          <p:cNvSpPr txBox="true"/>
          <p:nvPr/>
        </p:nvSpPr>
        <p:spPr>
          <a:xfrm rot="0">
            <a:off x="5672760" y="7346250"/>
            <a:ext cx="983645"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695.4</a:t>
            </a:r>
            <a:r>
              <a:rPr lang="en-US" sz="2569">
                <a:solidFill>
                  <a:srgbClr val="000000"/>
                </a:solidFill>
                <a:latin typeface="KG Primary Penmanship"/>
                <a:ea typeface="KG Primary Penmanship"/>
                <a:cs typeface="KG Primary Penmanship"/>
                <a:sym typeface="KG Primary Penmanship"/>
              </a:rPr>
              <a:t>÷5= </a:t>
            </a:r>
          </a:p>
        </p:txBody>
      </p:sp>
      <p:sp>
        <p:nvSpPr>
          <p:cNvPr name="TextBox 10" id="10"/>
          <p:cNvSpPr txBox="true"/>
          <p:nvPr/>
        </p:nvSpPr>
        <p:spPr>
          <a:xfrm rot="0">
            <a:off x="888081" y="4902820"/>
            <a:ext cx="1001472"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549.9</a:t>
            </a:r>
            <a:r>
              <a:rPr lang="en-US" sz="2569">
                <a:solidFill>
                  <a:srgbClr val="000000"/>
                </a:solidFill>
                <a:latin typeface="KG Primary Penmanship"/>
                <a:ea typeface="KG Primary Penmanship"/>
                <a:cs typeface="KG Primary Penmanship"/>
                <a:sym typeface="KG Primary Penmanship"/>
              </a:rPr>
              <a:t>÷3= </a:t>
            </a:r>
          </a:p>
        </p:txBody>
      </p:sp>
      <p:sp>
        <p:nvSpPr>
          <p:cNvPr name="TextBox 11" id="11"/>
          <p:cNvSpPr txBox="true"/>
          <p:nvPr/>
        </p:nvSpPr>
        <p:spPr>
          <a:xfrm rot="0">
            <a:off x="3178331" y="4902820"/>
            <a:ext cx="1021601"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347.8</a:t>
            </a:r>
            <a:r>
              <a:rPr lang="en-US" sz="2569">
                <a:solidFill>
                  <a:srgbClr val="000000"/>
                </a:solidFill>
                <a:latin typeface="KG Primary Penmanship"/>
                <a:ea typeface="KG Primary Penmanship"/>
                <a:cs typeface="KG Primary Penmanship"/>
                <a:sym typeface="KG Primary Penmanship"/>
              </a:rPr>
              <a:t> ÷4= </a:t>
            </a:r>
          </a:p>
        </p:txBody>
      </p:sp>
      <p:sp>
        <p:nvSpPr>
          <p:cNvPr name="TextBox 12" id="12"/>
          <p:cNvSpPr txBox="true"/>
          <p:nvPr/>
        </p:nvSpPr>
        <p:spPr>
          <a:xfrm rot="0">
            <a:off x="1012477" y="7346250"/>
            <a:ext cx="101837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353.6</a:t>
            </a:r>
            <a:r>
              <a:rPr lang="en-US" sz="2569">
                <a:solidFill>
                  <a:srgbClr val="000000"/>
                </a:solidFill>
                <a:latin typeface="KG Primary Penmanship"/>
                <a:ea typeface="KG Primary Penmanship"/>
                <a:cs typeface="KG Primary Penmanship"/>
                <a:sym typeface="KG Primary Penmanship"/>
              </a:rPr>
              <a:t> ÷2= </a:t>
            </a:r>
          </a:p>
        </p:txBody>
      </p:sp>
      <p:sp>
        <p:nvSpPr>
          <p:cNvPr name="TextBox 13" id="13"/>
          <p:cNvSpPr txBox="true"/>
          <p:nvPr/>
        </p:nvSpPr>
        <p:spPr>
          <a:xfrm rot="0">
            <a:off x="3319944" y="7346250"/>
            <a:ext cx="1087048"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960.5</a:t>
            </a:r>
            <a:r>
              <a:rPr lang="en-US" sz="2569">
                <a:solidFill>
                  <a:srgbClr val="000000"/>
                </a:solidFill>
                <a:latin typeface="KG Primary Penmanship"/>
                <a:ea typeface="KG Primary Penmanship"/>
                <a:cs typeface="KG Primary Penmanship"/>
                <a:sym typeface="KG Primary Penmanship"/>
              </a:rPr>
              <a:t> ÷7= </a:t>
            </a:r>
          </a:p>
        </p:txBody>
      </p:sp>
      <p:sp>
        <p:nvSpPr>
          <p:cNvPr name="TextBox 14" id="14"/>
          <p:cNvSpPr txBox="true"/>
          <p:nvPr/>
        </p:nvSpPr>
        <p:spPr>
          <a:xfrm rot="0">
            <a:off x="630462" y="687299"/>
            <a:ext cx="764031" cy="413959"/>
          </a:xfrm>
          <a:prstGeom prst="rect">
            <a:avLst/>
          </a:prstGeom>
        </p:spPr>
        <p:txBody>
          <a:bodyPr anchor="t" rtlCol="false" tIns="0" lIns="0" bIns="0" rIns="0">
            <a:spAutoFit/>
          </a:bodyPr>
          <a:lstStyle/>
          <a:p>
            <a:pPr algn="ctr">
              <a:lnSpc>
                <a:spcPts val="3226"/>
              </a:lnSpc>
            </a:pPr>
            <a:r>
              <a:rPr lang="en-US" sz="2304">
                <a:solidFill>
                  <a:srgbClr val="000000"/>
                </a:solidFill>
                <a:latin typeface="KG Primary Penmanship"/>
                <a:ea typeface="KG Primary Penmanship"/>
                <a:cs typeface="KG Primary Penmanship"/>
                <a:sym typeface="KG Primary Penmanship"/>
              </a:rPr>
              <a:t>Name</a:t>
            </a:r>
          </a:p>
        </p:txBody>
      </p:sp>
      <p:sp>
        <p:nvSpPr>
          <p:cNvPr name="TextBox 15" id="15"/>
          <p:cNvSpPr txBox="true"/>
          <p:nvPr/>
        </p:nvSpPr>
        <p:spPr>
          <a:xfrm rot="0">
            <a:off x="756000" y="2087233"/>
            <a:ext cx="4051523" cy="264923"/>
          </a:xfrm>
          <a:prstGeom prst="rect">
            <a:avLst/>
          </a:prstGeom>
        </p:spPr>
        <p:txBody>
          <a:bodyPr anchor="t" rtlCol="false" tIns="0" lIns="0" bIns="0" rIns="0">
            <a:spAutoFit/>
          </a:bodyPr>
          <a:lstStyle/>
          <a:p>
            <a:pPr algn="ctr">
              <a:lnSpc>
                <a:spcPts val="2197"/>
              </a:lnSpc>
              <a:spcBef>
                <a:spcPct val="0"/>
              </a:spcBef>
            </a:pPr>
            <a:r>
              <a:rPr lang="en-US" sz="1569">
                <a:solidFill>
                  <a:srgbClr val="000000"/>
                </a:solidFill>
                <a:latin typeface="KG Primary Penmanship"/>
                <a:ea typeface="KG Primary Penmanship"/>
                <a:cs typeface="KG Primary Penmanship"/>
                <a:sym typeface="KG Primary Penmanship"/>
              </a:rPr>
              <a:t>Solve each division problem. Remember to show your work! </a:t>
            </a:r>
          </a:p>
        </p:txBody>
      </p:sp>
      <p:sp>
        <p:nvSpPr>
          <p:cNvPr name="Freeform 16" id="16"/>
          <p:cNvSpPr/>
          <p:nvPr/>
        </p:nvSpPr>
        <p:spPr>
          <a:xfrm flipH="false" flipV="false" rot="0">
            <a:off x="4832650" y="2047650"/>
            <a:ext cx="1739004" cy="2361974"/>
          </a:xfrm>
          <a:custGeom>
            <a:avLst/>
            <a:gdLst/>
            <a:ahLst/>
            <a:cxnLst/>
            <a:rect r="r" b="b" t="t" l="l"/>
            <a:pathLst>
              <a:path h="2361974" w="1739004">
                <a:moveTo>
                  <a:pt x="0" y="0"/>
                </a:moveTo>
                <a:lnTo>
                  <a:pt x="1739004" y="0"/>
                </a:lnTo>
                <a:lnTo>
                  <a:pt x="1739004" y="2361974"/>
                </a:lnTo>
                <a:lnTo>
                  <a:pt x="0" y="236197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Tree>
  </p:cSld>
  <p:clrMapOvr>
    <a:masterClrMapping/>
  </p:clrMapOvr>
</p:sld>
</file>

<file path=ppt/slides/slide6.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000000"/>
            </a:solidFill>
          </p:spPr>
        </p:sp>
      </p:grpSp>
      <p:sp>
        <p:nvSpPr>
          <p:cNvPr name="TextBox 4" id="4"/>
          <p:cNvSpPr txBox="true"/>
          <p:nvPr/>
        </p:nvSpPr>
        <p:spPr>
          <a:xfrm rot="0">
            <a:off x="3665975" y="802671"/>
            <a:ext cx="2935989" cy="947033"/>
          </a:xfrm>
          <a:prstGeom prst="rect">
            <a:avLst/>
          </a:prstGeom>
        </p:spPr>
        <p:txBody>
          <a:bodyPr anchor="t" rtlCol="false" tIns="0" lIns="0" bIns="0" rIns="0">
            <a:spAutoFit/>
          </a:bodyPr>
          <a:lstStyle/>
          <a:p>
            <a:pPr algn="ctr">
              <a:lnSpc>
                <a:spcPts val="7681"/>
              </a:lnSpc>
            </a:pPr>
            <a:r>
              <a:rPr lang="en-US" sz="5486" spc="120">
                <a:solidFill>
                  <a:srgbClr val="000000"/>
                </a:solidFill>
                <a:latin typeface="Apricots"/>
                <a:ea typeface="Apricots"/>
                <a:cs typeface="Apricots"/>
                <a:sym typeface="Apricots"/>
              </a:rPr>
              <a:t>Decimals</a:t>
            </a:r>
          </a:p>
        </p:txBody>
      </p:sp>
      <p:sp>
        <p:nvSpPr>
          <p:cNvPr name="TextBox 5" id="5"/>
          <p:cNvSpPr txBox="true"/>
          <p:nvPr/>
        </p:nvSpPr>
        <p:spPr>
          <a:xfrm rot="0">
            <a:off x="1234093" y="703135"/>
            <a:ext cx="2431882" cy="1046569"/>
          </a:xfrm>
          <a:prstGeom prst="rect">
            <a:avLst/>
          </a:prstGeom>
        </p:spPr>
        <p:txBody>
          <a:bodyPr anchor="t" rtlCol="false" tIns="0" lIns="0" bIns="0" rIns="0">
            <a:spAutoFit/>
          </a:bodyPr>
          <a:lstStyle/>
          <a:p>
            <a:pPr algn="ctr">
              <a:lnSpc>
                <a:spcPts val="8465"/>
              </a:lnSpc>
            </a:pPr>
            <a:r>
              <a:rPr lang="en-US" sz="6046">
                <a:solidFill>
                  <a:srgbClr val="000000"/>
                </a:solidFill>
                <a:latin typeface="Kompot Sans"/>
                <a:ea typeface="Kompot Sans"/>
                <a:cs typeface="Kompot Sans"/>
                <a:sym typeface="Kompot Sans"/>
              </a:rPr>
              <a:t>Dividing </a:t>
            </a:r>
          </a:p>
        </p:txBody>
      </p:sp>
      <p:sp>
        <p:nvSpPr>
          <p:cNvPr name="TextBox 6" id="6"/>
          <p:cNvSpPr txBox="true"/>
          <p:nvPr/>
        </p:nvSpPr>
        <p:spPr>
          <a:xfrm rot="0">
            <a:off x="3337468" y="2382659"/>
            <a:ext cx="106243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649.8 ÷2= </a:t>
            </a:r>
          </a:p>
        </p:txBody>
      </p:sp>
      <p:sp>
        <p:nvSpPr>
          <p:cNvPr name="TextBox 7" id="7"/>
          <p:cNvSpPr txBox="true"/>
          <p:nvPr/>
        </p:nvSpPr>
        <p:spPr>
          <a:xfrm rot="0">
            <a:off x="5664465" y="4902820"/>
            <a:ext cx="100304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a:t>
            </a:r>
            <a:r>
              <a:rPr lang="en-US" sz="2569">
                <a:solidFill>
                  <a:srgbClr val="000000"/>
                </a:solidFill>
                <a:latin typeface="KG Primary Penmanship"/>
                <a:ea typeface="KG Primary Penmanship"/>
                <a:cs typeface="KG Primary Penmanship"/>
                <a:sym typeface="KG Primary Penmanship"/>
              </a:rPr>
              <a:t>43.7÷6= </a:t>
            </a:r>
          </a:p>
        </p:txBody>
      </p:sp>
      <p:sp>
        <p:nvSpPr>
          <p:cNvPr name="TextBox 8" id="8"/>
          <p:cNvSpPr txBox="true"/>
          <p:nvPr/>
        </p:nvSpPr>
        <p:spPr>
          <a:xfrm rot="0">
            <a:off x="1012477" y="2382659"/>
            <a:ext cx="994384"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919.9 ÷9= </a:t>
            </a:r>
          </a:p>
        </p:txBody>
      </p:sp>
      <p:sp>
        <p:nvSpPr>
          <p:cNvPr name="TextBox 9" id="9"/>
          <p:cNvSpPr txBox="true"/>
          <p:nvPr/>
        </p:nvSpPr>
        <p:spPr>
          <a:xfrm rot="0">
            <a:off x="5589645" y="7422450"/>
            <a:ext cx="107786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426</a:t>
            </a:r>
            <a:r>
              <a:rPr lang="en-US" sz="2569">
                <a:solidFill>
                  <a:srgbClr val="000000"/>
                </a:solidFill>
                <a:latin typeface="KG Primary Penmanship"/>
                <a:ea typeface="KG Primary Penmanship"/>
                <a:cs typeface="KG Primary Penmanship"/>
                <a:sym typeface="KG Primary Penmanship"/>
              </a:rPr>
              <a:t>.5 ÷5= </a:t>
            </a:r>
          </a:p>
        </p:txBody>
      </p:sp>
      <p:sp>
        <p:nvSpPr>
          <p:cNvPr name="TextBox 10" id="10"/>
          <p:cNvSpPr txBox="true"/>
          <p:nvPr/>
        </p:nvSpPr>
        <p:spPr>
          <a:xfrm rot="0">
            <a:off x="1069867" y="4902820"/>
            <a:ext cx="1068239"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426</a:t>
            </a:r>
            <a:r>
              <a:rPr lang="en-US" sz="2569">
                <a:solidFill>
                  <a:srgbClr val="000000"/>
                </a:solidFill>
                <a:latin typeface="KG Primary Penmanship"/>
                <a:ea typeface="KG Primary Penmanship"/>
                <a:cs typeface="KG Primary Penmanship"/>
                <a:sym typeface="KG Primary Penmanship"/>
              </a:rPr>
              <a:t>.5 ÷3= </a:t>
            </a:r>
          </a:p>
        </p:txBody>
      </p:sp>
      <p:sp>
        <p:nvSpPr>
          <p:cNvPr name="TextBox 11" id="11"/>
          <p:cNvSpPr txBox="true"/>
          <p:nvPr/>
        </p:nvSpPr>
        <p:spPr>
          <a:xfrm rot="0">
            <a:off x="3360116" y="4902820"/>
            <a:ext cx="1057975"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852</a:t>
            </a:r>
            <a:r>
              <a:rPr lang="en-US" sz="2569">
                <a:solidFill>
                  <a:srgbClr val="000000"/>
                </a:solidFill>
                <a:latin typeface="KG Primary Penmanship"/>
                <a:ea typeface="KG Primary Penmanship"/>
                <a:cs typeface="KG Primary Penmanship"/>
                <a:sym typeface="KG Primary Penmanship"/>
              </a:rPr>
              <a:t>.7 ÷3= </a:t>
            </a:r>
          </a:p>
        </p:txBody>
      </p:sp>
      <p:sp>
        <p:nvSpPr>
          <p:cNvPr name="TextBox 12" id="12"/>
          <p:cNvSpPr txBox="true"/>
          <p:nvPr/>
        </p:nvSpPr>
        <p:spPr>
          <a:xfrm rot="0">
            <a:off x="5487257" y="2382659"/>
            <a:ext cx="1114707"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a:t>
            </a:r>
            <a:r>
              <a:rPr lang="en-US" sz="2569">
                <a:solidFill>
                  <a:srgbClr val="000000"/>
                </a:solidFill>
                <a:latin typeface="KG Primary Penmanship"/>
                <a:ea typeface="KG Primary Penmanship"/>
                <a:cs typeface="KG Primary Penmanship"/>
                <a:sym typeface="KG Primary Penmanship"/>
              </a:rPr>
              <a:t>55.6 ÷4= </a:t>
            </a:r>
          </a:p>
        </p:txBody>
      </p:sp>
      <p:sp>
        <p:nvSpPr>
          <p:cNvPr name="TextBox 13" id="13"/>
          <p:cNvSpPr txBox="true"/>
          <p:nvPr/>
        </p:nvSpPr>
        <p:spPr>
          <a:xfrm rot="0">
            <a:off x="929362" y="7422450"/>
            <a:ext cx="1011289"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894</a:t>
            </a:r>
            <a:r>
              <a:rPr lang="en-US" sz="2569">
                <a:solidFill>
                  <a:srgbClr val="000000"/>
                </a:solidFill>
                <a:latin typeface="KG Primary Penmanship"/>
                <a:ea typeface="KG Primary Penmanship"/>
                <a:cs typeface="KG Primary Penmanship"/>
                <a:sym typeface="KG Primary Penmanship"/>
              </a:rPr>
              <a:t>.6 ÷3= </a:t>
            </a:r>
          </a:p>
        </p:txBody>
      </p:sp>
      <p:sp>
        <p:nvSpPr>
          <p:cNvPr name="TextBox 14" id="14"/>
          <p:cNvSpPr txBox="true"/>
          <p:nvPr/>
        </p:nvSpPr>
        <p:spPr>
          <a:xfrm rot="0">
            <a:off x="3236829" y="7422450"/>
            <a:ext cx="1079960" cy="443180"/>
          </a:xfrm>
          <a:prstGeom prst="rect">
            <a:avLst/>
          </a:prstGeom>
        </p:spPr>
        <p:txBody>
          <a:bodyPr anchor="t" rtlCol="false" tIns="0" lIns="0" bIns="0" rIns="0">
            <a:spAutoFit/>
          </a:bodyPr>
          <a:lstStyle/>
          <a:p>
            <a:pPr algn="ctr">
              <a:lnSpc>
                <a:spcPts val="3597"/>
              </a:lnSpc>
              <a:spcBef>
                <a:spcPct val="0"/>
              </a:spcBef>
            </a:pPr>
            <a:r>
              <a:rPr lang="en-US" sz="2569">
                <a:solidFill>
                  <a:srgbClr val="000000"/>
                </a:solidFill>
                <a:latin typeface="KG Primary Penmanship"/>
                <a:ea typeface="KG Primary Penmanship"/>
                <a:cs typeface="KG Primary Penmanship"/>
                <a:sym typeface="KG Primary Penmanship"/>
              </a:rPr>
              <a:t>79</a:t>
            </a:r>
            <a:r>
              <a:rPr lang="en-US" sz="2569">
                <a:solidFill>
                  <a:srgbClr val="000000"/>
                </a:solidFill>
                <a:latin typeface="KG Primary Penmanship"/>
                <a:ea typeface="KG Primary Penmanship"/>
                <a:cs typeface="KG Primary Penmanship"/>
                <a:sym typeface="KG Primary Penmanship"/>
              </a:rPr>
              <a:t>5.6 ÷7=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000000"/>
            </a:solidFill>
          </p:spPr>
        </p:sp>
      </p:grpSp>
      <p:sp>
        <p:nvSpPr>
          <p:cNvPr name="AutoShape 4" id="4"/>
          <p:cNvSpPr/>
          <p:nvPr/>
        </p:nvSpPr>
        <p:spPr>
          <a:xfrm rot="5400000">
            <a:off x="1478276" y="2563814"/>
            <a:ext cx="1122583" cy="0"/>
          </a:xfrm>
          <a:prstGeom prst="line">
            <a:avLst/>
          </a:prstGeom>
          <a:ln cap="flat" w="28575">
            <a:solidFill>
              <a:srgbClr val="000000"/>
            </a:solidFill>
            <a:prstDash val="solid"/>
            <a:headEnd type="none" len="sm" w="sm"/>
            <a:tailEnd type="arrow" len="sm" w="med"/>
          </a:ln>
        </p:spPr>
      </p:sp>
      <p:sp>
        <p:nvSpPr>
          <p:cNvPr name="AutoShape 5" id="5"/>
          <p:cNvSpPr/>
          <p:nvPr/>
        </p:nvSpPr>
        <p:spPr>
          <a:xfrm rot="0">
            <a:off x="1520076" y="1727693"/>
            <a:ext cx="567242" cy="0"/>
          </a:xfrm>
          <a:prstGeom prst="line">
            <a:avLst/>
          </a:prstGeom>
          <a:ln cap="flat" w="9525">
            <a:solidFill>
              <a:srgbClr val="000000"/>
            </a:solidFill>
            <a:prstDash val="solid"/>
            <a:headEnd type="none" len="sm" w="sm"/>
            <a:tailEnd type="none" len="sm" w="sm"/>
          </a:ln>
        </p:spPr>
      </p:sp>
      <p:sp>
        <p:nvSpPr>
          <p:cNvPr name="AutoShape 6" id="6"/>
          <p:cNvSpPr/>
          <p:nvPr/>
        </p:nvSpPr>
        <p:spPr>
          <a:xfrm rot="-5400000">
            <a:off x="1378129" y="1880085"/>
            <a:ext cx="304784" cy="0"/>
          </a:xfrm>
          <a:prstGeom prst="line">
            <a:avLst/>
          </a:prstGeom>
          <a:ln cap="flat" w="9525">
            <a:solidFill>
              <a:srgbClr val="000000"/>
            </a:solidFill>
            <a:prstDash val="solid"/>
            <a:headEnd type="none" len="sm" w="sm"/>
            <a:tailEnd type="none" len="sm" w="sm"/>
          </a:ln>
        </p:spPr>
      </p:sp>
      <p:sp>
        <p:nvSpPr>
          <p:cNvPr name="TextBox 7" id="7"/>
          <p:cNvSpPr txBox="true"/>
          <p:nvPr/>
        </p:nvSpPr>
        <p:spPr>
          <a:xfrm rot="0">
            <a:off x="1595521" y="1691374"/>
            <a:ext cx="609816" cy="354221"/>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689.6</a:t>
            </a:r>
          </a:p>
        </p:txBody>
      </p:sp>
      <p:sp>
        <p:nvSpPr>
          <p:cNvPr name="AutoShape 8" id="8"/>
          <p:cNvSpPr/>
          <p:nvPr/>
        </p:nvSpPr>
        <p:spPr>
          <a:xfrm rot="5400000">
            <a:off x="1728949" y="2090543"/>
            <a:ext cx="176041" cy="0"/>
          </a:xfrm>
          <a:prstGeom prst="line">
            <a:avLst/>
          </a:prstGeom>
          <a:ln cap="flat" w="28575">
            <a:solidFill>
              <a:srgbClr val="000000"/>
            </a:solidFill>
            <a:prstDash val="solid"/>
            <a:headEnd type="none" len="sm" w="sm"/>
            <a:tailEnd type="arrow" len="sm" w="med"/>
          </a:ln>
        </p:spPr>
      </p:sp>
      <p:sp>
        <p:nvSpPr>
          <p:cNvPr name="TextBox 9" id="9"/>
          <p:cNvSpPr txBox="true"/>
          <p:nvPr/>
        </p:nvSpPr>
        <p:spPr>
          <a:xfrm rot="0">
            <a:off x="1657791" y="1912139"/>
            <a:ext cx="100864" cy="348826"/>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5</a:t>
            </a:r>
          </a:p>
        </p:txBody>
      </p:sp>
      <p:sp>
        <p:nvSpPr>
          <p:cNvPr name="AutoShape 10" id="10"/>
          <p:cNvSpPr/>
          <p:nvPr/>
        </p:nvSpPr>
        <p:spPr>
          <a:xfrm rot="10799999">
            <a:off x="1560023" y="2191836"/>
            <a:ext cx="304784" cy="0"/>
          </a:xfrm>
          <a:prstGeom prst="line">
            <a:avLst/>
          </a:prstGeom>
          <a:ln cap="flat" w="9525">
            <a:solidFill>
              <a:srgbClr val="000000"/>
            </a:solidFill>
            <a:prstDash val="solid"/>
            <a:headEnd type="none" len="sm" w="sm"/>
            <a:tailEnd type="none" len="sm" w="sm"/>
          </a:ln>
        </p:spPr>
      </p:sp>
      <p:sp>
        <p:nvSpPr>
          <p:cNvPr name="AutoShape 11" id="11"/>
          <p:cNvSpPr/>
          <p:nvPr/>
        </p:nvSpPr>
        <p:spPr>
          <a:xfrm rot="0">
            <a:off x="1540967" y="2112003"/>
            <a:ext cx="89133" cy="0"/>
          </a:xfrm>
          <a:prstGeom prst="line">
            <a:avLst/>
          </a:prstGeom>
          <a:ln cap="flat" w="9525">
            <a:solidFill>
              <a:srgbClr val="000000"/>
            </a:solidFill>
            <a:prstDash val="solid"/>
            <a:headEnd type="none" len="sm" w="sm"/>
            <a:tailEnd type="none" len="sm" w="sm"/>
          </a:ln>
        </p:spPr>
      </p:sp>
      <p:sp>
        <p:nvSpPr>
          <p:cNvPr name="AutoShape 12" id="12"/>
          <p:cNvSpPr/>
          <p:nvPr/>
        </p:nvSpPr>
        <p:spPr>
          <a:xfrm rot="0">
            <a:off x="1550955" y="2573892"/>
            <a:ext cx="89133" cy="0"/>
          </a:xfrm>
          <a:prstGeom prst="line">
            <a:avLst/>
          </a:prstGeom>
          <a:ln cap="flat" w="9525">
            <a:solidFill>
              <a:srgbClr val="000000"/>
            </a:solidFill>
            <a:prstDash val="solid"/>
            <a:headEnd type="none" len="sm" w="sm"/>
            <a:tailEnd type="none" len="sm" w="sm"/>
          </a:ln>
        </p:spPr>
      </p:sp>
      <p:sp>
        <p:nvSpPr>
          <p:cNvPr name="AutoShape 13" id="13"/>
          <p:cNvSpPr/>
          <p:nvPr/>
        </p:nvSpPr>
        <p:spPr>
          <a:xfrm rot="-10800000">
            <a:off x="1560023" y="2677594"/>
            <a:ext cx="425688" cy="0"/>
          </a:xfrm>
          <a:prstGeom prst="line">
            <a:avLst/>
          </a:prstGeom>
          <a:ln cap="flat" w="9525">
            <a:solidFill>
              <a:srgbClr val="000000"/>
            </a:solidFill>
            <a:prstDash val="solid"/>
            <a:headEnd type="none" len="sm" w="sm"/>
            <a:tailEnd type="none" len="sm" w="sm"/>
          </a:ln>
        </p:spPr>
      </p:sp>
      <p:sp>
        <p:nvSpPr>
          <p:cNvPr name="TextBox 14" id="14"/>
          <p:cNvSpPr txBox="true"/>
          <p:nvPr/>
        </p:nvSpPr>
        <p:spPr>
          <a:xfrm rot="0">
            <a:off x="1661983" y="2144211"/>
            <a:ext cx="202824" cy="587905"/>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18</a:t>
            </a:r>
          </a:p>
          <a:p>
            <a:pPr algn="ctr">
              <a:lnSpc>
                <a:spcPts val="1008"/>
              </a:lnSpc>
            </a:pPr>
            <a:r>
              <a:rPr lang="en-US" sz="2016">
                <a:solidFill>
                  <a:srgbClr val="000000"/>
                </a:solidFill>
                <a:latin typeface="KG Primary Penmanship"/>
                <a:ea typeface="KG Primary Penmanship"/>
                <a:cs typeface="KG Primary Penmanship"/>
                <a:sym typeface="KG Primary Penmanship"/>
              </a:rPr>
              <a:t>15</a:t>
            </a:r>
          </a:p>
        </p:txBody>
      </p:sp>
      <p:sp>
        <p:nvSpPr>
          <p:cNvPr name="AutoShape 15" id="15"/>
          <p:cNvSpPr/>
          <p:nvPr/>
        </p:nvSpPr>
        <p:spPr>
          <a:xfrm rot="5400000">
            <a:off x="1612206" y="2311106"/>
            <a:ext cx="617168" cy="0"/>
          </a:xfrm>
          <a:prstGeom prst="line">
            <a:avLst/>
          </a:prstGeom>
          <a:ln cap="flat" w="28575">
            <a:solidFill>
              <a:srgbClr val="000000"/>
            </a:solidFill>
            <a:prstDash val="solid"/>
            <a:headEnd type="none" len="sm" w="sm"/>
            <a:tailEnd type="arrow" len="sm" w="med"/>
          </a:ln>
        </p:spPr>
      </p:sp>
      <p:sp>
        <p:nvSpPr>
          <p:cNvPr name="TextBox 16" id="16"/>
          <p:cNvSpPr txBox="true"/>
          <p:nvPr/>
        </p:nvSpPr>
        <p:spPr>
          <a:xfrm rot="0">
            <a:off x="1699335" y="2818405"/>
            <a:ext cx="269788" cy="416455"/>
          </a:xfrm>
          <a:prstGeom prst="rect">
            <a:avLst/>
          </a:prstGeom>
        </p:spPr>
        <p:txBody>
          <a:bodyPr anchor="t" rtlCol="false" tIns="0" lIns="0" bIns="0" rIns="0">
            <a:spAutoFit/>
          </a:bodyPr>
          <a:lstStyle/>
          <a:p>
            <a:pPr algn="ctr">
              <a:lnSpc>
                <a:spcPts val="1008"/>
              </a:lnSpc>
            </a:pPr>
            <a:r>
              <a:rPr lang="en-US" sz="2016">
                <a:solidFill>
                  <a:srgbClr val="000000"/>
                </a:solidFill>
                <a:latin typeface="KG Primary Penmanship"/>
                <a:ea typeface="KG Primary Penmanship"/>
                <a:cs typeface="KG Primary Penmanship"/>
                <a:sym typeface="KG Primary Penmanship"/>
              </a:rPr>
              <a:t>39</a:t>
            </a:r>
          </a:p>
          <a:p>
            <a:pPr algn="ctr">
              <a:lnSpc>
                <a:spcPts val="2823"/>
              </a:lnSpc>
            </a:pPr>
            <a:r>
              <a:rPr lang="en-US" sz="2016">
                <a:solidFill>
                  <a:srgbClr val="000000"/>
                </a:solidFill>
                <a:latin typeface="KG Primary Penmanship"/>
                <a:ea typeface="KG Primary Penmanship"/>
                <a:cs typeface="KG Primary Penmanship"/>
                <a:sym typeface="KG Primary Penmanship"/>
              </a:rPr>
              <a:t>35</a:t>
            </a:r>
          </a:p>
        </p:txBody>
      </p:sp>
      <p:sp>
        <p:nvSpPr>
          <p:cNvPr name="AutoShape 17" id="17"/>
          <p:cNvSpPr/>
          <p:nvPr/>
        </p:nvSpPr>
        <p:spPr>
          <a:xfrm rot="-10800000">
            <a:off x="1604125" y="3225800"/>
            <a:ext cx="425688" cy="0"/>
          </a:xfrm>
          <a:prstGeom prst="line">
            <a:avLst/>
          </a:prstGeom>
          <a:ln cap="flat" w="9525">
            <a:solidFill>
              <a:srgbClr val="000000"/>
            </a:solidFill>
            <a:prstDash val="solid"/>
            <a:headEnd type="none" len="sm" w="sm"/>
            <a:tailEnd type="none" len="sm" w="sm"/>
          </a:ln>
        </p:spPr>
      </p:sp>
      <p:sp>
        <p:nvSpPr>
          <p:cNvPr name="AutoShape 18" id="18"/>
          <p:cNvSpPr/>
          <p:nvPr/>
        </p:nvSpPr>
        <p:spPr>
          <a:xfrm rot="-10800000">
            <a:off x="1587267" y="3763936"/>
            <a:ext cx="425688" cy="0"/>
          </a:xfrm>
          <a:prstGeom prst="line">
            <a:avLst/>
          </a:prstGeom>
          <a:ln cap="flat" w="9525">
            <a:solidFill>
              <a:srgbClr val="000000"/>
            </a:solidFill>
            <a:prstDash val="solid"/>
            <a:headEnd type="none" len="sm" w="sm"/>
            <a:tailEnd type="none" len="sm" w="sm"/>
          </a:ln>
        </p:spPr>
      </p:sp>
      <p:sp>
        <p:nvSpPr>
          <p:cNvPr name="AutoShape 19" id="19"/>
          <p:cNvSpPr/>
          <p:nvPr/>
        </p:nvSpPr>
        <p:spPr>
          <a:xfrm rot="0">
            <a:off x="1568658" y="3122451"/>
            <a:ext cx="89133" cy="0"/>
          </a:xfrm>
          <a:prstGeom prst="line">
            <a:avLst/>
          </a:prstGeom>
          <a:ln cap="flat" w="9525">
            <a:solidFill>
              <a:srgbClr val="000000"/>
            </a:solidFill>
            <a:prstDash val="solid"/>
            <a:headEnd type="none" len="sm" w="sm"/>
            <a:tailEnd type="none" len="sm" w="sm"/>
          </a:ln>
        </p:spPr>
      </p:sp>
      <p:sp>
        <p:nvSpPr>
          <p:cNvPr name="AutoShape 20" id="20"/>
          <p:cNvSpPr/>
          <p:nvPr/>
        </p:nvSpPr>
        <p:spPr>
          <a:xfrm rot="0">
            <a:off x="1654768" y="3625181"/>
            <a:ext cx="89133" cy="0"/>
          </a:xfrm>
          <a:prstGeom prst="line">
            <a:avLst/>
          </a:prstGeom>
          <a:ln cap="flat" w="9525">
            <a:solidFill>
              <a:srgbClr val="000000"/>
            </a:solidFill>
            <a:prstDash val="solid"/>
            <a:headEnd type="none" len="sm" w="sm"/>
            <a:tailEnd type="none" len="sm" w="sm"/>
          </a:ln>
        </p:spPr>
      </p:sp>
      <p:sp>
        <p:nvSpPr>
          <p:cNvPr name="AutoShape 21" id="21"/>
          <p:cNvSpPr/>
          <p:nvPr/>
        </p:nvSpPr>
        <p:spPr>
          <a:xfrm rot="0">
            <a:off x="1235725" y="4358330"/>
            <a:ext cx="725664" cy="0"/>
          </a:xfrm>
          <a:prstGeom prst="line">
            <a:avLst/>
          </a:prstGeom>
          <a:ln cap="flat" w="28575">
            <a:solidFill>
              <a:srgbClr val="000000"/>
            </a:solidFill>
            <a:prstDash val="solid"/>
            <a:headEnd type="none" len="sm" w="sm"/>
            <a:tailEnd type="none" len="sm" w="sm"/>
          </a:ln>
        </p:spPr>
      </p:sp>
      <p:sp>
        <p:nvSpPr>
          <p:cNvPr name="AutoShape 22" id="22"/>
          <p:cNvSpPr/>
          <p:nvPr/>
        </p:nvSpPr>
        <p:spPr>
          <a:xfrm rot="-5400000">
            <a:off x="1054135" y="4553282"/>
            <a:ext cx="389905" cy="0"/>
          </a:xfrm>
          <a:prstGeom prst="line">
            <a:avLst/>
          </a:prstGeom>
          <a:ln cap="flat" w="28575">
            <a:solidFill>
              <a:srgbClr val="000000"/>
            </a:solidFill>
            <a:prstDash val="solid"/>
            <a:headEnd type="none" len="sm" w="sm"/>
            <a:tailEnd type="none" len="sm" w="sm"/>
          </a:ln>
        </p:spPr>
      </p:sp>
      <p:sp>
        <p:nvSpPr>
          <p:cNvPr name="AutoShape 23" id="23"/>
          <p:cNvSpPr/>
          <p:nvPr/>
        </p:nvSpPr>
        <p:spPr>
          <a:xfrm rot="0">
            <a:off x="2694700" y="4354163"/>
            <a:ext cx="725664" cy="0"/>
          </a:xfrm>
          <a:prstGeom prst="line">
            <a:avLst/>
          </a:prstGeom>
          <a:ln cap="flat" w="28575">
            <a:solidFill>
              <a:srgbClr val="000000"/>
            </a:solidFill>
            <a:prstDash val="solid"/>
            <a:headEnd type="none" len="sm" w="sm"/>
            <a:tailEnd type="none" len="sm" w="sm"/>
          </a:ln>
        </p:spPr>
      </p:sp>
      <p:sp>
        <p:nvSpPr>
          <p:cNvPr name="AutoShape 24" id="24"/>
          <p:cNvSpPr/>
          <p:nvPr/>
        </p:nvSpPr>
        <p:spPr>
          <a:xfrm rot="-5400000">
            <a:off x="2513110" y="4549116"/>
            <a:ext cx="389905" cy="0"/>
          </a:xfrm>
          <a:prstGeom prst="line">
            <a:avLst/>
          </a:prstGeom>
          <a:ln cap="flat" w="28575">
            <a:solidFill>
              <a:srgbClr val="000000"/>
            </a:solidFill>
            <a:prstDash val="solid"/>
            <a:headEnd type="none" len="sm" w="sm"/>
            <a:tailEnd type="none" len="sm" w="sm"/>
          </a:ln>
        </p:spPr>
      </p:sp>
      <p:sp>
        <p:nvSpPr>
          <p:cNvPr name="AutoShape 25" id="25"/>
          <p:cNvSpPr/>
          <p:nvPr/>
        </p:nvSpPr>
        <p:spPr>
          <a:xfrm rot="0">
            <a:off x="1251923" y="7163168"/>
            <a:ext cx="720829" cy="0"/>
          </a:xfrm>
          <a:prstGeom prst="line">
            <a:avLst/>
          </a:prstGeom>
          <a:ln cap="flat" w="28575">
            <a:solidFill>
              <a:srgbClr val="000000"/>
            </a:solidFill>
            <a:prstDash val="solid"/>
            <a:headEnd type="none" len="sm" w="sm"/>
            <a:tailEnd type="none" len="sm" w="sm"/>
          </a:ln>
        </p:spPr>
      </p:sp>
      <p:sp>
        <p:nvSpPr>
          <p:cNvPr name="AutoShape 26" id="26"/>
          <p:cNvSpPr/>
          <p:nvPr/>
        </p:nvSpPr>
        <p:spPr>
          <a:xfrm rot="-5400000">
            <a:off x="1071543" y="7356822"/>
            <a:ext cx="387307" cy="0"/>
          </a:xfrm>
          <a:prstGeom prst="line">
            <a:avLst/>
          </a:prstGeom>
          <a:ln cap="flat" w="28575">
            <a:solidFill>
              <a:srgbClr val="000000"/>
            </a:solidFill>
            <a:prstDash val="solid"/>
            <a:headEnd type="none" len="sm" w="sm"/>
            <a:tailEnd type="none" len="sm" w="sm"/>
          </a:ln>
        </p:spPr>
      </p:sp>
      <p:sp>
        <p:nvSpPr>
          <p:cNvPr name="AutoShape 27" id="27"/>
          <p:cNvSpPr/>
          <p:nvPr/>
        </p:nvSpPr>
        <p:spPr>
          <a:xfrm rot="0">
            <a:off x="2685657" y="7148618"/>
            <a:ext cx="720829" cy="0"/>
          </a:xfrm>
          <a:prstGeom prst="line">
            <a:avLst/>
          </a:prstGeom>
          <a:ln cap="flat" w="28575">
            <a:solidFill>
              <a:srgbClr val="000000"/>
            </a:solidFill>
            <a:prstDash val="solid"/>
            <a:headEnd type="none" len="sm" w="sm"/>
            <a:tailEnd type="none" len="sm" w="sm"/>
          </a:ln>
        </p:spPr>
      </p:sp>
      <p:sp>
        <p:nvSpPr>
          <p:cNvPr name="AutoShape 28" id="28"/>
          <p:cNvSpPr/>
          <p:nvPr/>
        </p:nvSpPr>
        <p:spPr>
          <a:xfrm rot="-5400000">
            <a:off x="2505277" y="7342272"/>
            <a:ext cx="387307" cy="0"/>
          </a:xfrm>
          <a:prstGeom prst="line">
            <a:avLst/>
          </a:prstGeom>
          <a:ln cap="flat" w="28575">
            <a:solidFill>
              <a:srgbClr val="000000"/>
            </a:solidFill>
            <a:prstDash val="solid"/>
            <a:headEnd type="none" len="sm" w="sm"/>
            <a:tailEnd type="none" len="sm" w="sm"/>
          </a:ln>
        </p:spPr>
      </p:sp>
      <p:sp>
        <p:nvSpPr>
          <p:cNvPr name="AutoShape 29" id="29"/>
          <p:cNvSpPr/>
          <p:nvPr/>
        </p:nvSpPr>
        <p:spPr>
          <a:xfrm rot="0">
            <a:off x="4073796" y="7134251"/>
            <a:ext cx="720829" cy="0"/>
          </a:xfrm>
          <a:prstGeom prst="line">
            <a:avLst/>
          </a:prstGeom>
          <a:ln cap="flat" w="28575">
            <a:solidFill>
              <a:srgbClr val="000000"/>
            </a:solidFill>
            <a:prstDash val="solid"/>
            <a:headEnd type="none" len="sm" w="sm"/>
            <a:tailEnd type="none" len="sm" w="sm"/>
          </a:ln>
        </p:spPr>
      </p:sp>
      <p:sp>
        <p:nvSpPr>
          <p:cNvPr name="AutoShape 30" id="30"/>
          <p:cNvSpPr/>
          <p:nvPr/>
        </p:nvSpPr>
        <p:spPr>
          <a:xfrm rot="-5400000">
            <a:off x="3893416" y="7327904"/>
            <a:ext cx="387307" cy="0"/>
          </a:xfrm>
          <a:prstGeom prst="line">
            <a:avLst/>
          </a:prstGeom>
          <a:ln cap="flat" w="28575">
            <a:solidFill>
              <a:srgbClr val="000000"/>
            </a:solidFill>
            <a:prstDash val="solid"/>
            <a:headEnd type="none" len="sm" w="sm"/>
            <a:tailEnd type="none" len="sm" w="sm"/>
          </a:ln>
        </p:spPr>
      </p:sp>
      <p:sp>
        <p:nvSpPr>
          <p:cNvPr name="AutoShape 31" id="31"/>
          <p:cNvSpPr/>
          <p:nvPr/>
        </p:nvSpPr>
        <p:spPr>
          <a:xfrm rot="0">
            <a:off x="4232158" y="4354163"/>
            <a:ext cx="725664" cy="0"/>
          </a:xfrm>
          <a:prstGeom prst="line">
            <a:avLst/>
          </a:prstGeom>
          <a:ln cap="flat" w="28575">
            <a:solidFill>
              <a:srgbClr val="000000"/>
            </a:solidFill>
            <a:prstDash val="solid"/>
            <a:headEnd type="none" len="sm" w="sm"/>
            <a:tailEnd type="none" len="sm" w="sm"/>
          </a:ln>
        </p:spPr>
      </p:sp>
      <p:sp>
        <p:nvSpPr>
          <p:cNvPr name="AutoShape 32" id="32"/>
          <p:cNvSpPr/>
          <p:nvPr/>
        </p:nvSpPr>
        <p:spPr>
          <a:xfrm rot="-5400000">
            <a:off x="4050569" y="4549116"/>
            <a:ext cx="389905" cy="0"/>
          </a:xfrm>
          <a:prstGeom prst="line">
            <a:avLst/>
          </a:prstGeom>
          <a:ln cap="flat" w="28575">
            <a:solidFill>
              <a:srgbClr val="000000"/>
            </a:solidFill>
            <a:prstDash val="solid"/>
            <a:headEnd type="none" len="sm" w="sm"/>
            <a:tailEnd type="none" len="sm" w="sm"/>
          </a:ln>
        </p:spPr>
      </p:sp>
      <p:sp>
        <p:nvSpPr>
          <p:cNvPr name="AutoShape 33" id="33"/>
          <p:cNvSpPr/>
          <p:nvPr/>
        </p:nvSpPr>
        <p:spPr>
          <a:xfrm rot="0">
            <a:off x="5648452" y="7127067"/>
            <a:ext cx="720829" cy="0"/>
          </a:xfrm>
          <a:prstGeom prst="line">
            <a:avLst/>
          </a:prstGeom>
          <a:ln cap="flat" w="28575">
            <a:solidFill>
              <a:srgbClr val="000000"/>
            </a:solidFill>
            <a:prstDash val="solid"/>
            <a:headEnd type="none" len="sm" w="sm"/>
            <a:tailEnd type="none" len="sm" w="sm"/>
          </a:ln>
        </p:spPr>
      </p:sp>
      <p:sp>
        <p:nvSpPr>
          <p:cNvPr name="AutoShape 34" id="34"/>
          <p:cNvSpPr/>
          <p:nvPr/>
        </p:nvSpPr>
        <p:spPr>
          <a:xfrm rot="-5400000">
            <a:off x="5468072" y="7320721"/>
            <a:ext cx="387307" cy="0"/>
          </a:xfrm>
          <a:prstGeom prst="line">
            <a:avLst/>
          </a:prstGeom>
          <a:ln cap="flat" w="28575">
            <a:solidFill>
              <a:srgbClr val="000000"/>
            </a:solidFill>
            <a:prstDash val="solid"/>
            <a:headEnd type="none" len="sm" w="sm"/>
            <a:tailEnd type="none" len="sm" w="sm"/>
          </a:ln>
        </p:spPr>
      </p:sp>
      <p:sp>
        <p:nvSpPr>
          <p:cNvPr name="AutoShape 35" id="35"/>
          <p:cNvSpPr/>
          <p:nvPr/>
        </p:nvSpPr>
        <p:spPr>
          <a:xfrm rot="0">
            <a:off x="5821484" y="4380025"/>
            <a:ext cx="725664" cy="0"/>
          </a:xfrm>
          <a:prstGeom prst="line">
            <a:avLst/>
          </a:prstGeom>
          <a:ln cap="flat" w="28575">
            <a:solidFill>
              <a:srgbClr val="000000"/>
            </a:solidFill>
            <a:prstDash val="solid"/>
            <a:headEnd type="none" len="sm" w="sm"/>
            <a:tailEnd type="none" len="sm" w="sm"/>
          </a:ln>
        </p:spPr>
      </p:sp>
      <p:sp>
        <p:nvSpPr>
          <p:cNvPr name="AutoShape 36" id="36"/>
          <p:cNvSpPr/>
          <p:nvPr/>
        </p:nvSpPr>
        <p:spPr>
          <a:xfrm rot="-5400000">
            <a:off x="5639894" y="4574977"/>
            <a:ext cx="389905" cy="0"/>
          </a:xfrm>
          <a:prstGeom prst="line">
            <a:avLst/>
          </a:prstGeom>
          <a:ln cap="flat" w="28575">
            <a:solidFill>
              <a:srgbClr val="000000"/>
            </a:solidFill>
            <a:prstDash val="solid"/>
            <a:headEnd type="none" len="sm" w="sm"/>
            <a:tailEnd type="none" len="sm" w="sm"/>
          </a:ln>
        </p:spPr>
      </p:sp>
      <p:sp>
        <p:nvSpPr>
          <p:cNvPr name="Freeform 37" id="37"/>
          <p:cNvSpPr/>
          <p:nvPr/>
        </p:nvSpPr>
        <p:spPr>
          <a:xfrm flipH="false" flipV="false" rot="0">
            <a:off x="2846555" y="581650"/>
            <a:ext cx="4023588" cy="1682591"/>
          </a:xfrm>
          <a:custGeom>
            <a:avLst/>
            <a:gdLst/>
            <a:ahLst/>
            <a:cxnLst/>
            <a:rect r="r" b="b" t="t" l="l"/>
            <a:pathLst>
              <a:path h="1682591" w="4023588">
                <a:moveTo>
                  <a:pt x="0" y="0"/>
                </a:moveTo>
                <a:lnTo>
                  <a:pt x="4023587" y="0"/>
                </a:lnTo>
                <a:lnTo>
                  <a:pt x="4023587" y="1682592"/>
                </a:lnTo>
                <a:lnTo>
                  <a:pt x="0" y="168259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8" id="38"/>
          <p:cNvSpPr txBox="true"/>
          <p:nvPr/>
        </p:nvSpPr>
        <p:spPr>
          <a:xfrm rot="0">
            <a:off x="1800277" y="3282950"/>
            <a:ext cx="269788" cy="462959"/>
          </a:xfrm>
          <a:prstGeom prst="rect">
            <a:avLst/>
          </a:prstGeom>
        </p:spPr>
        <p:txBody>
          <a:bodyPr anchor="t" rtlCol="false" tIns="0" lIns="0" bIns="0" rIns="0">
            <a:spAutoFit/>
          </a:bodyPr>
          <a:lstStyle/>
          <a:p>
            <a:pPr algn="ctr">
              <a:lnSpc>
                <a:spcPts val="1774"/>
              </a:lnSpc>
            </a:pPr>
            <a:r>
              <a:rPr lang="en-US" sz="2016">
                <a:solidFill>
                  <a:srgbClr val="000000"/>
                </a:solidFill>
                <a:latin typeface="KG Primary Penmanship"/>
                <a:ea typeface="KG Primary Penmanship"/>
                <a:cs typeface="KG Primary Penmanship"/>
                <a:sym typeface="KG Primary Penmanship"/>
              </a:rPr>
              <a:t>46</a:t>
            </a:r>
            <a:r>
              <a:rPr lang="en-US" sz="2016">
                <a:solidFill>
                  <a:srgbClr val="000000"/>
                </a:solidFill>
                <a:latin typeface="KG Primary Penmanship"/>
                <a:ea typeface="KG Primary Penmanship"/>
                <a:cs typeface="KG Primary Penmanship"/>
                <a:sym typeface="KG Primary Penmanship"/>
              </a:rPr>
              <a:t>45</a:t>
            </a:r>
          </a:p>
        </p:txBody>
      </p:sp>
      <p:sp>
        <p:nvSpPr>
          <p:cNvPr name="TextBox 39" id="39"/>
          <p:cNvSpPr txBox="true"/>
          <p:nvPr/>
        </p:nvSpPr>
        <p:spPr>
          <a:xfrm rot="0">
            <a:off x="1335402" y="1680068"/>
            <a:ext cx="100864" cy="354221"/>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5</a:t>
            </a:r>
          </a:p>
        </p:txBody>
      </p:sp>
      <p:sp>
        <p:nvSpPr>
          <p:cNvPr name="TextBox 40" id="40"/>
          <p:cNvSpPr txBox="true"/>
          <p:nvPr/>
        </p:nvSpPr>
        <p:spPr>
          <a:xfrm rot="0">
            <a:off x="1613224" y="1404840"/>
            <a:ext cx="766606" cy="348826"/>
          </a:xfrm>
          <a:prstGeom prst="rect">
            <a:avLst/>
          </a:prstGeom>
        </p:spPr>
        <p:txBody>
          <a:bodyPr anchor="t" rtlCol="false" tIns="0" lIns="0" bIns="0" rIns="0">
            <a:spAutoFit/>
          </a:bodyPr>
          <a:lstStyle/>
          <a:p>
            <a:pPr algn="ctr">
              <a:lnSpc>
                <a:spcPts val="2823"/>
              </a:lnSpc>
            </a:pPr>
            <a:r>
              <a:rPr lang="en-US" sz="2016" spc="116">
                <a:solidFill>
                  <a:srgbClr val="000000"/>
                </a:solidFill>
                <a:latin typeface="KG Primary Penmanship"/>
                <a:ea typeface="KG Primary Penmanship"/>
                <a:cs typeface="KG Primary Penmanship"/>
                <a:sym typeface="KG Primary Penmanship"/>
              </a:rPr>
              <a:t>137.9 r1</a:t>
            </a:r>
          </a:p>
        </p:txBody>
      </p:sp>
      <p:sp>
        <p:nvSpPr>
          <p:cNvPr name="TextBox 41" id="41"/>
          <p:cNvSpPr txBox="true"/>
          <p:nvPr/>
        </p:nvSpPr>
        <p:spPr>
          <a:xfrm rot="0">
            <a:off x="1881593" y="3716311"/>
            <a:ext cx="100864" cy="348826"/>
          </a:xfrm>
          <a:prstGeom prst="rect">
            <a:avLst/>
          </a:prstGeom>
        </p:spPr>
        <p:txBody>
          <a:bodyPr anchor="t" rtlCol="false" tIns="0" lIns="0" bIns="0" rIns="0">
            <a:spAutoFit/>
          </a:bodyPr>
          <a:lstStyle/>
          <a:p>
            <a:pPr algn="ctr">
              <a:lnSpc>
                <a:spcPts val="2823"/>
              </a:lnSpc>
            </a:pPr>
            <a:r>
              <a:rPr lang="en-US" sz="2016">
                <a:solidFill>
                  <a:srgbClr val="000000"/>
                </a:solidFill>
                <a:latin typeface="KG Primary Penmanship"/>
                <a:ea typeface="KG Primary Penmanship"/>
                <a:cs typeface="KG Primary Penmanship"/>
                <a:sym typeface="KG Primary Penmanship"/>
              </a:rPr>
              <a:t>1</a:t>
            </a:r>
          </a:p>
        </p:txBody>
      </p:sp>
      <p:sp>
        <p:nvSpPr>
          <p:cNvPr name="TextBox 42" id="42"/>
          <p:cNvSpPr txBox="true"/>
          <p:nvPr/>
        </p:nvSpPr>
        <p:spPr>
          <a:xfrm rot="0">
            <a:off x="3611159" y="1306043"/>
            <a:ext cx="2935989" cy="946480"/>
          </a:xfrm>
          <a:prstGeom prst="rect">
            <a:avLst/>
          </a:prstGeom>
        </p:spPr>
        <p:txBody>
          <a:bodyPr anchor="t" rtlCol="false" tIns="0" lIns="0" bIns="0" rIns="0">
            <a:spAutoFit/>
          </a:bodyPr>
          <a:lstStyle/>
          <a:p>
            <a:pPr algn="ctr">
              <a:lnSpc>
                <a:spcPts val="7681"/>
              </a:lnSpc>
            </a:pPr>
            <a:r>
              <a:rPr lang="en-US" sz="5486" spc="120">
                <a:solidFill>
                  <a:srgbClr val="000000"/>
                </a:solidFill>
                <a:latin typeface="Apricots"/>
                <a:ea typeface="Apricots"/>
                <a:cs typeface="Apricots"/>
                <a:sym typeface="Apricots"/>
              </a:rPr>
              <a:t>Decimals</a:t>
            </a:r>
          </a:p>
        </p:txBody>
      </p:sp>
      <p:sp>
        <p:nvSpPr>
          <p:cNvPr name="TextBox 43" id="43"/>
          <p:cNvSpPr txBox="true"/>
          <p:nvPr/>
        </p:nvSpPr>
        <p:spPr>
          <a:xfrm rot="0">
            <a:off x="3837602" y="525115"/>
            <a:ext cx="2431882" cy="1079589"/>
          </a:xfrm>
          <a:prstGeom prst="rect">
            <a:avLst/>
          </a:prstGeom>
        </p:spPr>
        <p:txBody>
          <a:bodyPr anchor="t" rtlCol="false" tIns="0" lIns="0" bIns="0" rIns="0">
            <a:spAutoFit/>
          </a:bodyPr>
          <a:lstStyle/>
          <a:p>
            <a:pPr algn="ctr">
              <a:lnSpc>
                <a:spcPts val="8745"/>
              </a:lnSpc>
            </a:pPr>
            <a:r>
              <a:rPr lang="en-US" sz="6246">
                <a:solidFill>
                  <a:srgbClr val="000000"/>
                </a:solidFill>
                <a:latin typeface="Kompot Sans"/>
                <a:ea typeface="Kompot Sans"/>
                <a:cs typeface="Kompot Sans"/>
                <a:sym typeface="Kompot Sans"/>
              </a:rPr>
              <a:t>Dividing </a:t>
            </a:r>
          </a:p>
        </p:txBody>
      </p:sp>
      <p:sp>
        <p:nvSpPr>
          <p:cNvPr name="TextBox 44" id="44"/>
          <p:cNvSpPr txBox="true"/>
          <p:nvPr/>
        </p:nvSpPr>
        <p:spPr>
          <a:xfrm rot="0">
            <a:off x="630462" y="687299"/>
            <a:ext cx="764031" cy="413959"/>
          </a:xfrm>
          <a:prstGeom prst="rect">
            <a:avLst/>
          </a:prstGeom>
        </p:spPr>
        <p:txBody>
          <a:bodyPr anchor="t" rtlCol="false" tIns="0" lIns="0" bIns="0" rIns="0">
            <a:spAutoFit/>
          </a:bodyPr>
          <a:lstStyle/>
          <a:p>
            <a:pPr algn="ctr">
              <a:lnSpc>
                <a:spcPts val="3226"/>
              </a:lnSpc>
            </a:pPr>
            <a:r>
              <a:rPr lang="en-US" sz="2304">
                <a:solidFill>
                  <a:srgbClr val="000000"/>
                </a:solidFill>
                <a:latin typeface="KG Primary Penmanship"/>
                <a:ea typeface="KG Primary Penmanship"/>
                <a:cs typeface="KG Primary Penmanship"/>
                <a:sym typeface="KG Primary Penmanship"/>
              </a:rPr>
              <a:t>Name</a:t>
            </a:r>
          </a:p>
        </p:txBody>
      </p:sp>
      <p:sp>
        <p:nvSpPr>
          <p:cNvPr name="TextBox 45" id="45"/>
          <p:cNvSpPr txBox="true"/>
          <p:nvPr/>
        </p:nvSpPr>
        <p:spPr>
          <a:xfrm rot="0">
            <a:off x="949520" y="4327814"/>
            <a:ext cx="286205"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5</a:t>
            </a:r>
          </a:p>
        </p:txBody>
      </p:sp>
      <p:sp>
        <p:nvSpPr>
          <p:cNvPr name="TextBox 46" id="46"/>
          <p:cNvSpPr txBox="true"/>
          <p:nvPr/>
        </p:nvSpPr>
        <p:spPr>
          <a:xfrm rot="0">
            <a:off x="1315902" y="4327814"/>
            <a:ext cx="645487"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675.5</a:t>
            </a:r>
          </a:p>
        </p:txBody>
      </p:sp>
      <p:sp>
        <p:nvSpPr>
          <p:cNvPr name="TextBox 47" id="47"/>
          <p:cNvSpPr txBox="true"/>
          <p:nvPr/>
        </p:nvSpPr>
        <p:spPr>
          <a:xfrm rot="0">
            <a:off x="2355044" y="4309184"/>
            <a:ext cx="339656"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3</a:t>
            </a:r>
          </a:p>
        </p:txBody>
      </p:sp>
      <p:sp>
        <p:nvSpPr>
          <p:cNvPr name="TextBox 48" id="48"/>
          <p:cNvSpPr txBox="true"/>
          <p:nvPr/>
        </p:nvSpPr>
        <p:spPr>
          <a:xfrm rot="0">
            <a:off x="2774876" y="4323647"/>
            <a:ext cx="580495"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589.3</a:t>
            </a:r>
          </a:p>
        </p:txBody>
      </p:sp>
      <p:sp>
        <p:nvSpPr>
          <p:cNvPr name="TextBox 49" id="49"/>
          <p:cNvSpPr txBox="true"/>
          <p:nvPr/>
        </p:nvSpPr>
        <p:spPr>
          <a:xfrm rot="0">
            <a:off x="785489" y="1038822"/>
            <a:ext cx="2172027" cy="381521"/>
          </a:xfrm>
          <a:prstGeom prst="rect">
            <a:avLst/>
          </a:prstGeom>
        </p:spPr>
        <p:txBody>
          <a:bodyPr anchor="t" rtlCol="false" tIns="0" lIns="0" bIns="0" rIns="0">
            <a:spAutoFit/>
          </a:bodyPr>
          <a:lstStyle/>
          <a:p>
            <a:pPr algn="ctr">
              <a:lnSpc>
                <a:spcPts val="3043"/>
              </a:lnSpc>
            </a:pPr>
            <a:r>
              <a:rPr lang="en-US" sz="2173">
                <a:solidFill>
                  <a:srgbClr val="000000"/>
                </a:solidFill>
                <a:latin typeface="KG Primary Penmanship"/>
                <a:ea typeface="KG Primary Penmanship"/>
                <a:cs typeface="KG Primary Penmanship"/>
                <a:sym typeface="KG Primary Penmanship"/>
              </a:rPr>
              <a:t>What is 689.6 ÷5 ?</a:t>
            </a:r>
          </a:p>
        </p:txBody>
      </p:sp>
      <p:sp>
        <p:nvSpPr>
          <p:cNvPr name="TextBox 50" id="50"/>
          <p:cNvSpPr txBox="true"/>
          <p:nvPr/>
        </p:nvSpPr>
        <p:spPr>
          <a:xfrm rot="0">
            <a:off x="1012477" y="7113202"/>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7</a:t>
            </a:r>
          </a:p>
        </p:txBody>
      </p:sp>
      <p:sp>
        <p:nvSpPr>
          <p:cNvPr name="TextBox 51" id="51"/>
          <p:cNvSpPr txBox="true"/>
          <p:nvPr/>
        </p:nvSpPr>
        <p:spPr>
          <a:xfrm rot="0">
            <a:off x="1292650" y="7120386"/>
            <a:ext cx="625555"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994.6</a:t>
            </a:r>
          </a:p>
        </p:txBody>
      </p:sp>
      <p:sp>
        <p:nvSpPr>
          <p:cNvPr name="TextBox 52" id="52"/>
          <p:cNvSpPr txBox="true"/>
          <p:nvPr/>
        </p:nvSpPr>
        <p:spPr>
          <a:xfrm rot="0">
            <a:off x="2450982" y="7091468"/>
            <a:ext cx="2214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5</a:t>
            </a:r>
          </a:p>
        </p:txBody>
      </p:sp>
      <p:sp>
        <p:nvSpPr>
          <p:cNvPr name="TextBox 53" id="53"/>
          <p:cNvSpPr txBox="true"/>
          <p:nvPr/>
        </p:nvSpPr>
        <p:spPr>
          <a:xfrm rot="0">
            <a:off x="2781530" y="7105835"/>
            <a:ext cx="605186"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439.5</a:t>
            </a:r>
          </a:p>
        </p:txBody>
      </p:sp>
      <p:sp>
        <p:nvSpPr>
          <p:cNvPr name="TextBox 54" id="54"/>
          <p:cNvSpPr txBox="true"/>
          <p:nvPr/>
        </p:nvSpPr>
        <p:spPr>
          <a:xfrm rot="0">
            <a:off x="3760653" y="7084284"/>
            <a:ext cx="299869"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6</a:t>
            </a:r>
          </a:p>
        </p:txBody>
      </p:sp>
      <p:sp>
        <p:nvSpPr>
          <p:cNvPr name="TextBox 55" id="55"/>
          <p:cNvSpPr txBox="true"/>
          <p:nvPr/>
        </p:nvSpPr>
        <p:spPr>
          <a:xfrm rot="0">
            <a:off x="4114523" y="7091468"/>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556.9</a:t>
            </a:r>
          </a:p>
        </p:txBody>
      </p:sp>
      <p:sp>
        <p:nvSpPr>
          <p:cNvPr name="TextBox 56" id="56"/>
          <p:cNvSpPr txBox="true"/>
          <p:nvPr/>
        </p:nvSpPr>
        <p:spPr>
          <a:xfrm rot="0">
            <a:off x="3996848" y="4294720"/>
            <a:ext cx="181859"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8</a:t>
            </a:r>
          </a:p>
        </p:txBody>
      </p:sp>
      <p:sp>
        <p:nvSpPr>
          <p:cNvPr name="TextBox 57" id="57"/>
          <p:cNvSpPr txBox="true"/>
          <p:nvPr/>
        </p:nvSpPr>
        <p:spPr>
          <a:xfrm rot="0">
            <a:off x="4316274" y="4301952"/>
            <a:ext cx="641548"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324.3</a:t>
            </a:r>
          </a:p>
        </p:txBody>
      </p:sp>
      <p:sp>
        <p:nvSpPr>
          <p:cNvPr name="TextBox 58" id="58"/>
          <p:cNvSpPr txBox="true"/>
          <p:nvPr/>
        </p:nvSpPr>
        <p:spPr>
          <a:xfrm rot="0">
            <a:off x="5409006" y="7077101"/>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8</a:t>
            </a:r>
          </a:p>
        </p:txBody>
      </p:sp>
      <p:sp>
        <p:nvSpPr>
          <p:cNvPr name="TextBox 59" id="59"/>
          <p:cNvSpPr txBox="true"/>
          <p:nvPr/>
        </p:nvSpPr>
        <p:spPr>
          <a:xfrm rot="0">
            <a:off x="5689179" y="7084284"/>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726.6</a:t>
            </a:r>
          </a:p>
        </p:txBody>
      </p:sp>
      <p:sp>
        <p:nvSpPr>
          <p:cNvPr name="TextBox 60" id="60"/>
          <p:cNvSpPr txBox="true"/>
          <p:nvPr/>
        </p:nvSpPr>
        <p:spPr>
          <a:xfrm rot="0">
            <a:off x="5580432" y="4320582"/>
            <a:ext cx="187601"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2</a:t>
            </a:r>
          </a:p>
        </p:txBody>
      </p:sp>
      <p:sp>
        <p:nvSpPr>
          <p:cNvPr name="TextBox 61" id="61"/>
          <p:cNvSpPr txBox="true"/>
          <p:nvPr/>
        </p:nvSpPr>
        <p:spPr>
          <a:xfrm rot="0">
            <a:off x="5862484" y="4327814"/>
            <a:ext cx="684664" cy="455479"/>
          </a:xfrm>
          <a:prstGeom prst="rect">
            <a:avLst/>
          </a:prstGeom>
        </p:spPr>
        <p:txBody>
          <a:bodyPr anchor="t" rtlCol="false" tIns="0" lIns="0" bIns="0" rIns="0">
            <a:spAutoFit/>
          </a:bodyPr>
          <a:lstStyle/>
          <a:p>
            <a:pPr algn="ctr">
              <a:lnSpc>
                <a:spcPts val="3611"/>
              </a:lnSpc>
            </a:pPr>
            <a:r>
              <a:rPr lang="en-US" sz="2579">
                <a:solidFill>
                  <a:srgbClr val="000000"/>
                </a:solidFill>
                <a:latin typeface="KG Primary Penmanship"/>
                <a:ea typeface="KG Primary Penmanship"/>
                <a:cs typeface="KG Primary Penmanship"/>
                <a:sym typeface="KG Primary Penmanship"/>
              </a:rPr>
              <a:t>589.6</a:t>
            </a:r>
          </a:p>
        </p:txBody>
      </p:sp>
      <p:sp>
        <p:nvSpPr>
          <p:cNvPr name="Freeform 62" id="62"/>
          <p:cNvSpPr/>
          <p:nvPr/>
        </p:nvSpPr>
        <p:spPr>
          <a:xfrm flipH="false" flipV="false" rot="0">
            <a:off x="4470451" y="2252523"/>
            <a:ext cx="1275342" cy="1732213"/>
          </a:xfrm>
          <a:custGeom>
            <a:avLst/>
            <a:gdLst/>
            <a:ahLst/>
            <a:cxnLst/>
            <a:rect r="r" b="b" t="t" l="l"/>
            <a:pathLst>
              <a:path h="1732213" w="1275342">
                <a:moveTo>
                  <a:pt x="0" y="0"/>
                </a:moveTo>
                <a:lnTo>
                  <a:pt x="1275342" y="0"/>
                </a:lnTo>
                <a:lnTo>
                  <a:pt x="1275342" y="1732213"/>
                </a:lnTo>
                <a:lnTo>
                  <a:pt x="0" y="173221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22266" y="299599"/>
            <a:ext cx="7030672" cy="10103322"/>
            <a:chOff x="0" y="0"/>
            <a:chExt cx="3489971" cy="5015211"/>
          </a:xfrm>
        </p:grpSpPr>
        <p:sp>
          <p:nvSpPr>
            <p:cNvPr name="Freeform 3" id="3"/>
            <p:cNvSpPr/>
            <p:nvPr/>
          </p:nvSpPr>
          <p:spPr>
            <a:xfrm flipH="false" flipV="false" rot="0">
              <a:off x="0" y="0"/>
              <a:ext cx="3489971" cy="5015211"/>
            </a:xfrm>
            <a:custGeom>
              <a:avLst/>
              <a:gdLst/>
              <a:ahLst/>
              <a:cxnLst/>
              <a:rect r="r" b="b" t="t" l="l"/>
              <a:pathLst>
                <a:path h="5015211" w="3489971">
                  <a:moveTo>
                    <a:pt x="0" y="0"/>
                  </a:moveTo>
                  <a:lnTo>
                    <a:pt x="0" y="5015211"/>
                  </a:lnTo>
                  <a:lnTo>
                    <a:pt x="3489971" y="5015211"/>
                  </a:lnTo>
                  <a:lnTo>
                    <a:pt x="3489971" y="0"/>
                  </a:lnTo>
                  <a:lnTo>
                    <a:pt x="0" y="0"/>
                  </a:lnTo>
                  <a:close/>
                  <a:moveTo>
                    <a:pt x="3429011" y="4954251"/>
                  </a:moveTo>
                  <a:lnTo>
                    <a:pt x="59690" y="4954251"/>
                  </a:lnTo>
                  <a:lnTo>
                    <a:pt x="59690" y="59690"/>
                  </a:lnTo>
                  <a:lnTo>
                    <a:pt x="3429011" y="59690"/>
                  </a:lnTo>
                  <a:lnTo>
                    <a:pt x="3429011" y="4954251"/>
                  </a:lnTo>
                  <a:close/>
                </a:path>
              </a:pathLst>
            </a:custGeom>
            <a:solidFill>
              <a:srgbClr val="000000"/>
            </a:solidFill>
          </p:spPr>
        </p:sp>
      </p:grpSp>
      <p:sp>
        <p:nvSpPr>
          <p:cNvPr name="TextBox 4" id="4"/>
          <p:cNvSpPr txBox="true"/>
          <p:nvPr/>
        </p:nvSpPr>
        <p:spPr>
          <a:xfrm rot="0">
            <a:off x="3973598" y="1097948"/>
            <a:ext cx="367043"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3</a:t>
            </a:r>
          </a:p>
        </p:txBody>
      </p:sp>
      <p:sp>
        <p:nvSpPr>
          <p:cNvPr name="AutoShape 5" id="5"/>
          <p:cNvSpPr/>
          <p:nvPr/>
        </p:nvSpPr>
        <p:spPr>
          <a:xfrm rot="0">
            <a:off x="4251886" y="1129644"/>
            <a:ext cx="720829" cy="0"/>
          </a:xfrm>
          <a:prstGeom prst="line">
            <a:avLst/>
          </a:prstGeom>
          <a:ln cap="flat" w="28575">
            <a:solidFill>
              <a:srgbClr val="000000"/>
            </a:solidFill>
            <a:prstDash val="solid"/>
            <a:headEnd type="none" len="sm" w="sm"/>
            <a:tailEnd type="none" len="sm" w="sm"/>
          </a:ln>
        </p:spPr>
      </p:sp>
      <p:sp>
        <p:nvSpPr>
          <p:cNvPr name="AutoShape 6" id="6"/>
          <p:cNvSpPr/>
          <p:nvPr/>
        </p:nvSpPr>
        <p:spPr>
          <a:xfrm rot="-5400000">
            <a:off x="4071507" y="1323297"/>
            <a:ext cx="387307" cy="0"/>
          </a:xfrm>
          <a:prstGeom prst="line">
            <a:avLst/>
          </a:prstGeom>
          <a:ln cap="flat" w="28575">
            <a:solidFill>
              <a:srgbClr val="000000"/>
            </a:solidFill>
            <a:prstDash val="solid"/>
            <a:headEnd type="none" len="sm" w="sm"/>
            <a:tailEnd type="none" len="sm" w="sm"/>
          </a:ln>
        </p:spPr>
      </p:sp>
      <p:sp>
        <p:nvSpPr>
          <p:cNvPr name="AutoShape 7" id="7"/>
          <p:cNvSpPr/>
          <p:nvPr/>
        </p:nvSpPr>
        <p:spPr>
          <a:xfrm rot="0">
            <a:off x="5741595" y="1113089"/>
            <a:ext cx="720829" cy="0"/>
          </a:xfrm>
          <a:prstGeom prst="line">
            <a:avLst/>
          </a:prstGeom>
          <a:ln cap="flat" w="28575">
            <a:solidFill>
              <a:srgbClr val="000000"/>
            </a:solidFill>
            <a:prstDash val="solid"/>
            <a:headEnd type="none" len="sm" w="sm"/>
            <a:tailEnd type="none" len="sm" w="sm"/>
          </a:ln>
        </p:spPr>
      </p:sp>
      <p:sp>
        <p:nvSpPr>
          <p:cNvPr name="AutoShape 8" id="8"/>
          <p:cNvSpPr/>
          <p:nvPr/>
        </p:nvSpPr>
        <p:spPr>
          <a:xfrm rot="-5400000">
            <a:off x="5561216" y="1306743"/>
            <a:ext cx="387307" cy="0"/>
          </a:xfrm>
          <a:prstGeom prst="line">
            <a:avLst/>
          </a:prstGeom>
          <a:ln cap="flat" w="28575">
            <a:solidFill>
              <a:srgbClr val="000000"/>
            </a:solidFill>
            <a:prstDash val="solid"/>
            <a:headEnd type="none" len="sm" w="sm"/>
            <a:tailEnd type="none" len="sm" w="sm"/>
          </a:ln>
        </p:spPr>
      </p:sp>
      <p:sp>
        <p:nvSpPr>
          <p:cNvPr name="AutoShape 9" id="9"/>
          <p:cNvSpPr/>
          <p:nvPr/>
        </p:nvSpPr>
        <p:spPr>
          <a:xfrm rot="0">
            <a:off x="1337022" y="1085655"/>
            <a:ext cx="720829" cy="0"/>
          </a:xfrm>
          <a:prstGeom prst="line">
            <a:avLst/>
          </a:prstGeom>
          <a:ln cap="flat" w="28575">
            <a:solidFill>
              <a:srgbClr val="000000"/>
            </a:solidFill>
            <a:prstDash val="solid"/>
            <a:headEnd type="none" len="sm" w="sm"/>
            <a:tailEnd type="none" len="sm" w="sm"/>
          </a:ln>
        </p:spPr>
      </p:sp>
      <p:sp>
        <p:nvSpPr>
          <p:cNvPr name="AutoShape 10" id="10"/>
          <p:cNvSpPr/>
          <p:nvPr/>
        </p:nvSpPr>
        <p:spPr>
          <a:xfrm rot="-5400000">
            <a:off x="1156642" y="1279308"/>
            <a:ext cx="387307" cy="0"/>
          </a:xfrm>
          <a:prstGeom prst="line">
            <a:avLst/>
          </a:prstGeom>
          <a:ln cap="flat" w="28575">
            <a:solidFill>
              <a:srgbClr val="000000"/>
            </a:solidFill>
            <a:prstDash val="solid"/>
            <a:headEnd type="none" len="sm" w="sm"/>
            <a:tailEnd type="none" len="sm" w="sm"/>
          </a:ln>
        </p:spPr>
      </p:sp>
      <p:sp>
        <p:nvSpPr>
          <p:cNvPr name="AutoShape 11" id="11"/>
          <p:cNvSpPr/>
          <p:nvPr/>
        </p:nvSpPr>
        <p:spPr>
          <a:xfrm rot="0">
            <a:off x="2889502" y="1127456"/>
            <a:ext cx="720829" cy="0"/>
          </a:xfrm>
          <a:prstGeom prst="line">
            <a:avLst/>
          </a:prstGeom>
          <a:ln cap="flat" w="28575">
            <a:solidFill>
              <a:srgbClr val="000000"/>
            </a:solidFill>
            <a:prstDash val="solid"/>
            <a:headEnd type="none" len="sm" w="sm"/>
            <a:tailEnd type="none" len="sm" w="sm"/>
          </a:ln>
        </p:spPr>
      </p:sp>
      <p:sp>
        <p:nvSpPr>
          <p:cNvPr name="AutoShape 12" id="12"/>
          <p:cNvSpPr/>
          <p:nvPr/>
        </p:nvSpPr>
        <p:spPr>
          <a:xfrm rot="-5400000">
            <a:off x="2709122" y="1321110"/>
            <a:ext cx="387307" cy="0"/>
          </a:xfrm>
          <a:prstGeom prst="line">
            <a:avLst/>
          </a:prstGeom>
          <a:ln cap="flat" w="28575">
            <a:solidFill>
              <a:srgbClr val="000000"/>
            </a:solidFill>
            <a:prstDash val="solid"/>
            <a:headEnd type="none" len="sm" w="sm"/>
            <a:tailEnd type="none" len="sm" w="sm"/>
          </a:ln>
        </p:spPr>
      </p:sp>
      <p:sp>
        <p:nvSpPr>
          <p:cNvPr name="TextBox 13" id="13"/>
          <p:cNvSpPr txBox="true"/>
          <p:nvPr/>
        </p:nvSpPr>
        <p:spPr>
          <a:xfrm rot="0">
            <a:off x="785671" y="4713544"/>
            <a:ext cx="4716479" cy="1443031"/>
          </a:xfrm>
          <a:prstGeom prst="rect">
            <a:avLst/>
          </a:prstGeom>
        </p:spPr>
        <p:txBody>
          <a:bodyPr anchor="t" rtlCol="false" tIns="0" lIns="0" bIns="0" rIns="0">
            <a:spAutoFit/>
          </a:bodyPr>
          <a:lstStyle/>
          <a:p>
            <a:pPr algn="l">
              <a:lnSpc>
                <a:spcPts val="2887"/>
              </a:lnSpc>
            </a:pPr>
            <a:r>
              <a:rPr lang="en-US" sz="2062">
                <a:solidFill>
                  <a:srgbClr val="000000"/>
                </a:solidFill>
                <a:latin typeface="KG Primary Penmanship"/>
                <a:ea typeface="KG Primary Penmanship"/>
                <a:cs typeface="KG Primary Penmanship"/>
                <a:sym typeface="KG Primary Penmanship"/>
              </a:rPr>
              <a:t>The largest pizza in the world had 987.9 individual slices of pizza. John and his five friends shared the slices amongst themselves. How many slices did each one eat? Show your work.</a:t>
            </a:r>
          </a:p>
        </p:txBody>
      </p:sp>
      <p:sp>
        <p:nvSpPr>
          <p:cNvPr name="Freeform 14" id="14"/>
          <p:cNvSpPr/>
          <p:nvPr/>
        </p:nvSpPr>
        <p:spPr>
          <a:xfrm flipH="true" flipV="false" rot="1815761">
            <a:off x="5379624" y="4743370"/>
            <a:ext cx="1743503" cy="805181"/>
          </a:xfrm>
          <a:custGeom>
            <a:avLst/>
            <a:gdLst/>
            <a:ahLst/>
            <a:cxnLst/>
            <a:rect r="r" b="b" t="t" l="l"/>
            <a:pathLst>
              <a:path h="805181" w="1743503">
                <a:moveTo>
                  <a:pt x="1743502" y="0"/>
                </a:moveTo>
                <a:lnTo>
                  <a:pt x="0" y="0"/>
                </a:lnTo>
                <a:lnTo>
                  <a:pt x="0" y="805182"/>
                </a:lnTo>
                <a:lnTo>
                  <a:pt x="1743502" y="805182"/>
                </a:lnTo>
                <a:lnTo>
                  <a:pt x="1743502"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15" id="15"/>
          <p:cNvSpPr txBox="true"/>
          <p:nvPr/>
        </p:nvSpPr>
        <p:spPr>
          <a:xfrm rot="0">
            <a:off x="4329720" y="1099041"/>
            <a:ext cx="530327"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627.1</a:t>
            </a:r>
          </a:p>
        </p:txBody>
      </p:sp>
      <p:sp>
        <p:nvSpPr>
          <p:cNvPr name="TextBox 16" id="16"/>
          <p:cNvSpPr txBox="true"/>
          <p:nvPr/>
        </p:nvSpPr>
        <p:spPr>
          <a:xfrm rot="0">
            <a:off x="5502150" y="1063123"/>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12</a:t>
            </a:r>
          </a:p>
        </p:txBody>
      </p:sp>
      <p:sp>
        <p:nvSpPr>
          <p:cNvPr name="TextBox 17" id="17"/>
          <p:cNvSpPr txBox="true"/>
          <p:nvPr/>
        </p:nvSpPr>
        <p:spPr>
          <a:xfrm rot="0">
            <a:off x="5782322" y="1070306"/>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899.6</a:t>
            </a:r>
          </a:p>
        </p:txBody>
      </p:sp>
      <p:sp>
        <p:nvSpPr>
          <p:cNvPr name="TextBox 18" id="18"/>
          <p:cNvSpPr txBox="true"/>
          <p:nvPr/>
        </p:nvSpPr>
        <p:spPr>
          <a:xfrm rot="0">
            <a:off x="1097576" y="1035689"/>
            <a:ext cx="186351"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4</a:t>
            </a:r>
          </a:p>
        </p:txBody>
      </p:sp>
      <p:sp>
        <p:nvSpPr>
          <p:cNvPr name="TextBox 19" id="19"/>
          <p:cNvSpPr txBox="true"/>
          <p:nvPr/>
        </p:nvSpPr>
        <p:spPr>
          <a:xfrm rot="0">
            <a:off x="1377749" y="1042872"/>
            <a:ext cx="6801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789.4</a:t>
            </a:r>
          </a:p>
        </p:txBody>
      </p:sp>
      <p:sp>
        <p:nvSpPr>
          <p:cNvPr name="TextBox 20" id="20"/>
          <p:cNvSpPr txBox="true"/>
          <p:nvPr/>
        </p:nvSpPr>
        <p:spPr>
          <a:xfrm rot="0">
            <a:off x="2654826" y="1070306"/>
            <a:ext cx="221402"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5</a:t>
            </a:r>
          </a:p>
        </p:txBody>
      </p:sp>
      <p:sp>
        <p:nvSpPr>
          <p:cNvPr name="TextBox 21" id="21"/>
          <p:cNvSpPr txBox="true"/>
          <p:nvPr/>
        </p:nvSpPr>
        <p:spPr>
          <a:xfrm rot="0">
            <a:off x="2911855" y="1099041"/>
            <a:ext cx="698894" cy="443363"/>
          </a:xfrm>
          <a:prstGeom prst="rect">
            <a:avLst/>
          </a:prstGeom>
        </p:spPr>
        <p:txBody>
          <a:bodyPr anchor="t" rtlCol="false" tIns="0" lIns="0" bIns="0" rIns="0">
            <a:spAutoFit/>
          </a:bodyPr>
          <a:lstStyle/>
          <a:p>
            <a:pPr algn="ctr">
              <a:lnSpc>
                <a:spcPts val="3587"/>
              </a:lnSpc>
            </a:pPr>
            <a:r>
              <a:rPr lang="en-US" sz="2562">
                <a:solidFill>
                  <a:srgbClr val="000000"/>
                </a:solidFill>
                <a:latin typeface="KG Primary Penmanship"/>
                <a:ea typeface="KG Primary Penmanship"/>
                <a:cs typeface="KG Primary Penmanship"/>
                <a:sym typeface="KG Primary Penmanship"/>
              </a:rPr>
              <a:t>435.9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DAGZeawFZvQ</dc:identifier>
  <dcterms:modified xsi:type="dcterms:W3CDTF">2011-08-01T06:04:30Z</dcterms:modified>
  <cp:revision>1</cp:revision>
  <dc:title>Blue fun Dividing Decimals worksheet Pack</dc:title>
</cp:coreProperties>
</file>