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Aristotelica Pro Semi-Bold" charset="1" panose="00000600000000000000"/>
      <p:regular r:id="rId7"/>
    </p:embeddedFont>
    <p:embeddedFont>
      <p:font typeface="Aristotelica Pro Condensed Extra-Light" charset="1" panose="000004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B6E2D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12780" y="298804"/>
            <a:ext cx="6934440" cy="10094391"/>
            <a:chOff x="0" y="0"/>
            <a:chExt cx="2485147" cy="361760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485147" cy="3617602"/>
            </a:xfrm>
            <a:custGeom>
              <a:avLst/>
              <a:gdLst/>
              <a:ahLst/>
              <a:cxnLst/>
              <a:rect r="r" b="b" t="t" l="l"/>
              <a:pathLst>
                <a:path h="3617602" w="2485147">
                  <a:moveTo>
                    <a:pt x="0" y="0"/>
                  </a:moveTo>
                  <a:lnTo>
                    <a:pt x="2485147" y="0"/>
                  </a:lnTo>
                  <a:lnTo>
                    <a:pt x="2485147" y="3617602"/>
                  </a:lnTo>
                  <a:lnTo>
                    <a:pt x="0" y="3617602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2485147" cy="364617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-144872" y="1648866"/>
            <a:ext cx="7849743" cy="260087"/>
            <a:chOff x="0" y="0"/>
            <a:chExt cx="2813171" cy="93209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813171" cy="93209"/>
            </a:xfrm>
            <a:custGeom>
              <a:avLst/>
              <a:gdLst/>
              <a:ahLst/>
              <a:cxnLst/>
              <a:rect r="r" b="b" t="t" l="l"/>
              <a:pathLst>
                <a:path h="93209" w="2813171">
                  <a:moveTo>
                    <a:pt x="0" y="0"/>
                  </a:moveTo>
                  <a:lnTo>
                    <a:pt x="2813171" y="0"/>
                  </a:lnTo>
                  <a:lnTo>
                    <a:pt x="2813171" y="93209"/>
                  </a:lnTo>
                  <a:lnTo>
                    <a:pt x="0" y="93209"/>
                  </a:lnTo>
                  <a:close/>
                </a:path>
              </a:pathLst>
            </a:custGeom>
            <a:solidFill>
              <a:srgbClr val="B6E2D3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95250"/>
              <a:ext cx="2813171" cy="18845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520"/>
                </a:lnSpc>
              </a:pPr>
            </a:p>
          </p:txBody>
        </p:sp>
      </p:grpSp>
      <p:sp>
        <p:nvSpPr>
          <p:cNvPr name="Freeform 8" id="8"/>
          <p:cNvSpPr/>
          <p:nvPr/>
        </p:nvSpPr>
        <p:spPr>
          <a:xfrm flipH="false" flipV="false" rot="0">
            <a:off x="392908" y="465064"/>
            <a:ext cx="850700" cy="898052"/>
          </a:xfrm>
          <a:custGeom>
            <a:avLst/>
            <a:gdLst/>
            <a:ahLst/>
            <a:cxnLst/>
            <a:rect r="r" b="b" t="t" l="l"/>
            <a:pathLst>
              <a:path h="898052" w="850700">
                <a:moveTo>
                  <a:pt x="0" y="0"/>
                </a:moveTo>
                <a:lnTo>
                  <a:pt x="850700" y="0"/>
                </a:lnTo>
                <a:lnTo>
                  <a:pt x="850700" y="898052"/>
                </a:lnTo>
                <a:lnTo>
                  <a:pt x="0" y="89805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aphicFrame>
        <p:nvGraphicFramePr>
          <p:cNvPr name="Table 9" id="9"/>
          <p:cNvGraphicFramePr>
            <a:graphicFrameLocks noGrp="true"/>
          </p:cNvGraphicFramePr>
          <p:nvPr/>
        </p:nvGraphicFramePr>
        <p:xfrm>
          <a:off x="756000" y="8467708"/>
          <a:ext cx="1344002" cy="326287"/>
        </p:xfrm>
        <a:graphic>
          <a:graphicData uri="http://schemas.openxmlformats.org/drawingml/2006/table">
            <a:tbl>
              <a:tblPr/>
              <a:tblGrid>
                <a:gridCol w="1344002"/>
              </a:tblGrid>
              <a:tr h="191554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80"/>
                        </a:lnSpc>
                        <a:defRPr/>
                      </a:pPr>
                      <a:endParaRPr lang="en-US" sz="1100"/>
                    </a:p>
                  </a:txBody>
                  <a:tcPr marL="190500" marR="190500" marT="190500" marB="190500" anchor="ctr">
                    <a:lnL cmpd="sng" algn="ctr" cap="flat" w="2117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117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117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117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name="Table 10" id="10"/>
          <p:cNvGraphicFramePr>
            <a:graphicFrameLocks noGrp="true"/>
          </p:cNvGraphicFramePr>
          <p:nvPr/>
        </p:nvGraphicFramePr>
        <p:xfrm>
          <a:off x="756000" y="3025283"/>
          <a:ext cx="4032000" cy="3546392"/>
        </p:xfrm>
        <a:graphic>
          <a:graphicData uri="http://schemas.openxmlformats.org/drawingml/2006/table">
            <a:tbl>
              <a:tblPr/>
              <a:tblGrid>
                <a:gridCol w="2016000"/>
                <a:gridCol w="2016000"/>
              </a:tblGrid>
              <a:tr h="59106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839"/>
                        </a:lnSpc>
                        <a:defRPr/>
                      </a:pPr>
                      <a:endParaRPr lang="en-US" sz="1100"/>
                    </a:p>
                  </a:txBody>
                  <a:tcPr marL="123825" marR="123825" marT="123825" marB="123825" anchor="ctr">
                    <a:lnL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839"/>
                        </a:lnSpc>
                        <a:defRPr/>
                      </a:pPr>
                      <a:endParaRPr lang="en-US" sz="1100"/>
                    </a:p>
                  </a:txBody>
                  <a:tcPr marL="123825" marR="123825" marT="123825" marB="123825" anchor="ctr">
                    <a:lnL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06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839"/>
                        </a:lnSpc>
                        <a:defRPr/>
                      </a:pPr>
                      <a:endParaRPr lang="en-US" sz="1100"/>
                    </a:p>
                  </a:txBody>
                  <a:tcPr marL="123825" marR="123825" marT="123825" marB="123825" anchor="ctr">
                    <a:lnL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839"/>
                        </a:lnSpc>
                        <a:defRPr/>
                      </a:pPr>
                      <a:endParaRPr lang="en-US" sz="1100"/>
                    </a:p>
                  </a:txBody>
                  <a:tcPr marL="123825" marR="123825" marT="123825" marB="123825" anchor="ctr">
                    <a:lnL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06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839"/>
                        </a:lnSpc>
                        <a:defRPr/>
                      </a:pPr>
                      <a:endParaRPr lang="en-US" sz="1100"/>
                    </a:p>
                  </a:txBody>
                  <a:tcPr marL="123825" marR="123825" marT="123825" marB="123825" anchor="ctr">
                    <a:lnL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839"/>
                        </a:lnSpc>
                        <a:defRPr/>
                      </a:pPr>
                      <a:endParaRPr lang="en-US" sz="1100"/>
                    </a:p>
                  </a:txBody>
                  <a:tcPr marL="123825" marR="123825" marT="123825" marB="123825" anchor="ctr">
                    <a:lnL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06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839"/>
                        </a:lnSpc>
                        <a:defRPr/>
                      </a:pPr>
                      <a:endParaRPr lang="en-US" sz="1100"/>
                    </a:p>
                  </a:txBody>
                  <a:tcPr marL="123825" marR="123825" marT="123825" marB="123825" anchor="ctr">
                    <a:lnL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839"/>
                        </a:lnSpc>
                        <a:defRPr/>
                      </a:pPr>
                      <a:endParaRPr lang="en-US" sz="1100"/>
                    </a:p>
                  </a:txBody>
                  <a:tcPr marL="123825" marR="123825" marT="123825" marB="123825" anchor="ctr">
                    <a:lnL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06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839"/>
                        </a:lnSpc>
                        <a:defRPr/>
                      </a:pPr>
                      <a:endParaRPr lang="en-US" sz="1100"/>
                    </a:p>
                  </a:txBody>
                  <a:tcPr marL="123825" marR="123825" marT="123825" marB="123825" anchor="ctr">
                    <a:lnL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839"/>
                        </a:lnSpc>
                        <a:defRPr/>
                      </a:pPr>
                      <a:endParaRPr lang="en-US" sz="1100"/>
                    </a:p>
                  </a:txBody>
                  <a:tcPr marL="123825" marR="123825" marT="123825" marB="123825" anchor="ctr">
                    <a:lnL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06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839"/>
                        </a:lnSpc>
                        <a:defRPr/>
                      </a:pPr>
                      <a:endParaRPr lang="en-US" sz="1100"/>
                    </a:p>
                  </a:txBody>
                  <a:tcPr marL="123825" marR="123825" marT="123825" marB="123825" anchor="ctr">
                    <a:lnL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839"/>
                        </a:lnSpc>
                        <a:defRPr/>
                      </a:pPr>
                      <a:endParaRPr lang="en-US" sz="1100"/>
                    </a:p>
                  </a:txBody>
                  <a:tcPr marL="123825" marR="123825" marT="123825" marB="123825" anchor="ctr">
                    <a:lnL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6350">
                      <a:solidFill>
                        <a:srgbClr val="383E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TextBox 11" id="11"/>
          <p:cNvSpPr txBox="true"/>
          <p:nvPr/>
        </p:nvSpPr>
        <p:spPr>
          <a:xfrm rot="0">
            <a:off x="756000" y="472451"/>
            <a:ext cx="6048000" cy="7150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740"/>
              </a:lnSpc>
            </a:pPr>
            <a:r>
              <a:rPr lang="en-US" b="true" sz="4100">
                <a:solidFill>
                  <a:srgbClr val="383E48"/>
                </a:solidFill>
                <a:latin typeface="Aristotelica Pro Semi-Bold"/>
                <a:ea typeface="Aristotelica Pro Semi-Bold"/>
                <a:cs typeface="Aristotelica Pro Semi-Bold"/>
                <a:sym typeface="Aristotelica Pro Semi-Bold"/>
              </a:rPr>
              <a:t>ҚАЙСЫСЫ ҮЛКЕН?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756000" y="1113800"/>
            <a:ext cx="6048000" cy="4483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40"/>
              </a:lnSpc>
            </a:pPr>
            <a:r>
              <a:rPr lang="en-US" sz="2600">
                <a:solidFill>
                  <a:srgbClr val="383E48"/>
                </a:solidFill>
                <a:latin typeface="Aristotelica Pro Condensed Extra-Light"/>
                <a:ea typeface="Aristotelica Pro Condensed Extra-Light"/>
                <a:cs typeface="Aristotelica Pro Condensed Extra-Light"/>
                <a:sym typeface="Aristotelica Pro Condensed Extra-Light"/>
              </a:rPr>
              <a:t>Ондық бөлшектер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756000" y="2063894"/>
            <a:ext cx="6048000" cy="6565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60"/>
              </a:lnSpc>
            </a:pPr>
            <a:r>
              <a:rPr lang="en-US" sz="1900" b="true">
                <a:solidFill>
                  <a:srgbClr val="383E48"/>
                </a:solidFill>
                <a:latin typeface="Aristotelica Pro Semi-Bold"/>
                <a:ea typeface="Aristotelica Pro Semi-Bold"/>
                <a:cs typeface="Aristotelica Pro Semi-Bold"/>
                <a:sym typeface="Aristotelica Pro Semi-Bold"/>
              </a:rPr>
              <a:t>Қай ондық бөлшек үлкен?</a:t>
            </a:r>
          </a:p>
          <a:p>
            <a:pPr algn="ctr">
              <a:lnSpc>
                <a:spcPts val="2660"/>
              </a:lnSpc>
            </a:pPr>
            <a:r>
              <a:rPr lang="en-US" b="true" sz="1900">
                <a:solidFill>
                  <a:srgbClr val="383E48"/>
                </a:solidFill>
                <a:latin typeface="Aristotelica Pro Semi-Bold"/>
                <a:ea typeface="Aristotelica Pro Semi-Bold"/>
                <a:cs typeface="Aristotelica Pro Semi-Bold"/>
                <a:sym typeface="Aristotelica Pro Semi-Bold"/>
              </a:rPr>
              <a:t>Әр жұпта үлкен ондық бөлшекті дөңгелектеңіз.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912509" y="8610583"/>
            <a:ext cx="3488008" cy="3232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660"/>
              </a:lnSpc>
            </a:pPr>
            <a:r>
              <a:rPr lang="en-US" b="true" sz="1900">
                <a:solidFill>
                  <a:srgbClr val="383E48"/>
                </a:solidFill>
                <a:latin typeface="Aristotelica Pro Semi-Bold"/>
                <a:ea typeface="Aristotelica Pro Semi-Bold"/>
                <a:cs typeface="Aristotelica Pro Semi-Bold"/>
                <a:sym typeface="Aristotelica Pro Semi-Bold"/>
              </a:rPr>
              <a:t>REFLECTION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912509" y="3139583"/>
            <a:ext cx="2756278" cy="5003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19"/>
              </a:lnSpc>
            </a:pPr>
            <a:r>
              <a:rPr lang="en-US" sz="2799">
                <a:solidFill>
                  <a:srgbClr val="383E48"/>
                </a:solidFill>
                <a:latin typeface="Aristotelica Pro Condensed Extra-Light"/>
                <a:ea typeface="Aristotelica Pro Condensed Extra-Light"/>
                <a:cs typeface="Aristotelica Pro Condensed Extra-Light"/>
                <a:sym typeface="Aristotelica Pro Condensed Extra-Light"/>
              </a:rPr>
              <a:t>0.4   or   0.37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3913861" y="3139583"/>
            <a:ext cx="2706081" cy="5003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19"/>
              </a:lnSpc>
            </a:pPr>
            <a:r>
              <a:rPr lang="en-US" sz="2799">
                <a:solidFill>
                  <a:srgbClr val="383E48"/>
                </a:solidFill>
                <a:latin typeface="Aristotelica Pro Condensed Extra-Light"/>
                <a:ea typeface="Aristotelica Pro Condensed Extra-Light"/>
                <a:cs typeface="Aristotelica Pro Condensed Extra-Light"/>
                <a:sym typeface="Aristotelica Pro Condensed Extra-Light"/>
              </a:rPr>
              <a:t>0.65   or   0.5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912509" y="4020963"/>
            <a:ext cx="2655883" cy="5003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19"/>
              </a:lnSpc>
            </a:pPr>
            <a:r>
              <a:rPr lang="en-US" sz="2799">
                <a:solidFill>
                  <a:srgbClr val="383E48"/>
                </a:solidFill>
                <a:latin typeface="Aristotelica Pro Condensed Extra-Light"/>
                <a:ea typeface="Aristotelica Pro Condensed Extra-Light"/>
                <a:cs typeface="Aristotelica Pro Condensed Extra-Light"/>
                <a:sym typeface="Aristotelica Pro Condensed Extra-Light"/>
              </a:rPr>
              <a:t>0.76   or   0.8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3913861" y="4020963"/>
            <a:ext cx="2706081" cy="5003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19"/>
              </a:lnSpc>
            </a:pPr>
            <a:r>
              <a:rPr lang="en-US" sz="2799">
                <a:solidFill>
                  <a:srgbClr val="383E48"/>
                </a:solidFill>
                <a:latin typeface="Aristotelica Pro Condensed Extra-Light"/>
                <a:ea typeface="Aristotelica Pro Condensed Extra-Light"/>
                <a:cs typeface="Aristotelica Pro Condensed Extra-Light"/>
                <a:sym typeface="Aristotelica Pro Condensed Extra-Light"/>
              </a:rPr>
              <a:t>0.32   or   0.325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912509" y="4902344"/>
            <a:ext cx="2756278" cy="5003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19"/>
              </a:lnSpc>
            </a:pPr>
            <a:r>
              <a:rPr lang="en-US" sz="2799">
                <a:solidFill>
                  <a:srgbClr val="383E48"/>
                </a:solidFill>
                <a:latin typeface="Aristotelica Pro Condensed Extra-Light"/>
                <a:ea typeface="Aristotelica Pro Condensed Extra-Light"/>
                <a:cs typeface="Aristotelica Pro Condensed Extra-Light"/>
                <a:sym typeface="Aristotelica Pro Condensed Extra-Light"/>
              </a:rPr>
              <a:t>1.2   or   0.987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3913861" y="4902344"/>
            <a:ext cx="2706081" cy="5003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19"/>
              </a:lnSpc>
            </a:pPr>
            <a:r>
              <a:rPr lang="en-US" sz="2799">
                <a:solidFill>
                  <a:srgbClr val="383E48"/>
                </a:solidFill>
                <a:latin typeface="Aristotelica Pro Condensed Extra-Light"/>
                <a:ea typeface="Aristotelica Pro Condensed Extra-Light"/>
                <a:cs typeface="Aristotelica Pro Condensed Extra-Light"/>
                <a:sym typeface="Aristotelica Pro Condensed Extra-Light"/>
              </a:rPr>
              <a:t>1.6   or   1.239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3913861" y="5783724"/>
            <a:ext cx="2706081" cy="5003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19"/>
              </a:lnSpc>
            </a:pPr>
            <a:r>
              <a:rPr lang="en-US" sz="2799">
                <a:solidFill>
                  <a:srgbClr val="383E48"/>
                </a:solidFill>
                <a:latin typeface="Aristotelica Pro Condensed Extra-Light"/>
                <a:ea typeface="Aristotelica Pro Condensed Extra-Light"/>
                <a:cs typeface="Aristotelica Pro Condensed Extra-Light"/>
                <a:sym typeface="Aristotelica Pro Condensed Extra-Light"/>
              </a:rPr>
              <a:t>2.165   or   2.16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912509" y="5783724"/>
            <a:ext cx="2756278" cy="5003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19"/>
              </a:lnSpc>
            </a:pPr>
            <a:r>
              <a:rPr lang="en-US" sz="2799">
                <a:solidFill>
                  <a:srgbClr val="383E48"/>
                </a:solidFill>
                <a:latin typeface="Aristotelica Pro Condensed Extra-Light"/>
                <a:ea typeface="Aristotelica Pro Condensed Extra-Light"/>
                <a:cs typeface="Aristotelica Pro Condensed Extra-Light"/>
                <a:sym typeface="Aristotelica Pro Condensed Extra-Light"/>
              </a:rPr>
              <a:t>1.275   or   1.285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3913861" y="6665105"/>
            <a:ext cx="2706081" cy="5003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19"/>
              </a:lnSpc>
            </a:pPr>
            <a:r>
              <a:rPr lang="en-US" sz="2799">
                <a:solidFill>
                  <a:srgbClr val="383E48"/>
                </a:solidFill>
                <a:latin typeface="Aristotelica Pro Condensed Extra-Light"/>
                <a:ea typeface="Aristotelica Pro Condensed Extra-Light"/>
                <a:cs typeface="Aristotelica Pro Condensed Extra-Light"/>
                <a:sym typeface="Aristotelica Pro Condensed Extra-Light"/>
              </a:rPr>
              <a:t>12.8   or   12.08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912509" y="6665105"/>
            <a:ext cx="2756278" cy="5003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19"/>
              </a:lnSpc>
            </a:pPr>
            <a:r>
              <a:rPr lang="en-US" sz="2799">
                <a:solidFill>
                  <a:srgbClr val="383E48"/>
                </a:solidFill>
                <a:latin typeface="Aristotelica Pro Condensed Extra-Light"/>
                <a:ea typeface="Aristotelica Pro Condensed Extra-Light"/>
                <a:cs typeface="Aristotelica Pro Condensed Extra-Light"/>
                <a:sym typeface="Aristotelica Pro Condensed Extra-Light"/>
              </a:rPr>
              <a:t>3.323   or   3.3154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3913861" y="7546485"/>
            <a:ext cx="2706081" cy="5003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19"/>
              </a:lnSpc>
            </a:pPr>
            <a:r>
              <a:rPr lang="en-US" sz="2799">
                <a:solidFill>
                  <a:srgbClr val="383E48"/>
                </a:solidFill>
                <a:latin typeface="Aristotelica Pro Condensed Extra-Light"/>
                <a:ea typeface="Aristotelica Pro Condensed Extra-Light"/>
                <a:cs typeface="Aristotelica Pro Condensed Extra-Light"/>
                <a:sym typeface="Aristotelica Pro Condensed Extra-Light"/>
              </a:rPr>
              <a:t>14.5   or   1.451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912509" y="7546485"/>
            <a:ext cx="2756278" cy="5003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19"/>
              </a:lnSpc>
            </a:pPr>
            <a:r>
              <a:rPr lang="en-US" sz="2799">
                <a:solidFill>
                  <a:srgbClr val="383E48"/>
                </a:solidFill>
                <a:latin typeface="Aristotelica Pro Condensed Extra-Light"/>
                <a:ea typeface="Aristotelica Pro Condensed Extra-Light"/>
                <a:cs typeface="Aristotelica Pro Condensed Extra-Light"/>
                <a:sym typeface="Aristotelica Pro Condensed Extra-Light"/>
              </a:rPr>
              <a:t>123.02   or   123.2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DAGZdY7BQcY</dc:identifier>
  <dcterms:modified xsi:type="dcterms:W3CDTF">2011-08-01T06:04:30Z</dcterms:modified>
  <cp:revision>1</cp:revision>
  <dc:title>Which is larger decimals maths worksheet</dc:title>
</cp:coreProperties>
</file>