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Aristotelica Pro Condensed Semi-Bold" charset="1" panose="00000600000000000000"/>
      <p:regular r:id="rId8"/>
    </p:embeddedFont>
    <p:embeddedFont>
      <p:font typeface="Aristotelica Pro" charset="1" panose="00000500000000000000"/>
      <p:regular r:id="rId9"/>
    </p:embeddedFont>
    <p:embeddedFont>
      <p:font typeface="Aristotelica Pro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77C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18967" y="-197823"/>
            <a:ext cx="7997933" cy="11703544"/>
            <a:chOff x="0" y="0"/>
            <a:chExt cx="10663911" cy="1560472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663911" cy="5425265"/>
            </a:xfrm>
            <a:custGeom>
              <a:avLst/>
              <a:gdLst/>
              <a:ahLst/>
              <a:cxnLst/>
              <a:rect r="r" b="b" t="t" l="l"/>
              <a:pathLst>
                <a:path h="5425265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425265"/>
                  </a:lnTo>
                  <a:lnTo>
                    <a:pt x="0" y="54252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5398422"/>
              <a:ext cx="10663911" cy="5104736"/>
            </a:xfrm>
            <a:custGeom>
              <a:avLst/>
              <a:gdLst/>
              <a:ahLst/>
              <a:cxnLst/>
              <a:rect r="r" b="b" t="t" l="l"/>
              <a:pathLst>
                <a:path h="5104736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104736"/>
                  </a:lnTo>
                  <a:lnTo>
                    <a:pt x="0" y="51047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279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10499989"/>
              <a:ext cx="10663911" cy="5104736"/>
            </a:xfrm>
            <a:custGeom>
              <a:avLst/>
              <a:gdLst/>
              <a:ahLst/>
              <a:cxnLst/>
              <a:rect r="r" b="b" t="t" l="l"/>
              <a:pathLst>
                <a:path h="5104736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104736"/>
                  </a:lnTo>
                  <a:lnTo>
                    <a:pt x="0" y="51047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279" r="0" b="0"/>
              </a:stretch>
            </a:blipFill>
          </p:spPr>
        </p:sp>
      </p:grpSp>
      <p:grpSp>
        <p:nvGrpSpPr>
          <p:cNvPr name="Group 6" id="6"/>
          <p:cNvGrpSpPr/>
          <p:nvPr/>
        </p:nvGrpSpPr>
        <p:grpSpPr>
          <a:xfrm rot="0">
            <a:off x="307951" y="302882"/>
            <a:ext cx="6944097" cy="10086237"/>
            <a:chOff x="0" y="0"/>
            <a:chExt cx="2488608" cy="36146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88608" cy="3614680"/>
            </a:xfrm>
            <a:custGeom>
              <a:avLst/>
              <a:gdLst/>
              <a:ahLst/>
              <a:cxnLst/>
              <a:rect r="r" b="b" t="t" l="l"/>
              <a:pathLst>
                <a:path h="3614680" w="2488608">
                  <a:moveTo>
                    <a:pt x="41251" y="0"/>
                  </a:moveTo>
                  <a:lnTo>
                    <a:pt x="2447357" y="0"/>
                  </a:lnTo>
                  <a:cubicBezTo>
                    <a:pt x="2470139" y="0"/>
                    <a:pt x="2488608" y="18469"/>
                    <a:pt x="2488608" y="41251"/>
                  </a:cubicBezTo>
                  <a:lnTo>
                    <a:pt x="2488608" y="3573429"/>
                  </a:lnTo>
                  <a:cubicBezTo>
                    <a:pt x="2488608" y="3584369"/>
                    <a:pt x="2484262" y="3594862"/>
                    <a:pt x="2476526" y="3602598"/>
                  </a:cubicBezTo>
                  <a:cubicBezTo>
                    <a:pt x="2468790" y="3610334"/>
                    <a:pt x="2458297" y="3614680"/>
                    <a:pt x="2447357" y="3614680"/>
                  </a:cubicBezTo>
                  <a:lnTo>
                    <a:pt x="41251" y="3614680"/>
                  </a:lnTo>
                  <a:cubicBezTo>
                    <a:pt x="30311" y="3614680"/>
                    <a:pt x="19818" y="3610334"/>
                    <a:pt x="12082" y="3602598"/>
                  </a:cubicBezTo>
                  <a:cubicBezTo>
                    <a:pt x="4346" y="3594862"/>
                    <a:pt x="0" y="3584369"/>
                    <a:pt x="0" y="3573429"/>
                  </a:cubicBezTo>
                  <a:lnTo>
                    <a:pt x="0" y="41251"/>
                  </a:lnTo>
                  <a:cubicBezTo>
                    <a:pt x="0" y="30311"/>
                    <a:pt x="4346" y="19818"/>
                    <a:pt x="12082" y="12082"/>
                  </a:cubicBezTo>
                  <a:cubicBezTo>
                    <a:pt x="19818" y="4346"/>
                    <a:pt x="30311" y="0"/>
                    <a:pt x="4125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488608" cy="3643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>
            <a:off x="1307852" y="838753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4792130" y="838753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784575" y="101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Ұқсас мүшелерді біріктіру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56000" y="170203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Ұқсас мүшелерді біріктіру арқылы жеңілдетіңіз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10193" y="2179073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2a - 4b - 3(a - 2b - 2)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332916" y="2179073"/>
            <a:ext cx="238387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2a - 4b - 3(a - 2b - 2)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11293" y="2179073"/>
            <a:ext cx="137635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134015" y="2179073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9.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10193" y="4194501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+ 2(2a + b - 2) + 5(b-2)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374638" y="4194501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6(a - 2b + 2) + 6b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11293" y="4194501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3.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134015" y="4194501"/>
            <a:ext cx="266226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11.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110193" y="6209930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4(a - 2b - 2) + 3(a + 3b + 1)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374638" y="6209930"/>
            <a:ext cx="2310829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3(a + 2)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911293" y="6209930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5.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134015" y="6209930"/>
            <a:ext cx="240623" cy="276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13.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110193" y="8225358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2(a + b) - 3(2a + 1) - 2 (b-3)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400241" y="8225358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-2(3a + 2b - 1) + 3(a + 4b - 2)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911293" y="8225358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7.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134015" y="8225358"/>
            <a:ext cx="240623" cy="276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15.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110193" y="3186418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+ 4b - 2a + 3 - 7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400241" y="3186418"/>
            <a:ext cx="235255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-3(5a + b) + 4(4a + b)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911293" y="3186418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2.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134015" y="3186418"/>
            <a:ext cx="293827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10.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10193" y="5201846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+ 2(4a - b)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400241" y="5201846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a - 2(2a + b) + 4(3a - 2)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11293" y="5201846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4.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134015" y="5201846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12.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110193" y="7217275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3(4a + b) + 4(a - 3b)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374638" y="7217275"/>
            <a:ext cx="232603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3(a + 2) - 4(b + 3) + 2(a + 1)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911293" y="7217275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6.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134015" y="7217275"/>
            <a:ext cx="240623" cy="276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14.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110193" y="9232703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4(2a - 2) + 4(a - b)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400241" y="9232703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2(2a - b) - 4(a + 3b)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911293" y="9232703"/>
            <a:ext cx="198901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8.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134015" y="9232703"/>
            <a:ext cx="240623" cy="276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true">
                <a:solidFill>
                  <a:srgbClr val="000000"/>
                </a:solidFill>
                <a:latin typeface="Aristotelica Pro Bold"/>
                <a:ea typeface="Aristotelica Pro Bold"/>
                <a:cs typeface="Aristotelica Pro Bold"/>
                <a:sym typeface="Aristotelica Pro Bold"/>
              </a:rPr>
              <a:t>16.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756000" y="660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319562" y="660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77C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18967" y="-197823"/>
            <a:ext cx="7997933" cy="11703544"/>
            <a:chOff x="0" y="0"/>
            <a:chExt cx="10663911" cy="1560472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663911" cy="5425265"/>
            </a:xfrm>
            <a:custGeom>
              <a:avLst/>
              <a:gdLst/>
              <a:ahLst/>
              <a:cxnLst/>
              <a:rect r="r" b="b" t="t" l="l"/>
              <a:pathLst>
                <a:path h="5425265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425265"/>
                  </a:lnTo>
                  <a:lnTo>
                    <a:pt x="0" y="54252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5398422"/>
              <a:ext cx="10663911" cy="5104736"/>
            </a:xfrm>
            <a:custGeom>
              <a:avLst/>
              <a:gdLst/>
              <a:ahLst/>
              <a:cxnLst/>
              <a:rect r="r" b="b" t="t" l="l"/>
              <a:pathLst>
                <a:path h="5104736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104736"/>
                  </a:lnTo>
                  <a:lnTo>
                    <a:pt x="0" y="51047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279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10499989"/>
              <a:ext cx="10663911" cy="5104736"/>
            </a:xfrm>
            <a:custGeom>
              <a:avLst/>
              <a:gdLst/>
              <a:ahLst/>
              <a:cxnLst/>
              <a:rect r="r" b="b" t="t" l="l"/>
              <a:pathLst>
                <a:path h="5104736" w="10663911">
                  <a:moveTo>
                    <a:pt x="0" y="0"/>
                  </a:moveTo>
                  <a:lnTo>
                    <a:pt x="10663911" y="0"/>
                  </a:lnTo>
                  <a:lnTo>
                    <a:pt x="10663911" y="5104736"/>
                  </a:lnTo>
                  <a:lnTo>
                    <a:pt x="0" y="51047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-6279" r="0" b="0"/>
              </a:stretch>
            </a:blipFill>
          </p:spPr>
        </p:sp>
      </p:grpSp>
      <p:grpSp>
        <p:nvGrpSpPr>
          <p:cNvPr name="Group 6" id="6"/>
          <p:cNvGrpSpPr/>
          <p:nvPr/>
        </p:nvGrpSpPr>
        <p:grpSpPr>
          <a:xfrm rot="0">
            <a:off x="307951" y="338882"/>
            <a:ext cx="6944097" cy="10086237"/>
            <a:chOff x="0" y="0"/>
            <a:chExt cx="2488608" cy="36146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88608" cy="3614680"/>
            </a:xfrm>
            <a:custGeom>
              <a:avLst/>
              <a:gdLst/>
              <a:ahLst/>
              <a:cxnLst/>
              <a:rect r="r" b="b" t="t" l="l"/>
              <a:pathLst>
                <a:path h="3614680" w="2488608">
                  <a:moveTo>
                    <a:pt x="41251" y="0"/>
                  </a:moveTo>
                  <a:lnTo>
                    <a:pt x="2447357" y="0"/>
                  </a:lnTo>
                  <a:cubicBezTo>
                    <a:pt x="2470139" y="0"/>
                    <a:pt x="2488608" y="18469"/>
                    <a:pt x="2488608" y="41251"/>
                  </a:cubicBezTo>
                  <a:lnTo>
                    <a:pt x="2488608" y="3573429"/>
                  </a:lnTo>
                  <a:cubicBezTo>
                    <a:pt x="2488608" y="3584369"/>
                    <a:pt x="2484262" y="3594862"/>
                    <a:pt x="2476526" y="3602598"/>
                  </a:cubicBezTo>
                  <a:cubicBezTo>
                    <a:pt x="2468790" y="3610334"/>
                    <a:pt x="2458297" y="3614680"/>
                    <a:pt x="2447357" y="3614680"/>
                  </a:cubicBezTo>
                  <a:lnTo>
                    <a:pt x="41251" y="3614680"/>
                  </a:lnTo>
                  <a:cubicBezTo>
                    <a:pt x="30311" y="3614680"/>
                    <a:pt x="19818" y="3610334"/>
                    <a:pt x="12082" y="3602598"/>
                  </a:cubicBezTo>
                  <a:cubicBezTo>
                    <a:pt x="4346" y="3594862"/>
                    <a:pt x="0" y="3584369"/>
                    <a:pt x="0" y="3573429"/>
                  </a:cubicBezTo>
                  <a:lnTo>
                    <a:pt x="0" y="41251"/>
                  </a:lnTo>
                  <a:cubicBezTo>
                    <a:pt x="0" y="30311"/>
                    <a:pt x="4346" y="19818"/>
                    <a:pt x="12082" y="12082"/>
                  </a:cubicBezTo>
                  <a:cubicBezTo>
                    <a:pt x="19818" y="4346"/>
                    <a:pt x="30311" y="0"/>
                    <a:pt x="4125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488608" cy="3643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>
            <a:off x="1307852" y="838753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4792130" y="838753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" id="11"/>
          <p:cNvGrpSpPr/>
          <p:nvPr/>
        </p:nvGrpSpPr>
        <p:grpSpPr>
          <a:xfrm rot="0">
            <a:off x="4792130" y="1630692"/>
            <a:ext cx="1230654" cy="349884"/>
            <a:chOff x="0" y="0"/>
            <a:chExt cx="441039" cy="12539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41039" cy="125391"/>
            </a:xfrm>
            <a:custGeom>
              <a:avLst/>
              <a:gdLst/>
              <a:ahLst/>
              <a:cxnLst/>
              <a:rect r="r" b="b" t="t" l="l"/>
              <a:pathLst>
                <a:path h="125391" w="441039">
                  <a:moveTo>
                    <a:pt x="62695" y="0"/>
                  </a:moveTo>
                  <a:lnTo>
                    <a:pt x="378343" y="0"/>
                  </a:lnTo>
                  <a:cubicBezTo>
                    <a:pt x="412969" y="0"/>
                    <a:pt x="441039" y="28070"/>
                    <a:pt x="441039" y="62695"/>
                  </a:cubicBezTo>
                  <a:lnTo>
                    <a:pt x="441039" y="62695"/>
                  </a:lnTo>
                  <a:cubicBezTo>
                    <a:pt x="441039" y="79323"/>
                    <a:pt x="434433" y="95270"/>
                    <a:pt x="422676" y="107028"/>
                  </a:cubicBezTo>
                  <a:cubicBezTo>
                    <a:pt x="410918" y="118785"/>
                    <a:pt x="394971" y="125391"/>
                    <a:pt x="378343" y="125391"/>
                  </a:cubicBezTo>
                  <a:lnTo>
                    <a:pt x="62695" y="125391"/>
                  </a:lnTo>
                  <a:cubicBezTo>
                    <a:pt x="46068" y="125391"/>
                    <a:pt x="30121" y="118785"/>
                    <a:pt x="18363" y="107028"/>
                  </a:cubicBezTo>
                  <a:cubicBezTo>
                    <a:pt x="6605" y="95270"/>
                    <a:pt x="0" y="79323"/>
                    <a:pt x="0" y="62695"/>
                  </a:cubicBezTo>
                  <a:lnTo>
                    <a:pt x="0" y="62695"/>
                  </a:lnTo>
                  <a:cubicBezTo>
                    <a:pt x="0" y="46068"/>
                    <a:pt x="6605" y="30121"/>
                    <a:pt x="18363" y="18363"/>
                  </a:cubicBezTo>
                  <a:cubicBezTo>
                    <a:pt x="30121" y="6605"/>
                    <a:pt x="46068" y="0"/>
                    <a:pt x="62695" y="0"/>
                  </a:cubicBezTo>
                  <a:close/>
                </a:path>
              </a:pathLst>
            </a:custGeom>
            <a:solidFill>
              <a:srgbClr val="377CB6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47625"/>
              <a:ext cx="441039" cy="1730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00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784575" y="101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Combining Like Terms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829523" y="1623072"/>
            <a:ext cx="1155868" cy="3575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70"/>
              </a:lnSpc>
            </a:pPr>
            <a:r>
              <a:rPr lang="en-US" b="true" sz="2050">
                <a:solidFill>
                  <a:srgbClr val="FFFFFF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ANSWERS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10193" y="2179073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2a - 4b - 3(a - 2b - 2)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332916" y="2179073"/>
            <a:ext cx="238387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2a - 4b - 3(a - 2b - 2)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110193" y="2466855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-a + 2b + 6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4332916" y="2466855"/>
            <a:ext cx="238387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-a + 2b + 6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11293" y="2179073"/>
            <a:ext cx="137635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134015" y="2179073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9.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110193" y="4194501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+ 2(2a + b - 2) + 5(b-2)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374638" y="4194501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6(a - 2b + 2) + 6b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110193" y="4482283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7a + 7b - 14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400241" y="4482283"/>
            <a:ext cx="228522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6a - 6b + 12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11293" y="4194501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3.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134015" y="4194501"/>
            <a:ext cx="26622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11.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110193" y="6209930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4(a - 2b - 2) + 3(a + 3b + 1)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374638" y="6209930"/>
            <a:ext cx="2310829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3(a + 2)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10193" y="6497712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7a + 1b - 5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400241" y="6497712"/>
            <a:ext cx="2274829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7a + 7b - 14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911293" y="6209930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5.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134015" y="6209930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13.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110193" y="8225358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2(a + b) - 3(2a + 1) - 2 (b-3)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400241" y="8225358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-2(3a + 2b - 1) + 3(a + 4b - 2)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110193" y="8513140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-4a + 3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400241" y="8513140"/>
            <a:ext cx="2274829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-3a + 8b - 4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911293" y="8225358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7.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134015" y="8225358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15.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110193" y="3474938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a + 4b - 7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400241" y="3474938"/>
            <a:ext cx="228522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a + b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10193" y="3186418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+ 4b - 2a + 3 - 7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400241" y="3186418"/>
            <a:ext cx="235255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-3(5a + b) + 4(4a + b)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911293" y="3186418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2.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134015" y="3186418"/>
            <a:ext cx="29382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10.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110193" y="5490367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11a - 2b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400241" y="5490367"/>
            <a:ext cx="2274829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9a - 2b - 8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110193" y="5201846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3a + 2(4a - b)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400241" y="5201846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a - 2(2a + b) + 4(3a - 2)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911293" y="5201846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4.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134015" y="5201846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12.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110193" y="7505795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16a - 9b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366579" y="7505795"/>
            <a:ext cx="2342155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5a - 4b - 4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1110193" y="7217275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3(4a + b) + 4(a - 3b)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4374638" y="7217275"/>
            <a:ext cx="2326037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3(a + 2) - 4(b + 3) + 2(a + 1)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911293" y="7217275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6.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134015" y="7217275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14.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110193" y="9521224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12a - 4b - 8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4400241" y="9521224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2D70A8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-14b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110193" y="9232703"/>
            <a:ext cx="2759506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4(2a - 2) + 4(a - b)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4400241" y="9232703"/>
            <a:ext cx="230043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2(2a - b) - 4(a + 3b)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911293" y="9232703"/>
            <a:ext cx="198901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8.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4134015" y="9232703"/>
            <a:ext cx="240623" cy="274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16.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756000" y="660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4319562" y="660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DAGZYNujsi4</dc:identifier>
  <dcterms:modified xsi:type="dcterms:W3CDTF">2011-08-01T06:04:30Z</dcterms:modified>
  <cp:revision>1</cp:revision>
  <dc:title>White And Blue Simple Combining Like Terms Math Worksheet</dc:title>
</cp:coreProperties>
</file>