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67" r:id="rId3"/>
    <p:sldId id="266" r:id="rId4"/>
    <p:sldId id="272" r:id="rId5"/>
    <p:sldId id="258" r:id="rId6"/>
    <p:sldId id="259" r:id="rId7"/>
    <p:sldId id="261" r:id="rId8"/>
    <p:sldId id="262" r:id="rId9"/>
    <p:sldId id="268" r:id="rId10"/>
    <p:sldId id="270" r:id="rId11"/>
    <p:sldId id="271" r:id="rId12"/>
    <p:sldId id="263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FFF37-D0BA-4D43-B744-3FD0D8EE1A83}" v="775" dt="2021-03-28T08:00:30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66" d="100"/>
          <a:sy n="6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0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0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0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9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7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46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7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66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1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2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1" r:id="rId4"/>
    <p:sldLayoutId id="2147483892" r:id="rId5"/>
    <p:sldLayoutId id="2147483897" r:id="rId6"/>
    <p:sldLayoutId id="2147483893" r:id="rId7"/>
    <p:sldLayoutId id="2147483894" r:id="rId8"/>
    <p:sldLayoutId id="2147483895" r:id="rId9"/>
    <p:sldLayoutId id="2147483896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80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1227" y="1193338"/>
            <a:ext cx="5723119" cy="2606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/>
                <a:ea typeface="Batang"/>
                <a:cs typeface="Aharoni"/>
              </a:rPr>
              <a:t>GRADE: 1 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 Black"/>
                <a:ea typeface="Batang"/>
                <a:cs typeface="Aharoni"/>
              </a:rPr>
              <a:t>MODULE: 8 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 Black"/>
                <a:ea typeface="Batang"/>
                <a:cs typeface="Aharoni"/>
              </a:rPr>
              <a:t>THEME: </a:t>
            </a:r>
          </a:p>
          <a:p>
            <a:r>
              <a:rPr lang="ru-RU" sz="3200" b="1" i="1" dirty="0">
                <a:solidFill>
                  <a:srgbClr val="7030A0"/>
                </a:solidFill>
                <a:latin typeface="Arial Black"/>
                <a:ea typeface="Batang"/>
                <a:cs typeface="Aharoni"/>
              </a:rPr>
              <a:t>A SPECIAL DANCE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61E5443-2AD4-45DC-8992-2EEA45F0D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6" t="5727" r="9848" b="-672"/>
          <a:stretch/>
        </p:blipFill>
        <p:spPr>
          <a:xfrm>
            <a:off x="703727" y="725682"/>
            <a:ext cx="4756419" cy="491647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AB7CC7C1-8F35-4FDB-857A-9331A9D36F18}"/>
              </a:ext>
            </a:extLst>
          </p:cNvPr>
          <p:cNvSpPr txBox="1">
            <a:spLocks/>
          </p:cNvSpPr>
          <p:nvPr/>
        </p:nvSpPr>
        <p:spPr>
          <a:xfrm>
            <a:off x="6334700" y="4992833"/>
            <a:ext cx="4900704" cy="1332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i="0" kern="1200" spc="16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2239" y="488256"/>
            <a:ext cx="5938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7030A0"/>
                </a:solidFill>
                <a:latin typeface="Bell MT" panose="02020503060305020303" pitchFamily="18" charset="0"/>
              </a:rPr>
              <a:t>Answer the </a:t>
            </a:r>
            <a:r>
              <a:rPr lang="en-US" sz="4800" b="1" i="1" dirty="0">
                <a:solidFill>
                  <a:srgbClr val="7030A0"/>
                </a:solidFill>
                <a:latin typeface="Bell MT" panose="02020503060305020303" pitchFamily="18" charset="0"/>
              </a:rPr>
              <a:t>questions</a:t>
            </a:r>
            <a:endParaRPr lang="ru-RU" sz="4800" b="1" i="1" dirty="0"/>
          </a:p>
        </p:txBody>
      </p:sp>
      <p:pic>
        <p:nvPicPr>
          <p:cNvPr id="5" name="Рисунок 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E61B6DD-1733-4800-AFA7-A1C54FB1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81" y="1553380"/>
            <a:ext cx="3393639" cy="4140240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1CF673-E0D4-47F0-ABA3-C19B235AD703}"/>
              </a:ext>
            </a:extLst>
          </p:cNvPr>
          <p:cNvSpPr txBox="1"/>
          <p:nvPr/>
        </p:nvSpPr>
        <p:spPr>
          <a:xfrm>
            <a:off x="1391484" y="2423171"/>
            <a:ext cx="464870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  <a:latin typeface="Times"/>
                <a:cs typeface="Times"/>
              </a:rPr>
              <a:t>Can</a:t>
            </a:r>
            <a:r>
              <a:rPr lang="en-US" sz="4000" dirty="0" smtClean="0">
                <a:solidFill>
                  <a:srgbClr val="002060"/>
                </a:solidFill>
                <a:latin typeface="Times"/>
                <a:cs typeface="Times"/>
              </a:rPr>
              <a:t> you </a:t>
            </a:r>
            <a:r>
              <a:rPr lang="en-US" sz="4000" u="sng" dirty="0">
                <a:solidFill>
                  <a:srgbClr val="002060"/>
                </a:solidFill>
                <a:latin typeface="Times"/>
                <a:cs typeface="Times"/>
              </a:rPr>
              <a:t>skip</a:t>
            </a:r>
            <a:r>
              <a:rPr lang="en-US" sz="4000" dirty="0">
                <a:solidFill>
                  <a:srgbClr val="002060"/>
                </a:solidFill>
                <a:latin typeface="Times"/>
                <a:cs typeface="Times"/>
              </a:rPr>
              <a:t>?</a:t>
            </a:r>
          </a:p>
          <a:p>
            <a:endParaRPr lang="en-US" sz="40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1CF673-E0D4-47F0-ABA3-C19B235AD703}"/>
              </a:ext>
            </a:extLst>
          </p:cNvPr>
          <p:cNvSpPr txBox="1"/>
          <p:nvPr/>
        </p:nvSpPr>
        <p:spPr>
          <a:xfrm>
            <a:off x="2846799" y="3490133"/>
            <a:ext cx="319339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"/>
                <a:cs typeface="Times"/>
              </a:rPr>
              <a:t>-</a:t>
            </a:r>
            <a:r>
              <a:rPr lang="en-US" sz="3200" dirty="0">
                <a:solidFill>
                  <a:srgbClr val="00B050"/>
                </a:solidFill>
                <a:latin typeface="Times"/>
                <a:cs typeface="Times"/>
              </a:rPr>
              <a:t>Yes, I </a:t>
            </a:r>
            <a:r>
              <a:rPr lang="en-US" sz="3200" dirty="0" smtClean="0">
                <a:solidFill>
                  <a:srgbClr val="00B050"/>
                </a:solidFill>
                <a:latin typeface="Times"/>
                <a:cs typeface="Times"/>
              </a:rPr>
              <a:t>can</a:t>
            </a:r>
            <a:endParaRPr lang="en-US" sz="3200" dirty="0">
              <a:solidFill>
                <a:srgbClr val="00B050"/>
              </a:solidFill>
              <a:latin typeface="Times"/>
              <a:cs typeface="Times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"/>
                <a:cs typeface="Times"/>
              </a:rPr>
              <a:t>-No, I can’t.</a:t>
            </a:r>
          </a:p>
        </p:txBody>
      </p:sp>
    </p:spTree>
    <p:extLst>
      <p:ext uri="{BB962C8B-B14F-4D97-AF65-F5344CB8AC3E}">
        <p14:creationId xmlns:p14="http://schemas.microsoft.com/office/powerpoint/2010/main" val="8231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7030A0"/>
                </a:solidFill>
                <a:latin typeface="Bell MT" panose="02020503060305020303" pitchFamily="18" charset="0"/>
              </a:rPr>
              <a:t>Answer the </a:t>
            </a:r>
            <a:r>
              <a:rPr lang="en-US" sz="4800" b="1" i="1" dirty="0">
                <a:solidFill>
                  <a:srgbClr val="7030A0"/>
                </a:solidFill>
                <a:latin typeface="Bell MT" panose="02020503060305020303" pitchFamily="18" charset="0"/>
              </a:rPr>
              <a:t>questions</a:t>
            </a:r>
            <a:endParaRPr lang="ru-RU" sz="4800" b="1" i="1" dirty="0"/>
          </a:p>
        </p:txBody>
      </p:sp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885B97C-0654-4139-94A3-2E88C7A5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95" y="1690688"/>
            <a:ext cx="3067582" cy="4294615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1CF673-E0D4-47F0-ABA3-C19B235AD703}"/>
              </a:ext>
            </a:extLst>
          </p:cNvPr>
          <p:cNvSpPr txBox="1"/>
          <p:nvPr/>
        </p:nvSpPr>
        <p:spPr>
          <a:xfrm>
            <a:off x="6839248" y="1946652"/>
            <a:ext cx="464870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  <a:latin typeface="Times"/>
                <a:cs typeface="Times"/>
              </a:rPr>
              <a:t>Can</a:t>
            </a:r>
            <a:r>
              <a:rPr lang="en-US" sz="4000" dirty="0" smtClean="0">
                <a:solidFill>
                  <a:srgbClr val="002060"/>
                </a:solidFill>
                <a:latin typeface="Times"/>
                <a:cs typeface="Times"/>
              </a:rPr>
              <a:t> you </a:t>
            </a:r>
            <a:r>
              <a:rPr lang="en-US" sz="4000" u="sng" dirty="0" smtClean="0">
                <a:solidFill>
                  <a:srgbClr val="002060"/>
                </a:solidFill>
                <a:latin typeface="Times"/>
                <a:cs typeface="Times"/>
              </a:rPr>
              <a:t>sing</a:t>
            </a:r>
            <a:r>
              <a:rPr lang="en-US" sz="4000" dirty="0" smtClean="0">
                <a:solidFill>
                  <a:srgbClr val="002060"/>
                </a:solidFill>
                <a:latin typeface="Times"/>
                <a:cs typeface="Times"/>
              </a:rPr>
              <a:t>?</a:t>
            </a:r>
            <a:endParaRPr lang="en-US" sz="4000" dirty="0">
              <a:solidFill>
                <a:srgbClr val="002060"/>
              </a:solidFill>
              <a:latin typeface="Times"/>
              <a:cs typeface="Times"/>
            </a:endParaRPr>
          </a:p>
          <a:p>
            <a:endParaRPr lang="en-US" sz="40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1CF673-E0D4-47F0-ABA3-C19B235AD703}"/>
              </a:ext>
            </a:extLst>
          </p:cNvPr>
          <p:cNvSpPr txBox="1"/>
          <p:nvPr/>
        </p:nvSpPr>
        <p:spPr>
          <a:xfrm>
            <a:off x="7985470" y="3049001"/>
            <a:ext cx="319339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"/>
                <a:cs typeface="Times"/>
              </a:rPr>
              <a:t>-</a:t>
            </a:r>
            <a:r>
              <a:rPr lang="en-US" sz="3200" dirty="0">
                <a:solidFill>
                  <a:srgbClr val="00B050"/>
                </a:solidFill>
                <a:latin typeface="Times"/>
                <a:cs typeface="Times"/>
              </a:rPr>
              <a:t>Yes, I </a:t>
            </a:r>
            <a:r>
              <a:rPr lang="en-US" sz="3200" dirty="0" smtClean="0">
                <a:solidFill>
                  <a:srgbClr val="00B050"/>
                </a:solidFill>
                <a:latin typeface="Times"/>
                <a:cs typeface="Times"/>
              </a:rPr>
              <a:t>can</a:t>
            </a:r>
            <a:endParaRPr lang="en-US" sz="3200" dirty="0">
              <a:solidFill>
                <a:srgbClr val="00B050"/>
              </a:solidFill>
              <a:latin typeface="Times"/>
              <a:cs typeface="Times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"/>
                <a:cs typeface="Times"/>
              </a:rPr>
              <a:t>-No, I can’t.</a:t>
            </a:r>
          </a:p>
        </p:txBody>
      </p:sp>
    </p:spTree>
    <p:extLst>
      <p:ext uri="{BB962C8B-B14F-4D97-AF65-F5344CB8AC3E}">
        <p14:creationId xmlns:p14="http://schemas.microsoft.com/office/powerpoint/2010/main" val="15657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DDF45CC-3E53-4361-852F-16750ABA7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24717" y="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9F36961C-E34F-4BAC-88B6-84B3C7793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64" y="1619270"/>
            <a:ext cx="3589948" cy="465363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25B8C08-2FE2-4EE7-8826-385416193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95502">
            <a:off x="9975314" y="5853103"/>
            <a:ext cx="1761765" cy="1112151"/>
          </a:xfrm>
          <a:custGeom>
            <a:avLst/>
            <a:gdLst>
              <a:gd name="connsiteX0" fmla="*/ 1585229 w 1761765"/>
              <a:gd name="connsiteY0" fmla="*/ 764759 h 1112151"/>
              <a:gd name="connsiteX1" fmla="*/ 1623024 w 1761765"/>
              <a:gd name="connsiteY1" fmla="*/ 792810 h 1112151"/>
              <a:gd name="connsiteX2" fmla="*/ 1711735 w 1761765"/>
              <a:gd name="connsiteY2" fmla="*/ 970132 h 1112151"/>
              <a:gd name="connsiteX3" fmla="*/ 1761765 w 1761765"/>
              <a:gd name="connsiteY3" fmla="*/ 1112151 h 1112151"/>
              <a:gd name="connsiteX4" fmla="*/ 1621544 w 1761765"/>
              <a:gd name="connsiteY4" fmla="*/ 1095575 h 1112151"/>
              <a:gd name="connsiteX5" fmla="*/ 1594821 w 1761765"/>
              <a:gd name="connsiteY5" fmla="*/ 1019711 h 1112151"/>
              <a:gd name="connsiteX6" fmla="*/ 1513200 w 1761765"/>
              <a:gd name="connsiteY6" fmla="*/ 856627 h 1112151"/>
              <a:gd name="connsiteX7" fmla="*/ 1538499 w 1761765"/>
              <a:gd name="connsiteY7" fmla="*/ 770415 h 1112151"/>
              <a:gd name="connsiteX8" fmla="*/ 1585229 w 1761765"/>
              <a:gd name="connsiteY8" fmla="*/ 764759 h 1112151"/>
              <a:gd name="connsiteX9" fmla="*/ 933455 w 1761765"/>
              <a:gd name="connsiteY9" fmla="*/ 161308 h 1112151"/>
              <a:gd name="connsiteX10" fmla="*/ 957797 w 1761765"/>
              <a:gd name="connsiteY10" fmla="*/ 167970 h 1112151"/>
              <a:gd name="connsiteX11" fmla="*/ 1286982 w 1761765"/>
              <a:gd name="connsiteY11" fmla="*/ 387616 h 1112151"/>
              <a:gd name="connsiteX12" fmla="*/ 1293725 w 1761765"/>
              <a:gd name="connsiteY12" fmla="*/ 477075 h 1112151"/>
              <a:gd name="connsiteX13" fmla="*/ 1245453 w 1761765"/>
              <a:gd name="connsiteY13" fmla="*/ 499154 h 1112151"/>
              <a:gd name="connsiteX14" fmla="*/ 1245167 w 1761765"/>
              <a:gd name="connsiteY14" fmla="*/ 499154 h 1112151"/>
              <a:gd name="connsiteX15" fmla="*/ 1203638 w 1761765"/>
              <a:gd name="connsiteY15" fmla="*/ 484104 h 1112151"/>
              <a:gd name="connsiteX16" fmla="*/ 900647 w 1761765"/>
              <a:gd name="connsiteY16" fmla="*/ 281508 h 1112151"/>
              <a:gd name="connsiteX17" fmla="*/ 872454 w 1761765"/>
              <a:gd name="connsiteY17" fmla="*/ 196164 h 1112151"/>
              <a:gd name="connsiteX18" fmla="*/ 933455 w 1761765"/>
              <a:gd name="connsiteY18" fmla="*/ 161308 h 1112151"/>
              <a:gd name="connsiteX19" fmla="*/ 454020 w 1761765"/>
              <a:gd name="connsiteY19" fmla="*/ 13474 h 1112151"/>
              <a:gd name="connsiteX20" fmla="*/ 477919 w 1761765"/>
              <a:gd name="connsiteY20" fmla="*/ 21437 h 1112151"/>
              <a:gd name="connsiteX21" fmla="*/ 509236 w 1761765"/>
              <a:gd name="connsiteY21" fmla="*/ 84182 h 1112151"/>
              <a:gd name="connsiteX22" fmla="*/ 445829 w 1761765"/>
              <a:gd name="connsiteY22" fmla="*/ 139871 h 1112151"/>
              <a:gd name="connsiteX23" fmla="*/ 437447 w 1761765"/>
              <a:gd name="connsiteY23" fmla="*/ 139395 h 1112151"/>
              <a:gd name="connsiteX24" fmla="*/ 73211 w 1761765"/>
              <a:gd name="connsiteY24" fmla="*/ 137204 h 1112151"/>
              <a:gd name="connsiteX25" fmla="*/ 749 w 1761765"/>
              <a:gd name="connsiteY25" fmla="*/ 84082 h 1112151"/>
              <a:gd name="connsiteX26" fmla="*/ 53871 w 1761765"/>
              <a:gd name="connsiteY26" fmla="*/ 11621 h 1112151"/>
              <a:gd name="connsiteX27" fmla="*/ 58352 w 1761765"/>
              <a:gd name="connsiteY27" fmla="*/ 11093 h 1112151"/>
              <a:gd name="connsiteX28" fmla="*/ 454020 w 1761765"/>
              <a:gd name="connsiteY28" fmla="*/ 13474 h 1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1765" h="1112151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61765" y="1112151"/>
                </a:lnTo>
                <a:lnTo>
                  <a:pt x="1621544" y="1095575"/>
                </a:lnTo>
                <a:lnTo>
                  <a:pt x="1594821" y="1019711"/>
                </a:lnTo>
                <a:cubicBezTo>
                  <a:pt x="1571072" y="963752"/>
                  <a:pt x="1543819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1CF673-E0D4-47F0-ABA3-C19B235AD703}"/>
              </a:ext>
            </a:extLst>
          </p:cNvPr>
          <p:cNvSpPr txBox="1"/>
          <p:nvPr/>
        </p:nvSpPr>
        <p:spPr>
          <a:xfrm>
            <a:off x="6839248" y="1946652"/>
            <a:ext cx="464870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u="sng" dirty="0" smtClean="0">
                <a:solidFill>
                  <a:srgbClr val="002060"/>
                </a:solidFill>
                <a:latin typeface="Times"/>
                <a:cs typeface="Times"/>
              </a:rPr>
              <a:t>Can</a:t>
            </a:r>
            <a:r>
              <a:rPr lang="en-US" sz="4000" dirty="0" smtClean="0">
                <a:solidFill>
                  <a:srgbClr val="002060"/>
                </a:solidFill>
                <a:latin typeface="Times"/>
                <a:cs typeface="Times"/>
              </a:rPr>
              <a:t> you </a:t>
            </a:r>
            <a:r>
              <a:rPr lang="en-US" sz="4000" u="sng" dirty="0" smtClean="0">
                <a:solidFill>
                  <a:srgbClr val="002060"/>
                </a:solidFill>
                <a:latin typeface="Times"/>
                <a:cs typeface="Times"/>
              </a:rPr>
              <a:t>jump</a:t>
            </a:r>
            <a:r>
              <a:rPr lang="en-US" sz="4000" dirty="0" smtClean="0">
                <a:solidFill>
                  <a:srgbClr val="002060"/>
                </a:solidFill>
                <a:latin typeface="Times"/>
                <a:cs typeface="Times"/>
              </a:rPr>
              <a:t>?</a:t>
            </a:r>
            <a:endParaRPr lang="en-US" sz="4000" dirty="0">
              <a:solidFill>
                <a:srgbClr val="002060"/>
              </a:solidFill>
              <a:latin typeface="Times"/>
              <a:cs typeface="Times"/>
            </a:endParaRPr>
          </a:p>
          <a:p>
            <a:endParaRPr lang="en-US" sz="4000" dirty="0">
              <a:solidFill>
                <a:srgbClr val="002060"/>
              </a:solidFill>
              <a:latin typeface="Times"/>
              <a:cs typeface="Time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1CF673-E0D4-47F0-ABA3-C19B235AD703}"/>
              </a:ext>
            </a:extLst>
          </p:cNvPr>
          <p:cNvSpPr txBox="1"/>
          <p:nvPr/>
        </p:nvSpPr>
        <p:spPr>
          <a:xfrm>
            <a:off x="7985470" y="3049001"/>
            <a:ext cx="319339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"/>
                <a:cs typeface="Times"/>
              </a:rPr>
              <a:t>-</a:t>
            </a:r>
            <a:r>
              <a:rPr lang="en-US" sz="3200" dirty="0">
                <a:solidFill>
                  <a:srgbClr val="00B050"/>
                </a:solidFill>
                <a:latin typeface="Times"/>
                <a:cs typeface="Times"/>
              </a:rPr>
              <a:t>Yes, I </a:t>
            </a:r>
            <a:r>
              <a:rPr lang="en-US" sz="3200" dirty="0" smtClean="0">
                <a:solidFill>
                  <a:srgbClr val="00B050"/>
                </a:solidFill>
                <a:latin typeface="Times"/>
                <a:cs typeface="Times"/>
              </a:rPr>
              <a:t>can</a:t>
            </a:r>
            <a:endParaRPr lang="en-US" sz="3200" dirty="0">
              <a:solidFill>
                <a:srgbClr val="00B050"/>
              </a:solidFill>
              <a:latin typeface="Times"/>
              <a:cs typeface="Times"/>
            </a:endParaRPr>
          </a:p>
          <a:p>
            <a:r>
              <a:rPr lang="en-US" sz="3200" dirty="0">
                <a:solidFill>
                  <a:srgbClr val="00B050"/>
                </a:solidFill>
                <a:latin typeface="Times"/>
                <a:cs typeface="Times"/>
              </a:rPr>
              <a:t>-No, I can’t.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80668" y="215812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rgbClr val="7030A0"/>
                </a:solidFill>
                <a:latin typeface="Bell MT" panose="02020503060305020303" pitchFamily="18" charset="0"/>
              </a:rPr>
              <a:t>Answer the questions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40624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Let’s sing “Yes, I can” song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91" y="1690688"/>
            <a:ext cx="8366764" cy="47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CBFEF8-9038-4E5E-A5F1-E4DC2303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09DA088-C1EA-4529-A7E3-DD1825501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963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xmlns="" id="{F37E8EB2-7BE0-4F3D-921C-F4E9C2C1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77AE46B-A945-4A7E-9911-903176079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"/>
                <a:cs typeface="Times"/>
              </a:rPr>
              <a:t>LESSON </a:t>
            </a:r>
            <a:r>
              <a:rPr lang="en-US" b="1" dirty="0">
                <a:solidFill>
                  <a:srgbClr val="7030A0"/>
                </a:solidFill>
                <a:latin typeface="Times"/>
                <a:cs typeface="Times"/>
              </a:rPr>
              <a:t>O</a:t>
            </a:r>
            <a:r>
              <a:rPr lang="ru-RU" b="1" dirty="0">
                <a:solidFill>
                  <a:srgbClr val="7030A0"/>
                </a:solidFill>
                <a:latin typeface="Times"/>
                <a:cs typeface="Times"/>
              </a:rPr>
              <a:t>BJECTIVES 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0" y="1690688"/>
            <a:ext cx="9156879" cy="385974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You will learn: </a:t>
            </a:r>
          </a:p>
          <a:p>
            <a:pPr marL="0" indent="0">
              <a:buNone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       subject pronouns </a:t>
            </a:r>
          </a:p>
          <a:p>
            <a:pPr>
              <a:buFontTx/>
              <a:buChar char="-"/>
            </a:pP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able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indent="0">
              <a:buNone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smtClean="0">
                <a:latin typeface="Times" panose="02020603050405020304" pitchFamily="18" charset="0"/>
                <a:cs typeface="Times" panose="02020603050405020304" pitchFamily="18" charset="0"/>
              </a:rPr>
              <a:t>      </a:t>
            </a:r>
            <a:r>
              <a:rPr lang="en-GB" sz="3200" dirty="0" smtClean="0">
                <a:latin typeface="Times" panose="02020603050405020304" pitchFamily="18" charset="0"/>
                <a:cs typeface="Times" panose="02020603050405020304" pitchFamily="18" charset="0"/>
              </a:rPr>
              <a:t>use </a:t>
            </a:r>
            <a:r>
              <a:rPr lang="en-GB" sz="3200" dirty="0">
                <a:latin typeface="Times" panose="02020603050405020304" pitchFamily="18" charset="0"/>
                <a:cs typeface="Times" panose="02020603050405020304" pitchFamily="18" charset="0"/>
              </a:rPr>
              <a:t>some short form answers </a:t>
            </a:r>
            <a:endParaRPr lang="ru-RU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110387"/>
            <a:ext cx="9348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endParaRPr lang="ru-RU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236373" y="2449776"/>
            <a:ext cx="540912" cy="36060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236373" y="4116445"/>
            <a:ext cx="540912" cy="36060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57" y="115910"/>
            <a:ext cx="1930758" cy="65682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Revision </a:t>
            </a:r>
            <a:endParaRPr lang="ru-RU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Рисунок 3" descr="https://documents.iu.ru/ba806896-9868-4494-baa2-654795638132/0/image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7" y="969709"/>
            <a:ext cx="3037353" cy="2262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documents.iu.ru/ba806896-9868-4494-baa2-654795638132/0/image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04" y="772734"/>
            <a:ext cx="2700700" cy="2365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documents.iu.ru/ba806896-9868-4494-baa2-654795638132/0/image0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93" y="444322"/>
            <a:ext cx="3410712" cy="2573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documents.iu.ru/ba806896-9868-4494-baa2-654795638132/0/image00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7" y="3932698"/>
            <a:ext cx="3538728" cy="2294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documents.iu.ru/ba806896-9868-4494-baa2-654795638132/0/image00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79" y="3857414"/>
            <a:ext cx="3374378" cy="2370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documents.iu.ru/ba806896-9868-4494-baa2-654795638132/0/image00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7" y="3778770"/>
            <a:ext cx="309043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32545" y="3287494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0359" y="313243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Socks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8631" y="2964328"/>
            <a:ext cx="159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1394" y="6124132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Shadow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1682" y="6247242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MARIONNETE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1625" y="622747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0477" y="106859"/>
            <a:ext cx="405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GB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puppets 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onouns.jpg"/>
          <p:cNvPicPr>
            <a:picLocks noChangeAspect="1"/>
          </p:cNvPicPr>
          <p:nvPr/>
        </p:nvPicPr>
        <p:blipFill>
          <a:blip r:embed="rId2"/>
          <a:srcRect t="5556" r="3571" b="7778"/>
          <a:stretch>
            <a:fillRect/>
          </a:stretch>
        </p:blipFill>
        <p:spPr>
          <a:xfrm>
            <a:off x="667718" y="852856"/>
            <a:ext cx="10801027" cy="57184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83B37EC-B61F-48DE-B0FB-157D47C7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6" y="1"/>
            <a:ext cx="10515600" cy="8059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SUBJECT </a:t>
            </a:r>
            <a:r>
              <a:rPr lang="ru-RU" b="1" dirty="0" smtClean="0">
                <a:solidFill>
                  <a:srgbClr val="C00000"/>
                </a:solidFill>
              </a:rPr>
              <a:t>PRONOUNS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AE2BBC4-CF5E-444A-9D5A-786A67222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12582"/>
          <a:stretch/>
        </p:blipFill>
        <p:spPr>
          <a:xfrm>
            <a:off x="422377" y="418454"/>
            <a:ext cx="11289163" cy="6137329"/>
          </a:xfrm>
        </p:spPr>
      </p:pic>
    </p:spTree>
    <p:extLst>
      <p:ext uri="{BB962C8B-B14F-4D97-AF65-F5344CB8AC3E}">
        <p14:creationId xmlns:p14="http://schemas.microsoft.com/office/powerpoint/2010/main" val="14513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2A8E30-2C56-4C49-8A74-056E3E6B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Let’s sing “Subject pronouns” song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8902"/>
          <a:stretch/>
        </p:blipFill>
        <p:spPr>
          <a:xfrm>
            <a:off x="838199" y="1484626"/>
            <a:ext cx="9941417" cy="5091818"/>
          </a:xfrm>
          <a:prstGeom prst="rect">
            <a:avLst/>
          </a:prstGeom>
        </p:spPr>
      </p:pic>
      <p:pic>
        <p:nvPicPr>
          <p:cNvPr id="6" name="Subject Pronouns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8873420" y="5504209"/>
            <a:ext cx="1906196" cy="10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82D8C9-77C3-4244-89BC-5E00568B7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264" y="216589"/>
            <a:ext cx="10969923" cy="762959"/>
          </a:xfrm>
        </p:spPr>
        <p:txBody>
          <a:bodyPr>
            <a:normAutofit/>
          </a:bodyPr>
          <a:lstStyle/>
          <a:p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Look</a:t>
            </a:r>
            <a:r>
              <a:rPr lang="ru-RU" sz="4000" b="1" dirty="0">
                <a:highlight>
                  <a:srgbClr val="FFFF00"/>
                </a:highlight>
                <a:ea typeface="+mj-lt"/>
                <a:cs typeface="+mj-lt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at</a:t>
            </a:r>
            <a:r>
              <a:rPr lang="ru-RU" sz="4000" b="1" dirty="0">
                <a:highlight>
                  <a:srgbClr val="FFFF00"/>
                </a:highlight>
                <a:ea typeface="+mj-lt"/>
                <a:cs typeface="+mj-lt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the</a:t>
            </a:r>
            <a:r>
              <a:rPr lang="ru-RU" sz="4000" b="1" dirty="0">
                <a:highlight>
                  <a:srgbClr val="FFFF00"/>
                </a:highlight>
                <a:ea typeface="+mj-lt"/>
                <a:cs typeface="+mj-lt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pictures</a:t>
            </a:r>
            <a:r>
              <a:rPr lang="ru-RU" sz="4000" b="1" dirty="0">
                <a:highlight>
                  <a:srgbClr val="FFFF00"/>
                </a:highlight>
                <a:ea typeface="+mj-lt"/>
                <a:cs typeface="+mj-lt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and</a:t>
            </a:r>
            <a:r>
              <a:rPr lang="ru-RU" sz="4000" b="1" dirty="0">
                <a:highlight>
                  <a:srgbClr val="FFFF00"/>
                </a:highlight>
                <a:ea typeface="+mj-lt"/>
                <a:cs typeface="+mj-lt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complete</a:t>
            </a:r>
            <a:r>
              <a:rPr lang="ru-RU" sz="4000" b="1" dirty="0">
                <a:highlight>
                  <a:srgbClr val="FFFF00"/>
                </a:highlight>
                <a:ea typeface="+mj-lt"/>
                <a:cs typeface="+mj-lt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the</a:t>
            </a:r>
            <a:r>
              <a:rPr lang="ru-RU" sz="4000" b="1" dirty="0">
                <a:highlight>
                  <a:srgbClr val="FFFF00"/>
                </a:highlight>
                <a:ea typeface="+mj-lt"/>
                <a:cs typeface="+mj-lt"/>
              </a:rPr>
              <a:t> </a:t>
            </a:r>
            <a:r>
              <a:rPr lang="ru-RU" sz="4000" b="1" dirty="0" err="1">
                <a:highlight>
                  <a:srgbClr val="FFFF00"/>
                </a:highlight>
                <a:ea typeface="+mj-lt"/>
                <a:cs typeface="+mj-lt"/>
              </a:rPr>
              <a:t>sentences</a:t>
            </a:r>
            <a:endParaRPr lang="ru-RU" sz="4000" b="1" dirty="0">
              <a:highlight>
                <a:srgbClr val="FFFF00"/>
              </a:highlight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DF29304-8B72-4B12-A99B-4CBA573C4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9" y="1607217"/>
            <a:ext cx="10478218" cy="4806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4288" y="27432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he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2229" y="420910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5675014"/>
            <a:ext cx="72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We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8172" y="2677330"/>
            <a:ext cx="46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2875" y="4209107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They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2063" y="566042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5F436-D1F1-4359-8CA3-A7444B7E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45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NEW WORDS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DDA564-11E4-4904-9E0D-F325E9EF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09" y="1408682"/>
            <a:ext cx="10846279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b="1" dirty="0" err="1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Dance</a:t>
            </a:r>
            <a:r>
              <a:rPr lang="ru-RU" b="1" dirty="0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              </a:t>
            </a:r>
            <a:r>
              <a:rPr lang="ru-RU" b="1" dirty="0" err="1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Jump</a:t>
            </a:r>
            <a:r>
              <a:rPr lang="ru-RU" b="1" dirty="0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                  </a:t>
            </a:r>
            <a:r>
              <a:rPr lang="ru-RU" b="1" dirty="0" err="1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Sing</a:t>
            </a:r>
            <a:r>
              <a:rPr lang="ru-RU" b="1" dirty="0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                   </a:t>
            </a:r>
            <a:r>
              <a:rPr lang="ru-RU" b="1" dirty="0" err="1">
                <a:solidFill>
                  <a:srgbClr val="7030A0"/>
                </a:solidFill>
                <a:latin typeface="Arial Black"/>
                <a:ea typeface="+mn-lt"/>
                <a:cs typeface="+mn-lt"/>
              </a:rPr>
              <a:t>Skip</a:t>
            </a:r>
            <a:endParaRPr lang="ru-RU" b="1">
              <a:solidFill>
                <a:srgbClr val="7030A0"/>
              </a:solidFill>
              <a:latin typeface="Arial Black"/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Arial Black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6E8317F-85AD-4304-83AE-885CAB42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726" y="2162355"/>
            <a:ext cx="1804737" cy="41148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27026D2-49B6-417B-8286-C4CC86FB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6" y="2444870"/>
            <a:ext cx="2362200" cy="4038600"/>
          </a:xfrm>
          <a:prstGeom prst="rect">
            <a:avLst/>
          </a:prstGeom>
        </p:spPr>
      </p:pic>
      <p:pic>
        <p:nvPicPr>
          <p:cNvPr id="6" name="Рисунок 6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165F7C2-30E3-4F67-BA02-E92FF66B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858" y="1802921"/>
            <a:ext cx="1732547" cy="4114800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1587408-3E16-490C-96CA-3073BD751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442" y="2162355"/>
            <a:ext cx="19491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049521EC-D990-45E6-AC80-B8A4ACBA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1" y="838245"/>
            <a:ext cx="4756726" cy="4454971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6202EF-873B-4138-97D6-4933224B0D0F}"/>
              </a:ext>
            </a:extLst>
          </p:cNvPr>
          <p:cNvSpPr txBox="1"/>
          <p:nvPr/>
        </p:nvSpPr>
        <p:spPr>
          <a:xfrm>
            <a:off x="6106933" y="1622699"/>
            <a:ext cx="547117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"/>
                <a:cs typeface="Times"/>
              </a:rPr>
              <a:t>-</a:t>
            </a:r>
            <a:r>
              <a:rPr lang="en-US" sz="4800" dirty="0">
                <a:solidFill>
                  <a:srgbClr val="FF0000"/>
                </a:solidFill>
                <a:latin typeface="Times"/>
                <a:cs typeface="Times"/>
              </a:rPr>
              <a:t>Can</a:t>
            </a:r>
            <a:r>
              <a:rPr lang="en-US" sz="4800" dirty="0">
                <a:solidFill>
                  <a:srgbClr val="002060"/>
                </a:solidFill>
                <a:latin typeface="Times"/>
                <a:cs typeface="Times"/>
              </a:rPr>
              <a:t> you </a:t>
            </a:r>
            <a:r>
              <a:rPr lang="en-US" sz="4800" u="sng" dirty="0">
                <a:solidFill>
                  <a:srgbClr val="002060"/>
                </a:solidFill>
                <a:latin typeface="Times"/>
                <a:cs typeface="Times"/>
              </a:rPr>
              <a:t>dance</a:t>
            </a:r>
            <a:r>
              <a:rPr lang="en-US" sz="4800" dirty="0">
                <a:solidFill>
                  <a:srgbClr val="002060"/>
                </a:solidFill>
                <a:latin typeface="Times"/>
                <a:cs typeface="Times"/>
              </a:rPr>
              <a:t>?</a:t>
            </a:r>
          </a:p>
          <a:p>
            <a:r>
              <a:rPr lang="en-US" sz="4800" dirty="0">
                <a:solidFill>
                  <a:srgbClr val="002060"/>
                </a:solidFill>
                <a:latin typeface="Times"/>
                <a:cs typeface="Times"/>
              </a:rPr>
              <a:t>-Yes, I </a:t>
            </a:r>
            <a:r>
              <a:rPr lang="en-US" sz="4800" dirty="0">
                <a:solidFill>
                  <a:srgbClr val="FF0000"/>
                </a:solidFill>
                <a:latin typeface="Times"/>
                <a:cs typeface="Times"/>
              </a:rPr>
              <a:t>can</a:t>
            </a:r>
            <a:r>
              <a:rPr lang="en-US" sz="4800" dirty="0">
                <a:solidFill>
                  <a:srgbClr val="002060"/>
                </a:solidFill>
                <a:latin typeface="Times"/>
                <a:cs typeface="Times"/>
              </a:rPr>
              <a:t>.</a:t>
            </a:r>
          </a:p>
          <a:p>
            <a:r>
              <a:rPr lang="en-US" sz="4800" dirty="0">
                <a:solidFill>
                  <a:srgbClr val="002060"/>
                </a:solidFill>
                <a:latin typeface="Times"/>
                <a:cs typeface="Times"/>
              </a:rPr>
              <a:t>-No, I </a:t>
            </a:r>
            <a:r>
              <a:rPr lang="en-US" sz="4800" dirty="0">
                <a:solidFill>
                  <a:srgbClr val="FF0000"/>
                </a:solidFill>
                <a:latin typeface="Times"/>
                <a:cs typeface="Times"/>
              </a:rPr>
              <a:t>can’t</a:t>
            </a:r>
            <a:r>
              <a:rPr lang="en-US" sz="4800" dirty="0">
                <a:solidFill>
                  <a:srgbClr val="002060"/>
                </a:solidFill>
                <a:latin typeface="Times"/>
                <a:cs typeface="Tim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141</Words>
  <Application>Microsoft Office PowerPoint</Application>
  <PresentationFormat>Широкоэкранный</PresentationFormat>
  <Paragraphs>46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Aharoni</vt:lpstr>
      <vt:lpstr>Arial</vt:lpstr>
      <vt:lpstr>Arial Black</vt:lpstr>
      <vt:lpstr>Avenir Next LT Pro</vt:lpstr>
      <vt:lpstr>Batang</vt:lpstr>
      <vt:lpstr>Bell MT</vt:lpstr>
      <vt:lpstr>Calibri</vt:lpstr>
      <vt:lpstr>Times</vt:lpstr>
      <vt:lpstr>Times New Roman</vt:lpstr>
      <vt:lpstr>Tw Cen MT</vt:lpstr>
      <vt:lpstr>ShapesVTI</vt:lpstr>
      <vt:lpstr>Презентация PowerPoint</vt:lpstr>
      <vt:lpstr>LESSON OBJECTIVES </vt:lpstr>
      <vt:lpstr>Revision </vt:lpstr>
      <vt:lpstr>SUBJECT PRONOUNS</vt:lpstr>
      <vt:lpstr>Презентация PowerPoint</vt:lpstr>
      <vt:lpstr>Let’s sing “Subject pronouns” song</vt:lpstr>
      <vt:lpstr>Look at the pictures and complete the sentences</vt:lpstr>
      <vt:lpstr>NEW WORDS </vt:lpstr>
      <vt:lpstr>Презентация PowerPoint</vt:lpstr>
      <vt:lpstr>Презентация PowerPoint</vt:lpstr>
      <vt:lpstr>Answer the questions</vt:lpstr>
      <vt:lpstr>Презентация PowerPoint</vt:lpstr>
      <vt:lpstr>Let’s sing “Yes, I can” song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COMPAQ</cp:lastModifiedBy>
  <cp:revision>226</cp:revision>
  <dcterms:created xsi:type="dcterms:W3CDTF">2021-03-28T07:12:17Z</dcterms:created>
  <dcterms:modified xsi:type="dcterms:W3CDTF">2021-03-28T19:18:02Z</dcterms:modified>
</cp:coreProperties>
</file>