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1" r:id="rId2"/>
    <p:sldId id="272" r:id="rId3"/>
    <p:sldId id="270" r:id="rId4"/>
    <p:sldId id="256" r:id="rId5"/>
    <p:sldId id="266" r:id="rId6"/>
    <p:sldId id="263" r:id="rId7"/>
    <p:sldId id="258" r:id="rId8"/>
    <p:sldId id="274" r:id="rId9"/>
    <p:sldId id="262" r:id="rId10"/>
    <p:sldId id="257" r:id="rId11"/>
    <p:sldId id="275" r:id="rId12"/>
    <p:sldId id="259" r:id="rId13"/>
    <p:sldId id="27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5" y="356473"/>
            <a:ext cx="7344817" cy="6096863"/>
          </a:xfrm>
          <a:prstGeom prst="rect">
            <a:avLst/>
          </a:prstGeom>
          <a:ln w="30162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3" name="Прямоугольник 1"/>
          <p:cNvSpPr>
            <a:spLocks noChangeArrowheads="1"/>
          </p:cNvSpPr>
          <p:nvPr/>
        </p:nvSpPr>
        <p:spPr bwMode="auto">
          <a:xfrm>
            <a:off x="3707904" y="765175"/>
            <a:ext cx="4967288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kk-KZ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Мен және табиғат.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Юю</a:t>
            </a:r>
            <a:r>
              <a:rPr lang="kk-KZ" sz="3200" dirty="0" smtClean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дыбысы мен әрпі. </a:t>
            </a:r>
          </a:p>
          <a:p>
            <a:pPr algn="ctr"/>
            <a:endParaRPr lang="kk-KZ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499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620688"/>
            <a:ext cx="655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Бұл шындық па немесе жалған ба?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0271633"/>
              </p:ext>
            </p:extLst>
          </p:nvPr>
        </p:nvGraphicFramePr>
        <p:xfrm>
          <a:off x="1223120" y="1412776"/>
          <a:ext cx="7669360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7771"/>
                <a:gridCol w="4330369"/>
                <a:gridCol w="1390610"/>
                <a:gridCol w="1390610"/>
              </a:tblGrid>
              <a:tr h="370840"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мазмұны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шындық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жалған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Ю</a:t>
                      </a:r>
                      <a:r>
                        <a:rPr lang="kk-KZ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дыбысы қосарлы дыбыс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Аю</a:t>
                      </a:r>
                      <a:r>
                        <a:rPr lang="kk-KZ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сөзінде</a:t>
                      </a:r>
                      <a:r>
                        <a:rPr lang="kk-KZ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екі дыбыс бар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2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Ю</a:t>
                      </a:r>
                      <a:r>
                        <a:rPr lang="kk-KZ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дыбысы сөздің барлық буынында айтылады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2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Ою</a:t>
                      </a:r>
                      <a:r>
                        <a:rPr lang="kk-KZ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сөзінде бір буын бар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2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Қ</a:t>
                      </a:r>
                      <a:r>
                        <a:rPr lang="kk-KZ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ою</a:t>
                      </a:r>
                      <a:r>
                        <a:rPr lang="kk-KZ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сөзі  екі буынды сөз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156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3370386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800" dirty="0">
                <a:effectLst/>
                <a:latin typeface="Times New Roman" pitchFamily="18" charset="0"/>
                <a:cs typeface="Times New Roman" pitchFamily="18" charset="0"/>
              </a:rPr>
              <a:t>Сөздерді жазбаша жаз. </a:t>
            </a:r>
            <a:r>
              <a:rPr lang="ru-RU" sz="200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sz="2800" dirty="0">
                <a:effectLst/>
                <a:latin typeface="Times New Roman" pitchFamily="18" charset="0"/>
                <a:cs typeface="Times New Roman" pitchFamily="18" charset="0"/>
              </a:rPr>
              <a:t>Дыбыс сызбасымен толықтыр</a:t>
            </a:r>
            <a:r>
              <a:rPr lang="kk-KZ" sz="2800" dirty="0" smtClean="0"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kk-KZ" sz="28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sz="280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sz="280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effectLst/>
                <a:latin typeface="Times New Roman" pitchFamily="18" charset="0"/>
                <a:cs typeface="Times New Roman" pitchFamily="18" charset="0"/>
              </a:rPr>
              <a:t>АЮ      ОЮ        ҚОЮ     ҚИЮ     ТИЮ    ҚҰЮ     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3707904" y="3284984"/>
            <a:ext cx="144016" cy="14401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394455" y="3282088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158807" y="3282088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940152" y="3293368"/>
            <a:ext cx="144016" cy="14401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5364088" y="3282812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5076056" y="3282812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4770645" y="3284984"/>
            <a:ext cx="144016" cy="14401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4211960" y="3293368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3949897" y="3293368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6948264" y="3271532"/>
            <a:ext cx="144016" cy="14401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7236296" y="3271532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7524328" y="3293368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2843808" y="3282088"/>
            <a:ext cx="146341" cy="14155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2555776" y="3284984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1835696" y="3271532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1547664" y="3293368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984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http://player.myshared.ru/104/1406230/slides/slide_1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3" t="2839" r="4619" b="11827"/>
          <a:stretch/>
        </p:blipFill>
        <p:spPr bwMode="auto">
          <a:xfrm>
            <a:off x="29313" y="0"/>
            <a:ext cx="91146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96164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/>
            </a:extLst>
          </p:cNvPr>
          <p:cNvSpPr/>
          <p:nvPr/>
        </p:nvSpPr>
        <p:spPr>
          <a:xfrm>
            <a:off x="1115616" y="395288"/>
            <a:ext cx="7344172" cy="45243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kk-KZ" sz="2000" i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өзің бағала. Әр дұрыс жауабыңды саусақпен санап шық.</a:t>
            </a:r>
          </a:p>
          <a:p>
            <a:pPr algn="ctr">
              <a:defRPr/>
            </a:pPr>
            <a:endParaRPr lang="ru-RU" sz="1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kk-KZ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Юю</a:t>
            </a:r>
            <a:r>
              <a:rPr lang="kk-KZ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әрпі бар сөздерді сауатты жаза аламын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endParaRPr lang="kk-KZ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kk-KZ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Юю </a:t>
            </a:r>
            <a:r>
              <a:rPr lang="kk-KZ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дыбысы бар сөздерді оқып, дыбыстық талдау  жасай аламын.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kk-KZ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Юю </a:t>
            </a:r>
            <a:r>
              <a:rPr lang="kk-KZ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әрпі бар  </a:t>
            </a:r>
            <a:r>
              <a:rPr lang="kk-KZ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буындардан сөз құрай аламын.</a:t>
            </a:r>
          </a:p>
          <a:p>
            <a:pPr>
              <a:defRPr/>
            </a:pPr>
            <a:endParaRPr lang="kk-KZ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kk-KZ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Шындық пен жалғанды ажыратып сұрақтарға жауап бере  аламын</a:t>
            </a:r>
          </a:p>
          <a:p>
            <a:pPr>
              <a:defRPr/>
            </a:pPr>
            <a:endParaRPr lang="kk-KZ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kk-KZ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Жұмбақтарды шеше аламын.</a:t>
            </a:r>
          </a:p>
        </p:txBody>
      </p:sp>
      <p:pic>
        <p:nvPicPr>
          <p:cNvPr id="4" name="Picture 2" descr="Самый маленький - мизинчик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163003"/>
            <a:ext cx="2560663" cy="240289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47681337"/>
      </p:ext>
    </p:extLst>
  </p:cSld>
  <p:clrMapOvr>
    <a:masterClrMapping/>
  </p:clrMapOvr>
  <p:transition spd="slow" advTm="497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2060575"/>
            <a:ext cx="777686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  <a:defRPr/>
            </a:pPr>
            <a:r>
              <a:rPr lang="kk-KZ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Юю</a:t>
            </a:r>
            <a:r>
              <a:rPr lang="kk-KZ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дыбысы бар сөздерді оқимыз.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  <a:defRPr/>
            </a:pPr>
            <a:r>
              <a:rPr lang="kk-KZ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Юю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әрпі бар буындар мен сөздерді жазамыз.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>
              <a:latin typeface="Arial" panose="020B0604020202020204" pitchFamily="34" charset="0"/>
            </a:endParaRPr>
          </a:p>
        </p:txBody>
      </p:sp>
      <p:pic>
        <p:nvPicPr>
          <p:cNvPr id="5123" name="Picture 2" descr="Картинки по запросу мудрая сова вектор | Сова картины, Сова, Картин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863" y="4076700"/>
            <a:ext cx="3313112" cy="238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93249314"/>
      </p:ext>
    </p:extLst>
  </p:cSld>
  <p:clrMapOvr>
    <a:masterClrMapping/>
  </p:clrMapOvr>
  <p:transition spd="slow" advTm="1165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1187624" y="549274"/>
            <a:ext cx="7141699" cy="450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kk-KZ" sz="28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Юю</a:t>
            </a:r>
            <a:endParaRPr lang="ru-RU" sz="287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848633"/>
      </p:ext>
    </p:extLst>
  </p:cSld>
  <p:clrMapOvr>
    <a:masterClrMapping/>
  </p:clrMapOvr>
  <p:transition spd="slow" advTm="87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26822"/>
            <a:ext cx="8496944" cy="264687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66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1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166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1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Ю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249969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43608" y="476672"/>
            <a:ext cx="81003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Есіңде сақта!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ю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дыбысы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дауысты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қосарлы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дыбыс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дыбыстан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жасалған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kk-K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+у 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Орыс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тілінен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енген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сөздердің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сөз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басында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кездеседі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kk-KZ" sz="3600" i="1" dirty="0" smtClean="0">
                <a:latin typeface="Times New Roman" pitchFamily="18" charset="0"/>
                <a:cs typeface="Times New Roman" pitchFamily="18" charset="0"/>
              </a:rPr>
              <a:t>юла, юбка, юрта, Юля. </a:t>
            </a:r>
            <a:endParaRPr lang="kk-KZ" sz="3600" i="1" dirty="0">
              <a:latin typeface="Times New Roman" pitchFamily="18" charset="0"/>
              <a:cs typeface="Times New Roman" pitchFamily="18" charset="0"/>
            </a:endParaRPr>
          </a:p>
          <a:p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244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3648" y="620688"/>
            <a:ext cx="215155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kk-KZ" sz="6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бк</a:t>
            </a:r>
            <a:r>
              <a:rPr lang="kk-KZ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6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Декоративный элемент на скотче ЮЛА А5 1шт. 7-65-0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140967"/>
            <a:ext cx="3294449" cy="2977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розовая юбка, рисунок, вектор Иллюстрация вектора - иллюстрации  насчитывающей рисунок, розовая: 16017399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310" y="2849488"/>
            <a:ext cx="3941649" cy="3133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755360" y="620688"/>
            <a:ext cx="170726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kk-KZ" sz="6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kk-KZ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6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14012" y="173831"/>
            <a:ext cx="4499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Оқы. Қатарды жалғастырып  көр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888413"/>
              </p:ext>
            </p:extLst>
          </p:nvPr>
        </p:nvGraphicFramePr>
        <p:xfrm>
          <a:off x="1531487" y="2060848"/>
          <a:ext cx="2392440" cy="504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488"/>
                <a:gridCol w="478488"/>
                <a:gridCol w="478488"/>
                <a:gridCol w="478488"/>
                <a:gridCol w="478488"/>
              </a:tblGrid>
              <a:tr h="5040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2588"/>
              </p:ext>
            </p:extLst>
          </p:nvPr>
        </p:nvGraphicFramePr>
        <p:xfrm>
          <a:off x="5913255" y="2060848"/>
          <a:ext cx="1899104" cy="432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4776"/>
                <a:gridCol w="474776"/>
                <a:gridCol w="474776"/>
                <a:gridCol w="474776"/>
              </a:tblGrid>
              <a:tr h="43204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83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 стрелкой 4"/>
          <p:cNvCxnSpPr/>
          <p:nvPr/>
        </p:nvCxnSpPr>
        <p:spPr>
          <a:xfrm flipV="1">
            <a:off x="4283968" y="2304386"/>
            <a:ext cx="0" cy="6726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056730" y="3573016"/>
            <a:ext cx="81141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4878569" y="2511991"/>
            <a:ext cx="485519" cy="5221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 flipV="1">
            <a:off x="3079518" y="2511991"/>
            <a:ext cx="606682" cy="4650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805327" y="3835213"/>
            <a:ext cx="558761" cy="5293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3316987" y="3904486"/>
            <a:ext cx="476957" cy="4601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2942959" y="3573016"/>
            <a:ext cx="7432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346268" y="3893158"/>
            <a:ext cx="0" cy="6159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585725" y="2581531"/>
            <a:ext cx="15210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Ю</a:t>
            </a:r>
            <a:endParaRPr lang="ru-RU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TextBox 2050"/>
          <p:cNvSpPr txBox="1"/>
          <p:nvPr/>
        </p:nvSpPr>
        <p:spPr>
          <a:xfrm>
            <a:off x="3821699" y="1196536"/>
            <a:ext cx="10607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5400" dirty="0"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TextBox 2051"/>
          <p:cNvSpPr txBox="1"/>
          <p:nvPr/>
        </p:nvSpPr>
        <p:spPr>
          <a:xfrm>
            <a:off x="5607054" y="1842721"/>
            <a:ext cx="5918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TextBox 2052"/>
          <p:cNvSpPr txBox="1"/>
          <p:nvPr/>
        </p:nvSpPr>
        <p:spPr>
          <a:xfrm>
            <a:off x="6357732" y="3047969"/>
            <a:ext cx="8675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қо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4" name="TextBox 2053"/>
          <p:cNvSpPr txBox="1"/>
          <p:nvPr/>
        </p:nvSpPr>
        <p:spPr>
          <a:xfrm>
            <a:off x="2101910" y="1658201"/>
            <a:ext cx="10087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қи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5" name="TextBox 2054"/>
          <p:cNvSpPr txBox="1"/>
          <p:nvPr/>
        </p:nvSpPr>
        <p:spPr>
          <a:xfrm>
            <a:off x="1872244" y="3047969"/>
            <a:ext cx="8915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ки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6" name="TextBox 2055"/>
          <p:cNvSpPr txBox="1"/>
          <p:nvPr/>
        </p:nvSpPr>
        <p:spPr>
          <a:xfrm>
            <a:off x="2284332" y="4427820"/>
            <a:ext cx="1032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жи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7" name="TextBox 2056"/>
          <p:cNvSpPr txBox="1"/>
          <p:nvPr/>
        </p:nvSpPr>
        <p:spPr>
          <a:xfrm>
            <a:off x="3856414" y="4609253"/>
            <a:ext cx="9913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жо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8" name="TextBox 2057"/>
          <p:cNvSpPr txBox="1"/>
          <p:nvPr/>
        </p:nvSpPr>
        <p:spPr>
          <a:xfrm>
            <a:off x="5537164" y="4375549"/>
            <a:ext cx="8675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құ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9" name="TextBox 2058"/>
          <p:cNvSpPr txBox="1"/>
          <p:nvPr/>
        </p:nvSpPr>
        <p:spPr>
          <a:xfrm>
            <a:off x="951886" y="548680"/>
            <a:ext cx="11608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Оқы</a:t>
            </a:r>
            <a:r>
              <a:rPr lang="kk-KZ" sz="320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8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74665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ЖҰМБАҚ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effectLst/>
                <a:latin typeface="Times New Roman" pitchFamily="18" charset="0"/>
                <a:cs typeface="Times New Roman" pitchFamily="18" charset="0"/>
              </a:rPr>
              <a:t>Балпаң-балпаң</a:t>
            </a:r>
            <a:r>
              <a:rPr lang="ru-RU" b="1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effectLst/>
                <a:latin typeface="Times New Roman" pitchFamily="18" charset="0"/>
                <a:cs typeface="Times New Roman" pitchFamily="18" charset="0"/>
              </a:rPr>
              <a:t>басады</a:t>
            </a:r>
            <a:r>
              <a:rPr lang="ru-RU" b="1" dirty="0">
                <a:effectLst/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b="1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1" dirty="0" err="1">
                <a:effectLst/>
                <a:latin typeface="Times New Roman" pitchFamily="18" charset="0"/>
                <a:cs typeface="Times New Roman" pitchFamily="18" charset="0"/>
              </a:rPr>
              <a:t>Қыр-жотадан</a:t>
            </a:r>
            <a:r>
              <a:rPr lang="ru-RU" b="1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effectLst/>
                <a:latin typeface="Times New Roman" pitchFamily="18" charset="0"/>
                <a:cs typeface="Times New Roman" pitchFamily="18" charset="0"/>
              </a:rPr>
              <a:t>асады</a:t>
            </a:r>
            <a:r>
              <a:rPr lang="ru-RU" b="1" dirty="0"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b="1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1" dirty="0" err="1">
                <a:effectLst/>
                <a:latin typeface="Times New Roman" pitchFamily="18" charset="0"/>
                <a:cs typeface="Times New Roman" pitchFamily="18" charset="0"/>
              </a:rPr>
              <a:t>Паналайды</a:t>
            </a:r>
            <a:r>
              <a:rPr lang="ru-RU" b="1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effectLst/>
                <a:latin typeface="Times New Roman" pitchFamily="18" charset="0"/>
                <a:cs typeface="Times New Roman" pitchFamily="18" charset="0"/>
              </a:rPr>
              <a:t>үңгірді</a:t>
            </a:r>
            <a:r>
              <a:rPr lang="ru-RU" b="1" dirty="0">
                <a:effectLst/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b="1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1" dirty="0" err="1">
                <a:effectLst/>
                <a:latin typeface="Times New Roman" pitchFamily="18" charset="0"/>
                <a:cs typeface="Times New Roman" pitchFamily="18" charset="0"/>
              </a:rPr>
              <a:t>Іздемейді</a:t>
            </a:r>
            <a:r>
              <a:rPr lang="ru-RU" b="1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effectLst/>
                <a:latin typeface="Times New Roman" pitchFamily="18" charset="0"/>
                <a:cs typeface="Times New Roman" pitchFamily="18" charset="0"/>
              </a:rPr>
              <a:t>тасаны</a:t>
            </a:r>
            <a:r>
              <a:rPr lang="ru-RU" b="1" dirty="0"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r>
              <a:rPr lang="ru-RU" b="1" dirty="0">
                <a:effectLst/>
              </a:rPr>
              <a:t>                                        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4824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Мультфильм китов | Премиум вектор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704" y="394752"/>
            <a:ext cx="4032448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http://el.kz/upload/storage_el/media/images/tiny_images/fd792b5159f274a71fc91517b4600b8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764704"/>
            <a:ext cx="3090132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77968" y="764705"/>
            <a:ext cx="75772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аю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5616" y="147990"/>
            <a:ext cx="35276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Не қайда мекендейді?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24328" y="610250"/>
            <a:ext cx="112736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кит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0" name="Picture 6" descr="Ученые: мировой океан медленно умирает - ТЕХНО bigmir)ne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501008"/>
            <a:ext cx="3698776" cy="2920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Конспект игрового занятия «Зима»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4712" y="3501009"/>
            <a:ext cx="3749239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000964"/>
              </p:ext>
            </p:extLst>
          </p:nvPr>
        </p:nvGraphicFramePr>
        <p:xfrm>
          <a:off x="1357163" y="2987040"/>
          <a:ext cx="1607841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947"/>
                <a:gridCol w="535947"/>
                <a:gridCol w="535947"/>
              </a:tblGrid>
              <a:tr h="29389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360018"/>
              </p:ext>
            </p:extLst>
          </p:nvPr>
        </p:nvGraphicFramePr>
        <p:xfrm>
          <a:off x="6300192" y="2983344"/>
          <a:ext cx="1607841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947"/>
                <a:gridCol w="535947"/>
                <a:gridCol w="535947"/>
              </a:tblGrid>
              <a:tr h="35680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73002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0.5|0.4|0.4|0.6|0.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901</TotalTime>
  <Words>172</Words>
  <Application>Microsoft Office PowerPoint</Application>
  <PresentationFormat>Экран (4:3)</PresentationFormat>
  <Paragraphs>53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Солнцестояние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ЖҰМБАҚ  Балпаң-балпаң басады, Қыр-жотадан асады. Паналайды үңгірді, Іздемейді тасаны.                                          </vt:lpstr>
      <vt:lpstr>Презентация PowerPoint</vt:lpstr>
      <vt:lpstr>Презентация PowerPoint</vt:lpstr>
      <vt:lpstr>Сөздерді жазбаша жаз.  Дыбыс сызбасымен толықтыр.    АЮ      ОЮ        ҚОЮ     ҚИЮ     ТИЮ    ҚҰЮ    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Медет</dc:creator>
  <cp:lastModifiedBy>HP</cp:lastModifiedBy>
  <cp:revision>36</cp:revision>
  <dcterms:created xsi:type="dcterms:W3CDTF">2021-01-05T06:38:52Z</dcterms:created>
  <dcterms:modified xsi:type="dcterms:W3CDTF">2021-01-20T02:04:45Z</dcterms:modified>
</cp:coreProperties>
</file>