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8" r:id="rId2"/>
    <p:sldId id="258" r:id="rId3"/>
    <p:sldId id="256" r:id="rId4"/>
    <p:sldId id="257" r:id="rId5"/>
    <p:sldId id="259" r:id="rId6"/>
    <p:sldId id="260" r:id="rId7"/>
    <p:sldId id="261" r:id="rId8"/>
    <p:sldId id="262" r:id="rId9"/>
    <p:sldId id="267" r:id="rId10"/>
    <p:sldId id="263" r:id="rId11"/>
    <p:sldId id="264" r:id="rId12"/>
    <p:sldId id="265" r:id="rId13"/>
    <p:sldId id="266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1426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09.01.2021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jpeg"/><Relationship Id="rId9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84808" y="1628800"/>
            <a:ext cx="5692584" cy="283154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88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Сауат ашу</a:t>
            </a:r>
          </a:p>
          <a:p>
            <a:pPr algn="ctr"/>
            <a:r>
              <a:rPr lang="kk-KZ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1 - сынып</a:t>
            </a:r>
          </a:p>
          <a:p>
            <a:pPr algn="ctr"/>
            <a:r>
              <a:rPr lang="kk-KZ" sz="3200" b="1" cap="none" spc="0" dirty="0" smtClean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3 - тоқсан</a:t>
            </a:r>
            <a:endParaRPr lang="ru-RU" sz="3200" b="1" cap="none" spc="0" dirty="0">
              <a:ln w="11430"/>
              <a:solidFill>
                <a:schemeClr val="bg2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52965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332656"/>
            <a:ext cx="7993063" cy="719931"/>
          </a:xfrm>
          <a:prstGeom prst="homePlate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kk-KZ" sz="2400" dirty="0" smtClean="0"/>
              <a:t>2 – жаттығу. Сөйлемдерді қатесіз көшіріп жаз.</a:t>
            </a:r>
            <a:endParaRPr lang="ru-RU" sz="2400" dirty="0"/>
          </a:p>
        </p:txBody>
      </p:sp>
      <p:sp>
        <p:nvSpPr>
          <p:cNvPr id="4" name="Пятиугольник 3"/>
          <p:cNvSpPr/>
          <p:nvPr/>
        </p:nvSpPr>
        <p:spPr>
          <a:xfrm>
            <a:off x="543072" y="1242907"/>
            <a:ext cx="8442684" cy="2013098"/>
          </a:xfrm>
          <a:prstGeom prst="homePlate">
            <a:avLst>
              <a:gd name="adj" fmla="val 39098"/>
            </a:avLst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kk-KZ" sz="3200" dirty="0" smtClean="0">
                <a:ln w="17780" cmpd="sng">
                  <a:noFill/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</a:rPr>
              <a:t>   Нан – қасиетті тағам. Дастарқанға алдымен нан қойылады. Нанды жерге тастауға болмайды</a:t>
            </a:r>
            <a:r>
              <a:rPr lang="kk-KZ" dirty="0" smtClean="0">
                <a:ln w="17780" cmpd="sng">
                  <a:noFill/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</a:rPr>
              <a:t>. </a:t>
            </a:r>
            <a:endParaRPr lang="ru-RU" dirty="0">
              <a:ln w="17780" cmpd="sng">
                <a:noFill/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5" name="Пятиугольник 4"/>
          <p:cNvSpPr/>
          <p:nvPr/>
        </p:nvSpPr>
        <p:spPr>
          <a:xfrm>
            <a:off x="587292" y="3861048"/>
            <a:ext cx="4344748" cy="669708"/>
          </a:xfrm>
          <a:prstGeom prst="homePlate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4000" dirty="0" smtClean="0"/>
              <a:t>Дескриптор </a:t>
            </a:r>
            <a:endParaRPr lang="ru-RU" sz="4000" dirty="0"/>
          </a:p>
        </p:txBody>
      </p:sp>
      <p:sp>
        <p:nvSpPr>
          <p:cNvPr id="6" name="Пятиугольник 5"/>
          <p:cNvSpPr/>
          <p:nvPr/>
        </p:nvSpPr>
        <p:spPr>
          <a:xfrm>
            <a:off x="578164" y="4906223"/>
            <a:ext cx="8532440" cy="1710118"/>
          </a:xfrm>
          <a:prstGeom prst="homePlate">
            <a:avLst>
              <a:gd name="adj" fmla="val 39098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kk-KZ" sz="2400" dirty="0">
                <a:ln w="17780" cmpd="sng">
                  <a:noFill/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</a:rPr>
              <a:t>1. </a:t>
            </a:r>
            <a:r>
              <a:rPr lang="kk-KZ" sz="2400" dirty="0" smtClean="0">
                <a:ln w="17780" cmpd="sng">
                  <a:noFill/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</a:rPr>
              <a:t>Сөйлемді тыныс белгілерін сақтай отырып, көшіріп жазады.</a:t>
            </a:r>
            <a:r>
              <a:rPr lang="kk-KZ" sz="2400" dirty="0">
                <a:ln w="17780" cmpd="sng">
                  <a:noFill/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</a:rPr>
              <a:t/>
            </a:r>
            <a:br>
              <a:rPr lang="kk-KZ" sz="2400" dirty="0">
                <a:ln w="17780" cmpd="sng">
                  <a:noFill/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</a:rPr>
            </a:br>
            <a:r>
              <a:rPr lang="kk-KZ" sz="2400" dirty="0">
                <a:ln w="17780" cmpd="sng">
                  <a:noFill/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</a:rPr>
              <a:t>2. </a:t>
            </a:r>
            <a:r>
              <a:rPr lang="kk-KZ" sz="2400" dirty="0" smtClean="0">
                <a:ln w="17780" cmpd="sng">
                  <a:noFill/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</a:rPr>
              <a:t>Алғашқы сөйлемдегі сөздерді дауысты және дауыссыз дыбыстарға ажыратады.</a:t>
            </a:r>
            <a:endParaRPr lang="ru-RU" sz="2400" dirty="0">
              <a:ln w="17780" cmpd="sng">
                <a:noFill/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842176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 txBox="1">
            <a:spLocks/>
          </p:cNvSpPr>
          <p:nvPr/>
        </p:nvSpPr>
        <p:spPr>
          <a:xfrm>
            <a:off x="567040" y="1052736"/>
            <a:ext cx="7993063" cy="719931"/>
          </a:xfrm>
          <a:prstGeom prst="homePlate">
            <a:avLst/>
          </a:prstGeom>
          <a:solidFill>
            <a:srgbClr val="0099FF"/>
          </a:solidFill>
          <a:ln w="15875" cap="flat" cmpd="sng" algn="ctr">
            <a:noFill/>
            <a:prstDash val="soli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solidFill>
                  <a:schemeClr val="lt1"/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kk-KZ" sz="2400" dirty="0"/>
              <a:t>3</a:t>
            </a:r>
            <a:r>
              <a:rPr lang="kk-KZ" sz="2400" dirty="0" smtClean="0"/>
              <a:t> – жаттығу. Сөйлемді суретпен сәйкестендір.</a:t>
            </a:r>
            <a:endParaRPr lang="ru-RU" sz="2400" dirty="0"/>
          </a:p>
        </p:txBody>
      </p:sp>
      <p:sp>
        <p:nvSpPr>
          <p:cNvPr id="4" name="Пятиугольник 3"/>
          <p:cNvSpPr/>
          <p:nvPr/>
        </p:nvSpPr>
        <p:spPr>
          <a:xfrm>
            <a:off x="567040" y="2348880"/>
            <a:ext cx="3356888" cy="936104"/>
          </a:xfrm>
          <a:prstGeom prst="homePlate">
            <a:avLst>
              <a:gd name="adj" fmla="val 39098"/>
            </a:avLst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kk-KZ" sz="3200" dirty="0" smtClean="0">
                <a:ln w="17780" cmpd="sng">
                  <a:noFill/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</a:rPr>
              <a:t>Табаға салып жапқаным не?</a:t>
            </a:r>
            <a:r>
              <a:rPr lang="kk-KZ" dirty="0" smtClean="0">
                <a:ln w="17780" cmpd="sng">
                  <a:noFill/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</a:rPr>
              <a:t> </a:t>
            </a:r>
            <a:endParaRPr lang="ru-RU" dirty="0">
              <a:ln w="17780" cmpd="sng">
                <a:noFill/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5" name="Пятиугольник 4"/>
          <p:cNvSpPr/>
          <p:nvPr/>
        </p:nvSpPr>
        <p:spPr>
          <a:xfrm>
            <a:off x="583080" y="3645024"/>
            <a:ext cx="3556872" cy="936104"/>
          </a:xfrm>
          <a:prstGeom prst="homePlate">
            <a:avLst>
              <a:gd name="adj" fmla="val 39098"/>
            </a:avLst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kk-KZ" sz="3200" dirty="0" smtClean="0">
                <a:ln w="17780" cmpd="sng">
                  <a:noFill/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</a:rPr>
              <a:t>Кілегей шайқап алғаным не?</a:t>
            </a:r>
            <a:r>
              <a:rPr lang="kk-KZ" dirty="0" smtClean="0">
                <a:ln w="17780" cmpd="sng">
                  <a:noFill/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</a:rPr>
              <a:t> </a:t>
            </a:r>
            <a:endParaRPr lang="ru-RU" dirty="0">
              <a:ln w="17780" cmpd="sng">
                <a:noFill/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6" name="Пятиугольник 5"/>
          <p:cNvSpPr/>
          <p:nvPr/>
        </p:nvSpPr>
        <p:spPr>
          <a:xfrm>
            <a:off x="583080" y="5113736"/>
            <a:ext cx="3340848" cy="979560"/>
          </a:xfrm>
          <a:prstGeom prst="homePlate">
            <a:avLst>
              <a:gd name="adj" fmla="val 39098"/>
            </a:avLst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kk-KZ" sz="3200" dirty="0" smtClean="0">
                <a:ln w="17780" cmpd="sng">
                  <a:noFill/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</a:rPr>
              <a:t>Сөреге кептіріп жайғаным не?</a:t>
            </a:r>
            <a:r>
              <a:rPr lang="kk-KZ" dirty="0" smtClean="0">
                <a:ln w="17780" cmpd="sng">
                  <a:noFill/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</a:rPr>
              <a:t> </a:t>
            </a:r>
            <a:endParaRPr lang="ru-RU" dirty="0">
              <a:ln w="17780" cmpd="sng">
                <a:noFill/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</a:endParaRPr>
          </a:p>
        </p:txBody>
      </p:sp>
      <p:pic>
        <p:nvPicPr>
          <p:cNvPr id="7" name="Picture 4" descr="https://img2.freepng.ru/20180718/fte/kisspng-flatbread-shawarma-matnakash-lavash-gougre-non-5b4f74ae9c5d20.56001903153193387064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390" y="3300960"/>
            <a:ext cx="1584176" cy="1408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komiinform.ru/content/news/images/185202/news_g_31122016_1922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494" y="5412270"/>
            <a:ext cx="1681444" cy="1120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kz.otyrar.kz/wp-content/uploads/2012/10/kurt-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916832"/>
            <a:ext cx="1730292" cy="12977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2367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9 -0.09422 C 0.0033 -0.09607 0.00434 -0.09769 0.00642 -0.09931 C 0.00833 -0.10324 0.00833 -0.10741 0.00937 -0.11135 C 0.0085 -0.12014 0.00833 -0.12963 0.00538 -0.1382 C 0.00399 -0.14236 0.00277 -0.14375 0.00034 -0.14746 C 3.61111E-6 -0.14792 -0.0007 -0.14908 -0.0007 -0.14885 C -0.00278 -0.15579 -0.00365 -0.16274 -0.00764 -0.16922 C -0.00834 -0.17315 -0.00903 -0.17686 -0.01059 -0.18056 C -0.01198 -0.18403 -0.01563 -0.18704 -0.01771 -0.19028 C -0.02153 -0.19653 -0.02414 -0.20116 -0.0316 -0.20625 C -0.0349 -0.20857 -0.05278 -0.21574 -0.05868 -0.21713 C -0.06233 -0.21829 -0.06684 -0.21852 -0.07066 -0.21945 C -0.08056 -0.22408 -0.0915 -0.22593 -0.10365 -0.22801 C -0.10799 -0.22986 -0.1125 -0.23033 -0.11771 -0.23079 C -0.15747 -0.23056 -0.19688 -0.22917 -0.23664 -0.22917 " pathEditMode="relative" rAng="0" ptsTypes="ffffffffffffff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10" y="-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444 -0.00949 C 0.10399 -0.00162 0.11892 -0.00648 0.12847 -0.00694 C 0.13663 -0.00879 0.13194 -0.0074 0.14253 -0.01227 C 0.15052 -0.01597 0.16181 -0.0162 0.17049 -0.01875 C 0.1724 -0.0206 0.17483 -0.02176 0.17656 -0.02407 C 0.18073 -0.02963 0.18264 -0.03495 0.18854 -0.0375 C 0.19444 -0.04305 0.19757 -0.05023 0.20451 -0.05347 C 0.20903 -0.0662 0.21424 -0.07963 0.21944 -0.09213 C 0.22222 -0.09884 0.22708 -0.10393 0.22951 -0.11088 C 0.23299 -0.12037 0.23524 -0.13125 0.23958 -0.14027 C 0.24271 -0.14652 0.24618 -0.15347 0.24844 -0.16018 C 0.25313 -0.17384 0.2526 -0.18912 0.25747 -0.20277 C 0.25868 -0.21504 0.25972 -0.22824 0.25642 -0.24027 C 0.25035 -0.26273 0.22448 -0.28958 0.20851 -0.30023 C 0.20104 -0.30509 0.19271 -0.30347 0.18542 -0.30949 C 0.17795 -0.31551 0.16719 -0.3206 0.15851 -0.32152 C 0.13854 -0.32338 0.1184 -0.32407 0.09844 -0.32546 C 0.07049 -0.32477 0.04913 -0.32407 0.02344 -0.32014 C 0.02205 -0.31967 0.02083 -0.31921 0.01944 -0.31875 C 0.0184 -0.31828 0.01753 -0.31805 0.01649 -0.31759 C 0.0151 -0.31713 0.0125 -0.3162 0.0125 -0.3162 " pathEditMode="relative" ptsTypes="ffffffffffffffffffffA">
                                      <p:cBhvr>
                                        <p:cTn id="10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948 -0.03009 C 0.10486 -0.02963 0.11042 -0.03055 0.11562 -0.0287 C 0.1184 -0.02777 0.12257 -0.02199 0.12257 -0.02199 C 0.12413 -0.0162 0.125 -0.01111 0.1276 -0.00601 C 0.12917 0.00394 0.13351 0.00764 0.13646 0.01667 C 0.1434 0.0375 0.14982 0.05811 0.15347 0.08056 C 0.15434 0.11991 0.16146 0.18149 0.15156 0.21922 C 0.14965 0.23588 0.14514 0.25186 0.14253 0.26852 C 0.14045 0.28218 0.13837 0.29699 0.13455 0.30996 C 0.13194 0.31899 0.12864 0.32732 0.12656 0.33658 C 0.12552 0.34121 0.12482 0.34653 0.12361 0.35116 C 0.12222 0.35625 0.11944 0.35996 0.11753 0.36459 C 0.11545 0.36968 0.1151 0.37315 0.11059 0.37524 C 0.1092 0.38056 0.10764 0.38287 0.10347 0.38449 C 0.09687 0.39352 0.10017 0.39144 0.09462 0.39399 C 0.09062 0.40162 0.08281 0.40625 0.07656 0.41135 C 0.07257 0.41459 0.0684 0.41829 0.06458 0.42199 C 0.06302 0.42362 0.05052 0.42871 0.04757 0.42987 C 0.02726 0.43866 0.0059 0.44399 -0.01545 0.44723 C -0.04219 0.45649 -0.07327 0.45324 -0.09948 0.45394 C -0.17118 0.45625 -0.08368 0.45533 -0.18854 0.45533 " pathEditMode="relative" ptsTypes="ffffffffffffffffffffA">
                                      <p:cBhvr>
                                        <p:cTn id="14" dur="2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Блок-схема: узел 8"/>
          <p:cNvSpPr/>
          <p:nvPr/>
        </p:nvSpPr>
        <p:spPr>
          <a:xfrm>
            <a:off x="2201480" y="2785931"/>
            <a:ext cx="432048" cy="458695"/>
          </a:xfrm>
          <a:prstGeom prst="flowChartConnector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2"/>
          <p:cNvSpPr txBox="1">
            <a:spLocks/>
          </p:cNvSpPr>
          <p:nvPr/>
        </p:nvSpPr>
        <p:spPr>
          <a:xfrm>
            <a:off x="551273" y="332656"/>
            <a:ext cx="7993063" cy="1800200"/>
          </a:xfrm>
          <a:prstGeom prst="homePlate">
            <a:avLst/>
          </a:prstGeom>
          <a:solidFill>
            <a:srgbClr val="0099FF"/>
          </a:solidFill>
          <a:ln w="15875" cap="flat" cmpd="sng" algn="ctr">
            <a:noFill/>
            <a:prstDash val="soli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solidFill>
                  <a:schemeClr val="lt1"/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kk-KZ" sz="2400" dirty="0" smtClean="0"/>
              <a:t>5 – жаттығу. Өзіңе ұнайтын тағам түрлерін төмендегі белгілерін көрсет:</a:t>
            </a:r>
          </a:p>
          <a:p>
            <a:pPr marL="0" indent="0" algn="ctr">
              <a:buFont typeface="Georgia" pitchFamily="18" charset="0"/>
              <a:buNone/>
            </a:pPr>
            <a:endParaRPr lang="kk-KZ" sz="2400" dirty="0" smtClean="0"/>
          </a:p>
          <a:p>
            <a:pPr marL="0" indent="0" algn="ctr">
              <a:buFont typeface="Georgia" pitchFamily="18" charset="0"/>
              <a:buNone/>
            </a:pPr>
            <a:r>
              <a:rPr lang="kk-KZ" sz="2400" dirty="0" smtClean="0"/>
              <a:t>ұнайды –                   ұнамайды - </a:t>
            </a:r>
            <a:endParaRPr lang="ru-RU" sz="2400" dirty="0"/>
          </a:p>
        </p:txBody>
      </p:sp>
      <p:sp>
        <p:nvSpPr>
          <p:cNvPr id="5" name="Пятиугольник 4"/>
          <p:cNvSpPr/>
          <p:nvPr/>
        </p:nvSpPr>
        <p:spPr>
          <a:xfrm>
            <a:off x="551273" y="2276872"/>
            <a:ext cx="8442684" cy="4248472"/>
          </a:xfrm>
          <a:prstGeom prst="homePlate">
            <a:avLst>
              <a:gd name="adj" fmla="val 30058"/>
            </a:avLst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kk-KZ" sz="3200" dirty="0" smtClean="0">
                <a:ln w="17780" cmpd="sng">
                  <a:noFill/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</a:rPr>
              <a:t>   </a:t>
            </a:r>
            <a:endParaRPr lang="ru-RU" dirty="0">
              <a:ln w="17780" cmpd="sng">
                <a:noFill/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2" name="AutoShape 10" descr="https://img.pngio.com/emoticon-face-frown-ge-angry-emoji-face-png-free-png-images-frown-face-png-920_943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12" descr="https://img.pngio.com/emoticon-face-frown-ge-angry-emoji-face-png-free-png-images-frown-face-png-920_943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4" descr="https://img.pngio.com/emoticon-face-frown-ge-angry-emoji-face-png-free-png-images-frown-face-png-920_943.p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12" name="Picture 16" descr="https://thumbs.dreamstime.com/b/sad-smiley-1202963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2" t="15222" r="16509" b="16103"/>
          <a:stretch/>
        </p:blipFill>
        <p:spPr bwMode="auto">
          <a:xfrm>
            <a:off x="6816206" y="1407332"/>
            <a:ext cx="711444" cy="72008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https://im0-tub-kz.yandex.net/i?id=21f2b92c4d491bb004e3ea9f96241749&amp;n=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29" y="2310401"/>
            <a:ext cx="1135468" cy="758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8" name="Picture 22" descr="https://thumbs.dreamstime.com/b/%D1%81%D1%82%D0%B5%D0%BA%D0%BB%D0%BE-%D0%B1%D1%83%D1%82%D1%8B%D0%BB%D0%BA%D0%B8-%D0%B8-%D0%B2%D0%BE%D0%B4%D1%8B-1077862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85" y="3468868"/>
            <a:ext cx="1328284" cy="1328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0" name="Picture 24" descr="https://www.kindpng.com/picc/m/344-3444661_salami-salami-clipart-hd-png-downloa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693" y="5268158"/>
            <a:ext cx="1502027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2" name="Picture 26" descr="https://www.coollady.ru/pic/0003/043/1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444" y="2276873"/>
            <a:ext cx="636532" cy="101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4" name="Picture 28" descr="https://cdn.pixabay.com/photo/2017/08/15/21/10/burger-2645563_128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190" y="3717032"/>
            <a:ext cx="1210508" cy="848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6" name="Picture 30" descr="https://blanki-ua.com.ua/pars_docs/refs/12/11212/11212_html_4c525138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106" y="4960226"/>
            <a:ext cx="1162738" cy="1513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8" name="Picture 32" descr="https://vkcyprus.com/images/2016/new_year/konf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8840" y="2230448"/>
            <a:ext cx="1389424" cy="101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34" descr="http://zabavnik.club/wp-content/uploads/pomidor_kartinka_dlya_detey_12_11124938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36" descr="http://zabavnik.club/wp-content/uploads/pomidor_kartinka_dlya_detey_12_11124938.jp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34" name="Picture 38" descr="https://cdn.pixabay.com/photo/2016/03/31/17/57/food-1294019_1280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365" y="3649603"/>
            <a:ext cx="1015395" cy="1140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36" name="Picture 40" descr="https://img.favpng.com/12/25/9/birthday-cake-happy-birthday-to-you-greeting-card-png-favpng-3MrB8zQHZ5JrMVMurr3gUVukP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641" y="4797152"/>
            <a:ext cx="1415287" cy="1651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Блок-схема: узел 24"/>
          <p:cNvSpPr/>
          <p:nvPr/>
        </p:nvSpPr>
        <p:spPr>
          <a:xfrm>
            <a:off x="2201480" y="4259069"/>
            <a:ext cx="432048" cy="458695"/>
          </a:xfrm>
          <a:prstGeom prst="flowChartConnector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Блок-схема: узел 25"/>
          <p:cNvSpPr/>
          <p:nvPr/>
        </p:nvSpPr>
        <p:spPr>
          <a:xfrm>
            <a:off x="2201480" y="5958912"/>
            <a:ext cx="432048" cy="458695"/>
          </a:xfrm>
          <a:prstGeom prst="flowChartConnector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Блок-схема: узел 26"/>
          <p:cNvSpPr/>
          <p:nvPr/>
        </p:nvSpPr>
        <p:spPr>
          <a:xfrm>
            <a:off x="4565539" y="2787422"/>
            <a:ext cx="432048" cy="458695"/>
          </a:xfrm>
          <a:prstGeom prst="flowChartConnector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Блок-схема: узел 27"/>
          <p:cNvSpPr/>
          <p:nvPr/>
        </p:nvSpPr>
        <p:spPr>
          <a:xfrm>
            <a:off x="4565539" y="4259068"/>
            <a:ext cx="432048" cy="458695"/>
          </a:xfrm>
          <a:prstGeom prst="flowChartConnector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Блок-схема: узел 28"/>
          <p:cNvSpPr/>
          <p:nvPr/>
        </p:nvSpPr>
        <p:spPr>
          <a:xfrm>
            <a:off x="4570698" y="5958912"/>
            <a:ext cx="432048" cy="458695"/>
          </a:xfrm>
          <a:prstGeom prst="flowChartConnector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Блок-схема: узел 29"/>
          <p:cNvSpPr/>
          <p:nvPr/>
        </p:nvSpPr>
        <p:spPr>
          <a:xfrm>
            <a:off x="7300154" y="2787422"/>
            <a:ext cx="432048" cy="458695"/>
          </a:xfrm>
          <a:prstGeom prst="flowChartConnector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Блок-схема: узел 30"/>
          <p:cNvSpPr/>
          <p:nvPr/>
        </p:nvSpPr>
        <p:spPr>
          <a:xfrm>
            <a:off x="7311626" y="4275765"/>
            <a:ext cx="432048" cy="458695"/>
          </a:xfrm>
          <a:prstGeom prst="flowChartConnector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Блок-схема: узел 31"/>
          <p:cNvSpPr/>
          <p:nvPr/>
        </p:nvSpPr>
        <p:spPr>
          <a:xfrm>
            <a:off x="7311626" y="5913411"/>
            <a:ext cx="432048" cy="458695"/>
          </a:xfrm>
          <a:prstGeom prst="flowChartConnector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3" name="Picture 6" descr="https://upload.wikimedia.org/wikipedia/commons/thumb/8/85/Smiley.svg/1200px-Smiley.svg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435" y="1501232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Блок-схема: узел 33"/>
          <p:cNvSpPr/>
          <p:nvPr/>
        </p:nvSpPr>
        <p:spPr>
          <a:xfrm>
            <a:off x="2174872" y="2813670"/>
            <a:ext cx="432048" cy="458695"/>
          </a:xfrm>
          <a:prstGeom prst="flowChartConnector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8687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>
            <a:spLocks/>
          </p:cNvSpPr>
          <p:nvPr/>
        </p:nvSpPr>
        <p:spPr>
          <a:xfrm>
            <a:off x="611560" y="692770"/>
            <a:ext cx="7993063" cy="719931"/>
          </a:xfrm>
          <a:prstGeom prst="homePlate">
            <a:avLst/>
          </a:prstGeom>
          <a:solidFill>
            <a:srgbClr val="0099FF"/>
          </a:solidFill>
          <a:ln w="15875" cap="flat" cmpd="sng" algn="ctr">
            <a:noFill/>
            <a:prstDash val="soli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solidFill>
                  <a:schemeClr val="lt1"/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kk-KZ" sz="3200" dirty="0" smtClean="0"/>
              <a:t>Кері байланыс</a:t>
            </a:r>
            <a:endParaRPr lang="ru-RU" sz="3200" dirty="0"/>
          </a:p>
        </p:txBody>
      </p:sp>
      <p:sp>
        <p:nvSpPr>
          <p:cNvPr id="3" name="Пятиугольник 2"/>
          <p:cNvSpPr/>
          <p:nvPr/>
        </p:nvSpPr>
        <p:spPr>
          <a:xfrm>
            <a:off x="567040" y="1844824"/>
            <a:ext cx="8442684" cy="4032448"/>
          </a:xfrm>
          <a:prstGeom prst="homePlate">
            <a:avLst>
              <a:gd name="adj" fmla="val 39098"/>
            </a:avLst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kk-KZ" dirty="0" smtClean="0">
                <a:ln w="17780" cmpd="sng">
                  <a:noFill/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</a:rPr>
              <a:t>. </a:t>
            </a:r>
            <a:endParaRPr lang="ru-RU" dirty="0">
              <a:ln w="17780" cmpd="sng">
                <a:noFill/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</a:endParaRPr>
          </a:p>
        </p:txBody>
      </p:sp>
      <p:pic>
        <p:nvPicPr>
          <p:cNvPr id="7170" name="Picture 2" descr="https://stihi.ru/pics/2020/12/01/46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04" y="1916832"/>
            <a:ext cx="1423120" cy="142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thumbs.dreamstime.com/b/cartoon-sun-holding-cloud-179255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374" y="1876320"/>
            <a:ext cx="1779592" cy="1748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www.b17.ru/foto/article/15905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133992"/>
            <a:ext cx="1753914" cy="117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вальная выноска 3"/>
          <p:cNvSpPr/>
          <p:nvPr/>
        </p:nvSpPr>
        <p:spPr>
          <a:xfrm>
            <a:off x="663080" y="3590449"/>
            <a:ext cx="2139632" cy="1584176"/>
          </a:xfrm>
          <a:prstGeom prst="wedgeEllipse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 smtClean="0">
                <a:solidFill>
                  <a:schemeClr val="tx1"/>
                </a:solidFill>
              </a:rPr>
              <a:t>Сабақ ұнады. Толық түсіндім.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Овальная выноска 7"/>
          <p:cNvSpPr/>
          <p:nvPr/>
        </p:nvSpPr>
        <p:spPr>
          <a:xfrm>
            <a:off x="3048358" y="3624769"/>
            <a:ext cx="2139632" cy="1584176"/>
          </a:xfrm>
          <a:prstGeom prst="wedgeEllipse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 smtClean="0">
                <a:solidFill>
                  <a:schemeClr val="tx1"/>
                </a:solidFill>
              </a:rPr>
              <a:t>Сабақ ұнады. Бірақ түсінбеген тұстарым бар.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" name="Овальная выноска 8"/>
          <p:cNvSpPr/>
          <p:nvPr/>
        </p:nvSpPr>
        <p:spPr>
          <a:xfrm>
            <a:off x="5508104" y="3590354"/>
            <a:ext cx="2139632" cy="1584176"/>
          </a:xfrm>
          <a:prstGeom prst="wedgeEllipse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 smtClean="0">
                <a:solidFill>
                  <a:schemeClr val="tx1"/>
                </a:solidFill>
              </a:rPr>
              <a:t>Сабақ ұнамады. Тақырыпты түсінбедім.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441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78259" y="456634"/>
            <a:ext cx="8515473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5400" b="1" cap="none" spc="0" dirty="0" err="1" smtClean="0">
                <a:ln w="1905"/>
                <a:solidFill>
                  <a:schemeClr val="bg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Сабақтың</a:t>
            </a:r>
            <a:r>
              <a:rPr lang="ru-RU" sz="5400" b="1" cap="none" spc="0" dirty="0" smtClean="0">
                <a:ln w="1905"/>
                <a:solidFill>
                  <a:schemeClr val="bg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5400" b="1" cap="none" spc="0" dirty="0" err="1" smtClean="0">
                <a:ln w="1905"/>
                <a:solidFill>
                  <a:schemeClr val="bg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тақырыбы</a:t>
            </a:r>
            <a:r>
              <a:rPr lang="ru-RU" sz="5400" b="1" cap="none" spc="0" dirty="0" smtClean="0">
                <a:ln w="1905"/>
                <a:solidFill>
                  <a:schemeClr val="bg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 </a:t>
            </a:r>
          </a:p>
          <a:p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АС – АДАМНЫҢ АРҚАУЫ. </a:t>
            </a:r>
            <a:r>
              <a:rPr lang="ru-RU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ДАУЫСТЫ </a:t>
            </a:r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ЖӘНЕ</a:t>
            </a:r>
          </a:p>
          <a:p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ДАУЫССЫЗ ДЫБЫСТАР</a:t>
            </a:r>
          </a:p>
          <a:p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2564904"/>
            <a:ext cx="871296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5342" y="2856776"/>
            <a:ext cx="8773319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just"/>
            <a:r>
              <a:rPr lang="ru-RU" sz="4800" b="1" spc="0" dirty="0" err="1" smtClean="0">
                <a:ln w="0"/>
                <a:solidFill>
                  <a:schemeClr val="bg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Сабақтың</a:t>
            </a:r>
            <a:r>
              <a:rPr lang="ru-RU" sz="4800" b="1" spc="0" dirty="0" smtClean="0">
                <a:ln w="0"/>
                <a:solidFill>
                  <a:schemeClr val="bg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4800" b="1" spc="0" dirty="0" err="1" smtClean="0">
                <a:ln w="0"/>
                <a:solidFill>
                  <a:schemeClr val="bg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мақсаты</a:t>
            </a:r>
            <a:r>
              <a:rPr lang="ru-RU" sz="4800" b="1" dirty="0" smtClean="0">
                <a:ln w="0"/>
                <a:solidFill>
                  <a:schemeClr val="bg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: </a:t>
            </a:r>
          </a:p>
          <a:p>
            <a:pPr algn="just"/>
            <a:r>
              <a:rPr lang="ru-RU" sz="3200" b="1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Тыңдалған мәтін бойынша оқиғаның ретін сақтай отырып әңгімені баяндауды үйренесің. Сөздердегі дауысты, дауыссыз дыбыстарды ажырату дағдысын жетілдіретсің</a:t>
            </a:r>
            <a:r>
              <a:rPr lang="ru-RU" sz="4000" b="1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.</a:t>
            </a:r>
            <a:endParaRPr lang="ru-RU" sz="4800" b="1" spc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3686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Ас - адамның арқауы.Дауысты және дауыссыз дыбыстар_Trim_Trim (convert-video-online.com)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520" y="28616"/>
            <a:ext cx="8568952" cy="64267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59189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cdn2.vectorstock.com/i/1000x1000/18/16/rural-landscape-vector-59181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31"/>
          <a:stretch/>
        </p:blipFill>
        <p:spPr bwMode="auto">
          <a:xfrm>
            <a:off x="-4560" y="40"/>
            <a:ext cx="9144000" cy="68579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1560" y="332656"/>
            <a:ext cx="8384026" cy="22467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err="1">
                <a:solidFill>
                  <a:srgbClr val="FF0000"/>
                </a:solidFill>
              </a:rPr>
              <a:t>Арпа</a:t>
            </a:r>
            <a:r>
              <a:rPr lang="ru-RU" sz="5400" b="1" dirty="0">
                <a:solidFill>
                  <a:srgbClr val="FF0000"/>
                </a:solidFill>
              </a:rPr>
              <a:t>, бидай – ас </a:t>
            </a:r>
            <a:r>
              <a:rPr lang="ru-RU" sz="5400" b="1" dirty="0" err="1">
                <a:solidFill>
                  <a:srgbClr val="FF0000"/>
                </a:solidFill>
              </a:rPr>
              <a:t>екен</a:t>
            </a:r>
            <a:r>
              <a:rPr lang="ru-RU" sz="5400" b="1" dirty="0">
                <a:solidFill>
                  <a:srgbClr val="FF0000"/>
                </a:solidFill>
              </a:rPr>
              <a:t>, </a:t>
            </a:r>
            <a:endParaRPr lang="ru-RU" sz="54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5400" b="1" dirty="0" smtClean="0">
                <a:solidFill>
                  <a:srgbClr val="FF0000"/>
                </a:solidFill>
              </a:rPr>
              <a:t>Алтын</a:t>
            </a:r>
            <a:r>
              <a:rPr lang="ru-RU" sz="5400" b="1" dirty="0">
                <a:solidFill>
                  <a:srgbClr val="FF0000"/>
                </a:solidFill>
              </a:rPr>
              <a:t>, </a:t>
            </a:r>
            <a:r>
              <a:rPr lang="ru-RU" sz="5400" b="1" dirty="0" err="1">
                <a:solidFill>
                  <a:srgbClr val="FF0000"/>
                </a:solidFill>
              </a:rPr>
              <a:t>күміс</a:t>
            </a:r>
            <a:r>
              <a:rPr lang="ru-RU" sz="5400" b="1" dirty="0">
                <a:solidFill>
                  <a:srgbClr val="FF0000"/>
                </a:solidFill>
              </a:rPr>
              <a:t> – </a:t>
            </a:r>
            <a:r>
              <a:rPr lang="ru-RU" sz="5400" b="1" dirty="0" err="1">
                <a:solidFill>
                  <a:srgbClr val="FF0000"/>
                </a:solidFill>
              </a:rPr>
              <a:t>тас</a:t>
            </a:r>
            <a:r>
              <a:rPr lang="ru-RU" sz="5400" b="1" dirty="0">
                <a:solidFill>
                  <a:srgbClr val="FF0000"/>
                </a:solidFill>
              </a:rPr>
              <a:t> </a:t>
            </a:r>
            <a:r>
              <a:rPr lang="ru-RU" sz="5400" b="1" dirty="0" err="1" smtClean="0">
                <a:solidFill>
                  <a:srgbClr val="FF0000"/>
                </a:solidFill>
              </a:rPr>
              <a:t>екен</a:t>
            </a:r>
            <a:r>
              <a:rPr lang="ru-RU" sz="5400" b="1" dirty="0" smtClean="0">
                <a:solidFill>
                  <a:srgbClr val="FF0000"/>
                </a:solidFill>
              </a:rPr>
              <a:t>.</a:t>
            </a:r>
            <a:endParaRPr lang="ru-RU" sz="5400" b="1" dirty="0">
              <a:solidFill>
                <a:srgbClr val="FF0000"/>
              </a:solidFill>
            </a:endParaRPr>
          </a:p>
          <a:p>
            <a:pPr algn="ctr"/>
            <a:endParaRPr lang="ru-RU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23432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www.vippng.com/png/full/189-1894479_vector-illustration-of-russian-cuisine-garnished-fried-fre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081515"/>
            <a:ext cx="3096344" cy="1977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www.vippng.com/png/full/328-3286611_rice-euclidean-vector-rice-grain-vector-pn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616" y="874324"/>
            <a:ext cx="2266536" cy="3161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ds05.infourok.ru/uploads/ex/0fb8/00125f37-2b75d66d/hello_html_m726bc09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99612"/>
            <a:ext cx="2448272" cy="3159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77872" y="4627396"/>
            <a:ext cx="252986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а</a:t>
            </a:r>
            <a:r>
              <a:rPr lang="ru-RU" sz="72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рпа</a:t>
            </a:r>
            <a:r>
              <a:rPr lang="ru-RU" sz="7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endParaRPr lang="ru-RU" sz="7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368870" y="4688952"/>
            <a:ext cx="332014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б</a:t>
            </a:r>
            <a:r>
              <a:rPr lang="ru-RU" sz="7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идай</a:t>
            </a:r>
            <a:r>
              <a:rPr lang="ru-RU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948264" y="4565840"/>
            <a:ext cx="147027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ас</a:t>
            </a:r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82700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1" t="1374" r="14872" b="10653"/>
          <a:stretch/>
        </p:blipFill>
        <p:spPr bwMode="auto">
          <a:xfrm>
            <a:off x="162392" y="242424"/>
            <a:ext cx="8942438" cy="63590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953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s.poembook.ru/theme/33/f4/4b/da0af004707262a724a8226a4eccbcc1f154f23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957" y="3446136"/>
            <a:ext cx="966487" cy="99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i.pinimg.com/736x/7a/7c/1a/7a7c1ab42340dcf6fc4ddf946affaae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565" y="3855824"/>
            <a:ext cx="1284848" cy="10081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" name="Пятиугольник 2"/>
          <p:cNvSpPr/>
          <p:nvPr/>
        </p:nvSpPr>
        <p:spPr>
          <a:xfrm>
            <a:off x="449796" y="293824"/>
            <a:ext cx="8208912" cy="837204"/>
          </a:xfrm>
          <a:prstGeom prst="homePlate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4000" dirty="0" smtClean="0"/>
              <a:t>Сұрақтарға жауап бер.</a:t>
            </a:r>
            <a:endParaRPr lang="ru-RU" sz="4000" dirty="0"/>
          </a:p>
        </p:txBody>
      </p:sp>
      <p:sp>
        <p:nvSpPr>
          <p:cNvPr id="5" name="Пятиугольник 4"/>
          <p:cNvSpPr/>
          <p:nvPr/>
        </p:nvSpPr>
        <p:spPr>
          <a:xfrm>
            <a:off x="439460" y="1628800"/>
            <a:ext cx="8532440" cy="2013098"/>
          </a:xfrm>
          <a:prstGeom prst="homePlate">
            <a:avLst>
              <a:gd name="adj" fmla="val 39098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trike="sngStrike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1560" y="1568395"/>
            <a:ext cx="7153379" cy="206210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kk-KZ" sz="3200" cap="none" spc="0" dirty="0">
                <a:ln w="17780" cmpd="sng">
                  <a:noFill/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</a:rPr>
              <a:t>1. Асқардың әжесі не себепті нанды тәтті  деді?</a:t>
            </a:r>
            <a:br>
              <a:rPr lang="kk-KZ" sz="3200" cap="none" spc="0" dirty="0">
                <a:ln w="17780" cmpd="sng">
                  <a:noFill/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</a:rPr>
            </a:br>
            <a:r>
              <a:rPr lang="kk-KZ" sz="3200" cap="none" spc="0" dirty="0">
                <a:ln w="17780" cmpd="sng">
                  <a:noFill/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</a:rPr>
              <a:t>2. Сендер қалай ойлайсыңдар, нан тәтті ме, әлде бал тәтті </a:t>
            </a:r>
            <a:r>
              <a:rPr lang="kk-KZ" sz="3200" cap="none" spc="0" dirty="0" smtClean="0">
                <a:ln w="17780" cmpd="sng">
                  <a:noFill/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</a:rPr>
              <a:t>ме?</a:t>
            </a:r>
            <a:endParaRPr lang="ru-RU" sz="3200" cap="none" spc="0" dirty="0">
              <a:ln w="17780" cmpd="sng">
                <a:noFill/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12" name="Пятиугольник 11"/>
          <p:cNvSpPr/>
          <p:nvPr/>
        </p:nvSpPr>
        <p:spPr>
          <a:xfrm>
            <a:off x="578164" y="4906223"/>
            <a:ext cx="8532440" cy="1710118"/>
          </a:xfrm>
          <a:prstGeom prst="homePlate">
            <a:avLst>
              <a:gd name="adj" fmla="val 39098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kk-KZ" sz="2400" dirty="0">
                <a:ln w="17780" cmpd="sng">
                  <a:noFill/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</a:rPr>
              <a:t>1. </a:t>
            </a:r>
            <a:r>
              <a:rPr lang="kk-KZ" sz="2400" dirty="0" smtClean="0">
                <a:ln w="17780" cmpd="sng">
                  <a:noFill/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</a:rPr>
              <a:t>Мәтінді мұқият тыңдап, берілген сұрақтар арқылы талқылайды.</a:t>
            </a:r>
            <a:r>
              <a:rPr lang="kk-KZ" sz="2400" dirty="0">
                <a:ln w="17780" cmpd="sng">
                  <a:noFill/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</a:rPr>
              <a:t/>
            </a:r>
            <a:br>
              <a:rPr lang="kk-KZ" sz="2400" dirty="0">
                <a:ln w="17780" cmpd="sng">
                  <a:noFill/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</a:rPr>
            </a:br>
            <a:r>
              <a:rPr lang="kk-KZ" sz="2400" dirty="0">
                <a:ln w="17780" cmpd="sng">
                  <a:noFill/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</a:rPr>
              <a:t>2. Ө</a:t>
            </a:r>
            <a:r>
              <a:rPr lang="kk-KZ" sz="2400" dirty="0" smtClean="0">
                <a:ln w="17780" cmpd="sng">
                  <a:noFill/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</a:rPr>
              <a:t>з ойын толық, еркін жеткізеді.</a:t>
            </a:r>
            <a:endParaRPr lang="ru-RU" sz="2400" dirty="0">
              <a:ln w="17780" cmpd="sng">
                <a:noFill/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13" name="Пятиугольник 12"/>
          <p:cNvSpPr/>
          <p:nvPr/>
        </p:nvSpPr>
        <p:spPr>
          <a:xfrm>
            <a:off x="587292" y="4025026"/>
            <a:ext cx="4344748" cy="669708"/>
          </a:xfrm>
          <a:prstGeom prst="homePlate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4000" dirty="0" smtClean="0"/>
              <a:t>Дескриптор 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1677324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ятиугольник 5"/>
          <p:cNvSpPr/>
          <p:nvPr/>
        </p:nvSpPr>
        <p:spPr>
          <a:xfrm>
            <a:off x="439460" y="1628800"/>
            <a:ext cx="8532440" cy="4392488"/>
          </a:xfrm>
          <a:prstGeom prst="homePlate">
            <a:avLst>
              <a:gd name="adj" fmla="val 39098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trike="sngStrike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1772816"/>
            <a:ext cx="6552728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685800" indent="-685800">
              <a:buFont typeface="Arial" pitchFamily="34" charset="0"/>
              <a:buChar char="•"/>
            </a:pPr>
            <a:r>
              <a:rPr lang="ru-RU" sz="8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Нан</a:t>
            </a:r>
          </a:p>
          <a:p>
            <a:pPr marL="685800" indent="-685800">
              <a:buFont typeface="Arial" pitchFamily="34" charset="0"/>
              <a:buChar char="•"/>
            </a:pPr>
            <a:r>
              <a:rPr lang="kk-KZ" sz="8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Бала</a:t>
            </a:r>
          </a:p>
          <a:p>
            <a:pPr marL="685800" indent="-685800">
              <a:buFont typeface="Arial" pitchFamily="34" charset="0"/>
              <a:buChar char="•"/>
            </a:pPr>
            <a:r>
              <a:rPr lang="kk-KZ" sz="8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Қасиетті</a:t>
            </a:r>
            <a:r>
              <a:rPr lang="kk-KZ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Пятиугольник 4"/>
          <p:cNvSpPr/>
          <p:nvPr/>
        </p:nvSpPr>
        <p:spPr>
          <a:xfrm>
            <a:off x="449796" y="293824"/>
            <a:ext cx="8298668" cy="1118952"/>
          </a:xfrm>
          <a:prstGeom prst="homePlate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4000" dirty="0" smtClean="0"/>
              <a:t>Мына сөздерге дыбыстық талдау жаса.</a:t>
            </a:r>
            <a:endParaRPr lang="ru-RU" sz="40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599130" y="2096852"/>
            <a:ext cx="2448272" cy="86409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5292080" y="2132856"/>
            <a:ext cx="0" cy="7920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6156176" y="2132856"/>
            <a:ext cx="0" cy="7920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Овал 9"/>
          <p:cNvSpPr/>
          <p:nvPr/>
        </p:nvSpPr>
        <p:spPr>
          <a:xfrm>
            <a:off x="4688528" y="2204864"/>
            <a:ext cx="586400" cy="648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5485917" y="2207446"/>
            <a:ext cx="586400" cy="648072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6323896" y="2220250"/>
            <a:ext cx="586400" cy="648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466552" y="5580164"/>
            <a:ext cx="5580850" cy="86409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4379090" y="3233594"/>
            <a:ext cx="3649294" cy="9154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7069490" y="3229744"/>
            <a:ext cx="0" cy="7920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6156176" y="3229744"/>
            <a:ext cx="0" cy="7920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5254344" y="3229744"/>
            <a:ext cx="0" cy="7920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6361036" y="3345020"/>
            <a:ext cx="586400" cy="648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4545890" y="3329568"/>
            <a:ext cx="586400" cy="648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7274349" y="3367301"/>
            <a:ext cx="586400" cy="648072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5386192" y="3332158"/>
            <a:ext cx="586400" cy="648072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3635896" y="5580164"/>
            <a:ext cx="0" cy="7920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4981728" y="5625244"/>
            <a:ext cx="0" cy="7920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4283968" y="5625244"/>
            <a:ext cx="0" cy="7920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2915816" y="5580164"/>
            <a:ext cx="0" cy="7920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2195736" y="5616168"/>
            <a:ext cx="0" cy="7920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5652120" y="5580164"/>
            <a:ext cx="0" cy="7920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6351484" y="5580164"/>
            <a:ext cx="0" cy="7920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Овал 29"/>
          <p:cNvSpPr/>
          <p:nvPr/>
        </p:nvSpPr>
        <p:spPr>
          <a:xfrm>
            <a:off x="5126388" y="5671084"/>
            <a:ext cx="586400" cy="648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5728297" y="5652172"/>
            <a:ext cx="586400" cy="648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/>
          <p:cNvSpPr/>
          <p:nvPr/>
        </p:nvSpPr>
        <p:spPr>
          <a:xfrm>
            <a:off x="2965505" y="5625244"/>
            <a:ext cx="586400" cy="648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1501927" y="5652172"/>
            <a:ext cx="586400" cy="648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4412480" y="5652172"/>
            <a:ext cx="586400" cy="648072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35" name="Овал 34"/>
          <p:cNvSpPr/>
          <p:nvPr/>
        </p:nvSpPr>
        <p:spPr>
          <a:xfrm>
            <a:off x="6338999" y="5669894"/>
            <a:ext cx="586400" cy="648072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36" name="Овал 35"/>
          <p:cNvSpPr/>
          <p:nvPr/>
        </p:nvSpPr>
        <p:spPr>
          <a:xfrm>
            <a:off x="3636932" y="5652172"/>
            <a:ext cx="586400" cy="648072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37" name="Овал 36"/>
          <p:cNvSpPr/>
          <p:nvPr/>
        </p:nvSpPr>
        <p:spPr>
          <a:xfrm>
            <a:off x="2210037" y="5656764"/>
            <a:ext cx="586400" cy="648072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781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4" name="Picture 8" descr="https://ds05.infourok.ru/uploads/ex/0f7d/000f51bc-699f2c2a/hello_html_m2015231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7165" y="607914"/>
            <a:ext cx="4107944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https://ds05.infourok.ru/uploads/ex/0f7d/000f51bc-699f2c2a/hello_html_m2015231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33344" y="528932"/>
            <a:ext cx="4107944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09149" y="4243731"/>
            <a:ext cx="6078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k-KZ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Қ</a:t>
            </a: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307691" y="3606948"/>
            <a:ext cx="6896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k-KZ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Д</a:t>
            </a: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20935" y="3606948"/>
            <a:ext cx="8306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k-KZ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Ж</a:t>
            </a: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989836" y="3641426"/>
            <a:ext cx="6719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k-KZ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О</a:t>
            </a: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681482" y="4061583"/>
            <a:ext cx="569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k-KZ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Ұ</a:t>
            </a: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766990" y="4221013"/>
            <a:ext cx="6351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k-KZ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Т</a:t>
            </a: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529250" y="1772816"/>
            <a:ext cx="6254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k-KZ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А</a:t>
            </a: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889685" y="2564904"/>
            <a:ext cx="6880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k-KZ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Ә</a:t>
            </a: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862398" y="4064148"/>
            <a:ext cx="7649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k-KZ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Ы</a:t>
            </a: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460010" y="3696630"/>
            <a:ext cx="6703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k-KZ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И</a:t>
            </a: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291488" y="3641426"/>
            <a:ext cx="569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k-KZ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Ү</a:t>
            </a: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126826" y="2234481"/>
            <a:ext cx="6832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k-KZ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Й</a:t>
            </a: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922509" y="2299740"/>
            <a:ext cx="8066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k-KZ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Б </a:t>
            </a: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630575" y="3026569"/>
            <a:ext cx="6848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k-KZ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Ң</a:t>
            </a: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004991" y="2817437"/>
            <a:ext cx="6286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k-KZ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К</a:t>
            </a: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7532221" y="2492896"/>
            <a:ext cx="8483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k-KZ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Щ</a:t>
            </a: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7977214" y="4194119"/>
            <a:ext cx="5838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k-KZ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Е</a:t>
            </a: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7272824" y="3708751"/>
            <a:ext cx="3770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k-KZ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І</a:t>
            </a: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6525678" y="4064148"/>
            <a:ext cx="7232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k-KZ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Ө</a:t>
            </a: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9228" name="Picture 12" descr="https://i.pinimg.com/736x/19/53/e6/1953e6a943b20371df40e3e8d264c58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384" y="4705396"/>
            <a:ext cx="1452527" cy="20587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9230" name="Picture 14" descr="https://c7.hotpng.com/preview/585/43/663/geometric-shape-worksheet-kindergarten-mathematics-red-shapes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9" t="35" r="149" b="8911"/>
          <a:stretch/>
        </p:blipFill>
        <p:spPr bwMode="auto">
          <a:xfrm>
            <a:off x="401893" y="-8560"/>
            <a:ext cx="1073763" cy="959200"/>
          </a:xfrm>
          <a:prstGeom prst="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2" name="Picture 16" descr="https://banner2.cleanpng.com/20190511/zkj/kisspng-triangle-geometric-shape-geometry-mathematics-gen-sorgusuna-uygun-resimleri-bedava-indir-5cd66fb4c177d5.721644971557557172792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98" r="23215" b="1472"/>
          <a:stretch/>
        </p:blipFill>
        <p:spPr bwMode="auto">
          <a:xfrm flipH="1">
            <a:off x="5254971" y="44624"/>
            <a:ext cx="863501" cy="878764"/>
          </a:xfrm>
          <a:prstGeom prst="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3466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681 -0.07014 C 0.06007 -0.07685 0.10208 -0.07407 0.12882 -0.07546 C 0.15174 -0.08009 0.1408 -0.07801 0.18368 -0.07546 C 0.19635 -0.07361 0.20938 -0.07222 0.2217 -0.06736 C 0.22986 -0.06412 0.24323 -0.05602 0.25174 -0.05532 C 0.26007 -0.05463 0.2684 -0.05463 0.27674 -0.05416 C 0.33976 -0.04838 0.2967 -0.05115 0.40573 -0.05277 C 0.41615 -0.05509 0.42517 -0.05694 0.43576 -0.0581 C 0.44531 -0.06041 0.45417 -0.06435 0.46372 -0.06597 C 0.46615 -0.06713 0.47153 -0.06875 0.47153 -0.06875 " pathEditMode="relative" ptsTypes="fffffffffA">
                                      <p:cBhvr>
                                        <p:cTn id="6" dur="2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97 0.01088 C 0.09947 0.02222 0.12569 0.03009 0.16197 0.03217 C 0.28524 0.02916 0.23402 0.03078 0.31597 0.02824 C 0.34045 0.02638 0.36371 0.02199 0.38802 0.01898 C 0.39913 0.01527 0.40972 0.01388 0.421 0.01226 C 0.42812 0.00972 0.43472 0.00648 0.44201 0.00416 C 0.44843 -0.00139 0.45503 -0.00556 0.46111 -0.01181 C 0.47066 -0.02153 0.48003 -0.0338 0.49097 -0.04098 C 0.51996 -0.06019 0.54895 -0.07917 0.57795 -0.09838 C 0.58316 -0.10186 0.58767 -0.10718 0.59305 -0.11042 C 0.59531 -0.11181 0.59774 -0.11181 0.6 -0.11297 C 0.60312 -0.11459 0.60607 -0.11644 0.60902 -0.11829 C 0.62673 -0.1301 0.64409 -0.13936 0.66406 -0.14237 C 0.66736 -0.14399 0.66979 -0.1463 0.67309 -0.14769 C 0.67378 -0.14908 0.67517 -0.15 0.675 -0.15162 C 0.67465 -0.15348 0.66597 -0.1588 0.66406 -0.15973 C 0.65972 -0.16389 0.6552 -0.16737 0.65 -0.16899 C 0.64756 -0.17061 0.64496 -0.17315 0.64201 -0.17315 L 0.65711 -0.17431 " pathEditMode="relative" ptsTypes="fffffffffffffffffAA">
                                      <p:cBhvr>
                                        <p:cTn id="1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132 -0.01643 C -0.04305 -0.02685 -0.04774 -0.04236 -0.05434 -0.04838 C -0.05798 -0.05578 -0.06163 -0.05902 -0.06632 -0.06435 C -0.07812 -0.07824 -0.09079 -0.09027 -0.10329 -0.103 C -0.11163 -0.11157 -0.11996 -0.12106 -0.12934 -0.12708 C -0.1335 -0.12986 -0.13541 -0.13356 -0.14027 -0.13495 C -0.14392 -0.14282 -0.1401 -0.13657 -0.1493 -0.14166 C -0.16892 -0.15231 -0.18507 -0.16111 -0.20625 -0.16967 C -0.23941 -0.1831 -0.27361 -0.19444 -0.30625 -0.20972 C -0.32482 -0.21851 -0.34566 -0.21134 -0.36527 -0.21226 C -0.37066 -0.21273 -0.37586 -0.21296 -0.38125 -0.21365 C -0.38663 -0.21435 -0.39722 -0.21643 -0.39722 -0.21643 C -0.40659 -0.21435 -0.41232 -0.20717 -0.42118 -0.203 C -0.42395 -0.19768 -0.42795 -0.1956 -0.43125 -0.19097 " pathEditMode="relative" ptsTypes="fffffffffffffA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459 -0.0426 C 0.06962 -0.04723 0.07553 -0.05093 0.0816 -0.05185 C 0.08785 -0.05278 0.10053 -0.05463 0.10053 -0.05463 C 0.11042 -0.05926 0.12119 -0.06227 0.1316 -0.06389 C 0.17535 -0.06273 0.21737 -0.05695 0.26059 -0.0507 C 0.27119 -0.0456 0.28351 -0.04514 0.29462 -0.04398 C 0.30452 -0.03935 0.31615 -0.03635 0.32657 -0.03334 C 0.3316 -0.03195 0.33542 -0.02917 0.34063 -0.02801 C 0.35209 -0.02269 0.34636 -0.02431 0.35764 -0.02269 C 0.36875 -0.01875 0.37796 -0.01042 0.38959 -0.00787 C 0.39584 -0.00463 0.40209 -0.00463 0.40851 -0.00255 C 0.41945 0.00092 0.42987 0.00578 0.44063 0.00949 C 0.44549 0.01365 0.45018 0.01365 0.45556 0.01597 C 0.46094 0.01828 0.46615 0.02222 0.47153 0.02407 C 0.48056 0.03611 0.46893 0.02176 0.47761 0.0294 C 0.48125 0.03264 0.4823 0.03565 0.48664 0.03727 C 0.49184 0.04213 0.49844 0.04791 0.50452 0.05069 C 0.5066 0.05463 0.50903 0.05671 0.51164 0.05995 " pathEditMode="relative" ptsTypes="fffffffffffffffffA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0.02129 C -0.03038 -0.02754 -0.04323 -0.02777 -0.07743 -0.02847 C -0.11216 -0.03055 -0.14688 -0.03171 -0.18195 -0.03287 C -0.19375 -0.0331 -0.21719 -0.03379 -0.21719 -0.03379 C -0.28455 -0.03333 -0.2665 -0.03588 -0.29931 -0.03055 C -0.31841 -0.02407 -0.33594 -0.01689 -0.3533 -0.00949 C -0.37049 -0.00185 -0.38872 0.0044 -0.40261 0.01343 C -0.4132 0.02037 -0.41563 0.02848 -0.42466 0.03565 C -0.42726 0.04028 -0.42413 0.03565 -0.42934 0.04005 C -0.43403 0.04375 -0.43663 0.04792 -0.44375 0.05093 C -0.44532 0.05232 -0.44775 0.05371 -0.44844 0.05533 C -0.44879 0.05625 -0.44879 0.05718 -0.44931 0.05811 C -0.45278 0.06274 -0.45782 0.06713 -0.46111 0.07153 C -0.46667 0.07894 -0.47049 0.08681 -0.47292 0.09445 C -0.47257 0.10232 -0.47049 0.11297 -0.47049 0.12176 " pathEditMode="relative" rAng="0" ptsTypes="ffffffffffffffA">
                                      <p:cBhvr>
                                        <p:cTn id="2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46" y="6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421 0.05116 C 0.05886 0.04815 0.08282 0.04283 0.1073 0.04051 C 0.1165 0.03796 0.12396 0.03287 0.13316 0.03125 C 0.14306 0.02732 0.15313 0.02662 0.1632 0.02454 C 0.16615 0.02269 0.16893 0.02014 0.17223 0.01921 C 0.17848 0.01736 0.19132 0.01667 0.19132 0.01667 C 0.20365 0.0125 0.21546 0.01158 0.2283 0.00995 C 0.23941 0.00718 0.25018 0.00579 0.26129 0.00463 C 0.27414 0.00139 0.28716 0.00023 0.30018 -0.00208 C 0.31198 -0.00717 0.32396 -0.0081 0.33629 -0.01018 C 0.34584 -0.01366 0.35434 -0.01551 0.36424 -0.01667 C 0.38733 -0.02616 0.41233 -0.02685 0.43629 -0.03148 C 0.44028 -0.03333 0.44445 -0.03403 0.44827 -0.0368 C 0.45278 -0.04005 0.45712 -0.04375 0.46216 -0.04606 C 0.46702 -0.04838 0.47223 -0.0493 0.47726 -0.05139 C 0.48056 -0.05278 0.48351 -0.05625 0.48716 -0.05671 C 0.49219 -0.05741 0.49723 -0.05764 0.50226 -0.0581 C 0.51528 -0.06065 0.5283 -0.06458 0.54132 -0.0662 C 0.54844 -0.06829 0.55487 -0.07153 0.56216 -0.07268 C 0.56823 -0.07824 0.57414 -0.07963 0.58125 -0.08217 C 0.58386 -0.08426 0.58646 -0.08704 0.58924 -0.08889 C 0.59254 -0.0912 0.59671 -0.0912 0.60018 -0.09282 C 0.60243 -0.09722 0.60226 -0.09514 0.60226 -0.09815 " pathEditMode="relative" ptsTypes="ffffffffffffffffffffff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92 0.08774 C -0.04862 0.07524 -0.07084 0.06598 -0.09792 0.0625 C -0.13247 0.05186 -0.16858 0.05186 -0.204 0.05047 C -0.22431 0.03912 -0.20226 0.05047 -0.25695 0.04514 C -0.27188 0.04375 -0.28698 0.04283 -0.30192 0.04098 C -0.35869 0.0419 -0.37275 0.03912 -0.41198 0.04514 C -0.43889 0.05556 -0.47171 0.04792 -0.50087 0.05162 C -0.5073 0.05463 -0.51337 0.05787 -0.51997 0.05973 C -0.52396 0.0632 -0.52796 0.0669 -0.53195 0.07037 C -0.53317 0.0713 -0.53386 0.07315 -0.5349 0.07431 C -0.53594 0.07547 -0.53803 0.07709 -0.53803 0.07709 " pathEditMode="relative" ptsTypes="ffffffffffA">
                                      <p:cBhvr>
                                        <p:cTn id="3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375 0.01574 C 0.09027 -0.01944 0.14201 -0.0419 0.19566 -0.04676 C 0.22187 -0.05625 0.24114 -0.06852 0.26666 -0.08287 C 0.29323 -0.09768 0.32048 -0.10509 0.34774 -0.1162 C 0.37222 -0.12616 0.39427 -0.13727 0.41961 -0.14143 C 0.42586 -0.14606 0.43073 -0.14907 0.43767 -0.15093 C 0.44027 -0.15278 0.44392 -0.15301 0.44566 -0.15625 C 0.4467 -0.1581 0.44739 -0.16018 0.44861 -0.16157 C 0.44948 -0.1625 0.45711 -0.16667 0.45764 -0.1669 C 0.46823 -0.17338 0.47934 -0.17893 0.49062 -0.18287 C 0.49913 -0.18218 0.50347 -0.18264 0.51059 -0.18009 C 0.51562 -0.17824 0.51961 -0.175 0.52465 -0.17361 C 0.5309 -0.16944 0.53784 -0.16643 0.54375 -0.16157 C 0.54583 -0.15718 0.5526 -0.15093 0.5526 -0.15093 C 0.55503 -0.14606 0.55625 -0.14213 0.55972 -0.13889 C 0.56753 -0.13148 0.56076 -0.14005 0.56562 -0.13356 " pathEditMode="relative" ptsTypes="fffffffffffffffA">
                                      <p:cBhvr>
                                        <p:cTn id="3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837 0.03981 C -0.04201 0.03634 -0.04219 0.03217 -0.04635 0.03032 C -0.04896 0.02754 -0.05174 0.02523 -0.05434 0.02245 C -0.05868 0.01759 -0.0559 0.01944 -0.05937 0.01435 C -0.06424 0.00694 -0.0724 -0.00116 -0.07934 -0.00417 C -0.08333 -0.00973 -0.08819 -0.01436 -0.0934 -0.0176 C -0.11736 -0.04954 -0.15156 -0.06389 -0.18142 -0.08288 C -0.19583 -0.0919 -0.21111 -0.09885 -0.22535 -0.10834 C -0.24549 -0.12176 -0.23698 -0.11806 -0.25035 -0.12292 C -0.26476 -0.13357 -0.27951 -0.1426 -0.29427 -0.15232 C -0.30191 -0.15718 -0.30816 -0.1625 -0.31632 -0.16551 C -0.32569 -0.17362 -0.31996 -0.16899 -0.33229 -0.17755 C -0.3349 -0.1794 -0.34028 -0.18288 -0.34028 -0.18288 C -0.34687 -0.19167 -0.35712 -0.19607 -0.36441 -0.20417 C -0.37292 -0.21343 -0.38038 -0.22524 -0.38941 -0.23357 C -0.39115 -0.23519 -0.3934 -0.23588 -0.39531 -0.2375 C -0.40139 -0.2426 -0.39774 -0.24167 -0.40434 -0.24838 C -0.4092 -0.25325 -0.41528 -0.25695 -0.42031 -0.26158 C -0.42187 -0.26297 -0.42274 -0.26551 -0.42431 -0.2669 C -0.42621 -0.26852 -0.42847 -0.26899 -0.43038 -0.27084 C -0.43802 -0.27825 -0.44479 -0.28635 -0.45226 -0.29352 C -0.46198 -0.30255 -0.45781 -0.29167 -0.47031 -0.30834 C -0.475 -0.31459 -0.47847 -0.3176 -0.48437 -0.32153 C -0.49792 -0.34075 -0.51944 -0.35232 -0.53837 -0.35903 C -0.54184 -0.36204 -0.54566 -0.3625 -0.54931 -0.36551 C -0.55503 -0.37038 -0.55764 -0.37315 -0.56441 -0.375 C -0.56927 -0.37987 -0.57465 -0.3845 -0.58038 -0.38704 C -0.58681 -0.39561 -0.59479 -0.39491 -0.60139 -0.40163 C -0.60729 -0.40764 -0.61076 -0.41413 -0.6184 -0.41621 C -0.62465 -0.42477 -0.63003 -0.43334 -0.63733 -0.44028 C -0.64201 -0.44931 -0.63646 -0.44028 -0.64236 -0.44561 C -0.64948 -0.45209 -0.65625 -0.46042 -0.66337 -0.4669 C -0.66615 -0.46945 -0.66875 -0.47014 -0.67135 -0.47362 " pathEditMode="relative" ptsTypes="ffffffffffffffffffffffffffffffffA">
                                      <p:cBhvr>
                                        <p:cTn id="3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84 -0.03588 C 0.09601 -0.04491 0.15035 -0.04584 0.20487 -0.04792 C 0.23421 -0.04908 0.29289 -0.0507 0.29289 -0.0507 C 0.31563 -0.05348 0.3382 -0.05463 0.36094 -0.05718 C 0.38039 -0.06528 0.40157 -0.06783 0.42188 -0.06922 C 0.45278 -0.07871 0.48803 -0.0706 0.51997 -0.06922 C 0.53542 -0.06505 0.55035 -0.06482 0.56598 -0.06273 C 0.57275 -0.06088 0.57153 -0.05857 0.57691 -0.05324 C 0.58455 -0.03773 0.59862 -0.03403 0.61094 -0.0294 C 0.61789 -0.02292 0.61476 -0.02547 0.61997 -0.0213 C 0.62431 -0.01227 0.61875 -0.02246 0.62587 -0.01459 C 0.62674 -0.01366 0.62709 -0.01181 0.62796 -0.01065 C 0.63056 -0.00648 0.63368 -0.00417 0.63698 -0.00139 C 0.63889 0.00023 0.64098 0.00208 0.64289 0.00393 C 0.64393 0.00486 0.64584 0.00671 0.64584 0.00671 C 0.64723 0.0118 0.64618 0.00972 0.64896 0.01342 " pathEditMode="relative" ptsTypes="fffffffffffffffA">
                                      <p:cBhvr>
                                        <p:cTn id="4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218 0.04931 C -0.11129 0.01204 -0.1849 -0.02245 -0.26007 -0.02939 C -0.29879 -0.03958 -0.3356 -0.05139 -0.37518 -0.05324 C -0.43924 -0.06064 -0.50382 -0.05995 -0.56806 -0.06134 C -0.60452 -0.06342 -0.63785 -0.06342 -0.67518 -0.06273 C -0.67744 -0.06064 -0.68021 -0.05972 -0.68212 -0.05717 " pathEditMode="relative" ptsTypes="fffffA">
                                      <p:cBhvr>
                                        <p:cTn id="4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5.55556E-6 C -0.03437 -0.01273 -0.06735 -0.01411 -0.10312 -0.01597 C -0.13524 -0.02152 -0.1677 -0.02036 -0.19999 -0.02129 C -0.25902 -0.0206 -0.31388 -0.01759 -0.37204 -0.0132 C -0.37916 -0.0118 -0.38628 -0.01064 -0.39201 -0.00393 C -0.39392 -0.00161 -0.39965 0.00811 -0.40399 0.01065 C -0.41058 0.01459 -0.41753 0.01714 -0.42413 0.0213 C -0.42881 0.03149 -0.44444 0.0419 -0.45312 0.04538 C -0.45433 0.04584 -0.45867 0.047 -0.46006 0.04815 C -0.46215 0.04977 -0.46614 0.05348 -0.46614 0.05348 C -0.46683 0.05487 -0.46718 0.05626 -0.46805 0.05741 C -0.46892 0.05857 -0.471 0.05996 -0.471 0.05996 " pathEditMode="relative" ptsTypes="fffffffffffA">
                                      <p:cBhvr>
                                        <p:cTn id="5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59259E-6 C -0.04462 -0.04537 -0.1118 -0.06111 -0.16476 -0.08009 C -0.18715 -0.08796 -0.20955 -0.09676 -0.23177 -0.10532 C -0.25503 -0.11412 -0.27673 -0.12801 -0.30087 -0.13079 C -0.32118 -0.14236 -0.34601 -0.14282 -0.36771 -0.14537 C -0.37986 -0.14884 -0.39132 -0.14977 -0.40382 -0.15069 C -0.43611 -0.15023 -0.46857 -0.15 -0.50087 -0.1493 C -0.50573 -0.14907 -0.50625 -0.14398 -0.50972 -0.14398 " pathEditMode="relative" ptsTypes="fffffffA">
                                      <p:cBhvr>
                                        <p:cTn id="5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88 0.01528 C 0.0349 0.00926 0.04202 0.01018 0.05695 0.01111 C 0.06042 0.01273 0.06337 0.01505 0.06684 0.01643 C 0.07622 0.02893 0.08993 0.03866 0.10191 0.04583 C 0.10625 0.04838 0.10799 0.04792 0.11181 0.05116 C 0.11997 0.0581 0.12622 0.06366 0.13594 0.06713 C 0.14774 0.07708 0.16597 0.08935 0.17986 0.09259 C 0.19219 0.10046 0.20538 0.11088 0.21892 0.11389 C 0.22587 0.11736 0.23524 0.12083 0.24097 0.12708 C 0.24774 0.13449 0.25417 0.1412 0.26181 0.14722 C 0.275 0.15787 0.25938 0.14699 0.27795 0.15926 C 0.27934 0.16018 0.28195 0.1618 0.28195 0.1618 C 0.28542 0.1669 0.28854 0.17292 0.29288 0.17662 C 0.29445 0.17801 0.29636 0.17801 0.29792 0.17917 C 0.30347 0.1831 0.30851 0.18842 0.31389 0.19259 C 0.32153 0.19861 0.33142 0.20347 0.33993 0.20717 C 0.34132 0.20995 0.34254 0.2125 0.34392 0.21528 C 0.34462 0.21667 0.34583 0.21921 0.34583 0.21921 C 0.34636 0.22245 0.34792 0.22778 0.34792 0.23125 " pathEditMode="relative" ptsTypes="ffffffffffffffffffA">
                                      <p:cBhvr>
                                        <p:cTn id="5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  <p:bldP spid="16" grpId="0"/>
      <p:bldP spid="19" grpId="0"/>
      <p:bldP spid="20" grpId="0"/>
      <p:bldP spid="21" grpId="0"/>
      <p:bldP spid="22" grpId="0"/>
      <p:bldP spid="24" grpId="0"/>
      <p:bldP spid="25" grpId="0"/>
      <p:bldP spid="28" grpId="0"/>
      <p:bldP spid="30" grpId="0"/>
      <p:bldP spid="31" grpId="0"/>
      <p:bldP spid="32" grpId="0"/>
    </p:bld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318</TotalTime>
  <Words>215</Words>
  <Application>Microsoft Office PowerPoint</Application>
  <PresentationFormat>Экран (4:3)</PresentationFormat>
  <Paragraphs>57</Paragraphs>
  <Slides>13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Georgia</vt:lpstr>
      <vt:lpstr>Trebuchet MS</vt:lpstr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2 – жаттығу. Сөйлемдерді қатесіз көшіріп жаз.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Али</dc:creator>
  <cp:lastModifiedBy>технодом</cp:lastModifiedBy>
  <cp:revision>27</cp:revision>
  <dcterms:created xsi:type="dcterms:W3CDTF">2021-01-06T08:41:48Z</dcterms:created>
  <dcterms:modified xsi:type="dcterms:W3CDTF">2021-01-09T10:06:12Z</dcterms:modified>
</cp:coreProperties>
</file>