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sldIdLst>
    <p:sldId id="266" r:id="rId2"/>
    <p:sldId id="265" r:id="rId3"/>
    <p:sldId id="269" r:id="rId4"/>
    <p:sldId id="256" r:id="rId5"/>
    <p:sldId id="257" r:id="rId6"/>
    <p:sldId id="259" r:id="rId7"/>
    <p:sldId id="260" r:id="rId8"/>
    <p:sldId id="261" r:id="rId9"/>
    <p:sldId id="267" r:id="rId10"/>
    <p:sldId id="262" r:id="rId11"/>
    <p:sldId id="263" r:id="rId12"/>
    <p:sldId id="264" r:id="rId1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4" d="100"/>
          <a:sy n="84" d="100"/>
        </p:scale>
        <p:origin x="1426" y="7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09.01.2021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09.01.2021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09.01.2021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t>09.01.2021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09.01.2021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t>09.01.2021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09.01.2021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t>09.01.2021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09.01.2021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09.01.2021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09.01.2021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t>09.01.2021</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78259" y="456634"/>
            <a:ext cx="7481535" cy="2400657"/>
          </a:xfrm>
          <a:prstGeom prst="rect">
            <a:avLst/>
          </a:prstGeom>
          <a:noFill/>
        </p:spPr>
        <p:txBody>
          <a:bodyPr wrap="none" lIns="91440" tIns="45720" rIns="91440" bIns="45720">
            <a:spAutoFit/>
          </a:bodyPr>
          <a:lstStyle/>
          <a:p>
            <a:r>
              <a:rPr lang="ru-RU" sz="5400" b="1" cap="none" spc="0" dirty="0" err="1" smtClean="0">
                <a:ln w="1905"/>
                <a:solidFill>
                  <a:schemeClr val="bg2">
                    <a:lumMod val="50000"/>
                  </a:schemeClr>
                </a:solidFill>
                <a:effectLst>
                  <a:innerShdw blurRad="69850" dist="43180" dir="5400000">
                    <a:srgbClr val="000000">
                      <a:alpha val="65000"/>
                    </a:srgbClr>
                  </a:innerShdw>
                </a:effectLst>
              </a:rPr>
              <a:t>Сабақтың</a:t>
            </a:r>
            <a:r>
              <a:rPr lang="ru-RU" sz="5400" b="1" cap="none" spc="0" dirty="0" smtClean="0">
                <a:ln w="1905"/>
                <a:solidFill>
                  <a:schemeClr val="bg2">
                    <a:lumMod val="50000"/>
                  </a:schemeClr>
                </a:solidFill>
                <a:effectLst>
                  <a:innerShdw blurRad="69850" dist="43180" dir="5400000">
                    <a:srgbClr val="000000">
                      <a:alpha val="65000"/>
                    </a:srgbClr>
                  </a:innerShdw>
                </a:effectLst>
              </a:rPr>
              <a:t> </a:t>
            </a:r>
            <a:r>
              <a:rPr lang="ru-RU" sz="5400" b="1" cap="none" spc="0" dirty="0" err="1" smtClean="0">
                <a:ln w="1905"/>
                <a:solidFill>
                  <a:schemeClr val="bg2">
                    <a:lumMod val="50000"/>
                  </a:schemeClr>
                </a:solidFill>
                <a:effectLst>
                  <a:innerShdw blurRad="69850" dist="43180" dir="5400000">
                    <a:srgbClr val="000000">
                      <a:alpha val="65000"/>
                    </a:srgbClr>
                  </a:innerShdw>
                </a:effectLst>
              </a:rPr>
              <a:t>тақырыбы</a:t>
            </a:r>
            <a:r>
              <a:rPr lang="ru-RU" sz="5400" b="1" cap="none" spc="0" dirty="0" smtClean="0">
                <a:ln w="1905"/>
                <a:solidFill>
                  <a:schemeClr val="bg2">
                    <a:lumMod val="50000"/>
                  </a:schemeClr>
                </a:solidFill>
                <a:effectLst>
                  <a:innerShdw blurRad="69850" dist="43180" dir="5400000">
                    <a:srgbClr val="000000">
                      <a:alpha val="65000"/>
                    </a:srgbClr>
                  </a:innerShdw>
                </a:effectLst>
              </a:rPr>
              <a:t>: </a:t>
            </a:r>
          </a:p>
          <a:p>
            <a:r>
              <a:rPr lang="ru-RU" sz="3200" b="1" cap="none" spc="0" dirty="0" smtClean="0">
                <a:ln w="1905"/>
                <a:solidFill>
                  <a:srgbClr val="FF0000"/>
                </a:solidFill>
                <a:effectLst>
                  <a:innerShdw blurRad="69850" dist="43180" dir="5400000">
                    <a:srgbClr val="000000">
                      <a:alpha val="65000"/>
                    </a:srgbClr>
                  </a:innerShdw>
                </a:effectLst>
              </a:rPr>
              <a:t>   </a:t>
            </a:r>
            <a:r>
              <a:rPr lang="ru-RU" sz="3200" b="1" dirty="0" smtClean="0">
                <a:ln w="1905"/>
                <a:solidFill>
                  <a:srgbClr val="FF0000"/>
                </a:solidFill>
                <a:effectLst>
                  <a:innerShdw blurRad="69850" dist="43180" dir="5400000">
                    <a:srgbClr val="000000">
                      <a:alpha val="65000"/>
                    </a:srgbClr>
                  </a:innerShdw>
                </a:effectLst>
              </a:rPr>
              <a:t>Ас – </a:t>
            </a:r>
            <a:r>
              <a:rPr lang="ru-RU" sz="3200" b="1" dirty="0" err="1" smtClean="0">
                <a:ln w="1905"/>
                <a:solidFill>
                  <a:srgbClr val="FF0000"/>
                </a:solidFill>
                <a:effectLst>
                  <a:innerShdw blurRad="69850" dist="43180" dir="5400000">
                    <a:srgbClr val="000000">
                      <a:alpha val="65000"/>
                    </a:srgbClr>
                  </a:innerShdw>
                </a:effectLst>
              </a:rPr>
              <a:t>адамның</a:t>
            </a:r>
            <a:r>
              <a:rPr lang="ru-RU" sz="3200" b="1" dirty="0" smtClean="0">
                <a:ln w="1905"/>
                <a:solidFill>
                  <a:srgbClr val="FF0000"/>
                </a:solidFill>
                <a:effectLst>
                  <a:innerShdw blurRad="69850" dist="43180" dir="5400000">
                    <a:srgbClr val="000000">
                      <a:alpha val="65000"/>
                    </a:srgbClr>
                  </a:innerShdw>
                </a:effectLst>
              </a:rPr>
              <a:t> </a:t>
            </a:r>
            <a:r>
              <a:rPr lang="ru-RU" sz="3200" b="1" dirty="0" err="1" smtClean="0">
                <a:ln w="1905"/>
                <a:solidFill>
                  <a:srgbClr val="FF0000"/>
                </a:solidFill>
                <a:effectLst>
                  <a:innerShdw blurRad="69850" dist="43180" dir="5400000">
                    <a:srgbClr val="000000">
                      <a:alpha val="65000"/>
                    </a:srgbClr>
                  </a:innerShdw>
                </a:effectLst>
              </a:rPr>
              <a:t>арқауы</a:t>
            </a:r>
            <a:r>
              <a:rPr lang="ru-RU" sz="3200" b="1" dirty="0" smtClean="0">
                <a:ln w="1905"/>
                <a:solidFill>
                  <a:srgbClr val="FF0000"/>
                </a:solidFill>
                <a:effectLst>
                  <a:innerShdw blurRad="69850" dist="43180" dir="5400000">
                    <a:srgbClr val="000000">
                      <a:alpha val="65000"/>
                    </a:srgbClr>
                  </a:innerShdw>
                </a:effectLst>
              </a:rPr>
              <a:t>. </a:t>
            </a:r>
          </a:p>
          <a:p>
            <a:r>
              <a:rPr lang="ru-RU" sz="3200" b="1" dirty="0" err="1" smtClean="0">
                <a:ln w="1905"/>
                <a:solidFill>
                  <a:srgbClr val="FF0000"/>
                </a:solidFill>
                <a:effectLst>
                  <a:innerShdw blurRad="69850" dist="43180" dir="5400000">
                    <a:srgbClr val="000000">
                      <a:alpha val="65000"/>
                    </a:srgbClr>
                  </a:innerShdw>
                </a:effectLst>
              </a:rPr>
              <a:t>Дауысты</a:t>
            </a:r>
            <a:r>
              <a:rPr lang="ru-RU" sz="3200" b="1" dirty="0" smtClean="0">
                <a:ln w="1905"/>
                <a:solidFill>
                  <a:srgbClr val="FF0000"/>
                </a:solidFill>
                <a:effectLst>
                  <a:innerShdw blurRad="69850" dist="43180" dir="5400000">
                    <a:srgbClr val="000000">
                      <a:alpha val="65000"/>
                    </a:srgbClr>
                  </a:innerShdw>
                </a:effectLst>
              </a:rPr>
              <a:t> </a:t>
            </a:r>
            <a:r>
              <a:rPr lang="ru-RU" sz="3200" b="1" dirty="0" err="1" smtClean="0">
                <a:ln w="1905"/>
                <a:solidFill>
                  <a:srgbClr val="FF0000"/>
                </a:solidFill>
                <a:effectLst>
                  <a:innerShdw blurRad="69850" dist="43180" dir="5400000">
                    <a:srgbClr val="000000">
                      <a:alpha val="65000"/>
                    </a:srgbClr>
                  </a:innerShdw>
                </a:effectLst>
              </a:rPr>
              <a:t>және</a:t>
            </a:r>
            <a:r>
              <a:rPr lang="ru-RU" sz="3200" b="1" dirty="0" smtClean="0">
                <a:ln w="1905"/>
                <a:solidFill>
                  <a:srgbClr val="FF0000"/>
                </a:solidFill>
                <a:effectLst>
                  <a:innerShdw blurRad="69850" dist="43180" dir="5400000">
                    <a:srgbClr val="000000">
                      <a:alpha val="65000"/>
                    </a:srgbClr>
                  </a:innerShdw>
                </a:effectLst>
              </a:rPr>
              <a:t> </a:t>
            </a:r>
            <a:r>
              <a:rPr lang="ru-RU" sz="3200" b="1" dirty="0" err="1" smtClean="0">
                <a:ln w="1905"/>
                <a:solidFill>
                  <a:srgbClr val="FF0000"/>
                </a:solidFill>
                <a:effectLst>
                  <a:innerShdw blurRad="69850" dist="43180" dir="5400000">
                    <a:srgbClr val="000000">
                      <a:alpha val="65000"/>
                    </a:srgbClr>
                  </a:innerShdw>
                </a:effectLst>
              </a:rPr>
              <a:t>дауыссыз</a:t>
            </a:r>
            <a:r>
              <a:rPr lang="ru-RU" sz="3200" b="1" dirty="0" smtClean="0">
                <a:ln w="1905"/>
                <a:solidFill>
                  <a:srgbClr val="FF0000"/>
                </a:solidFill>
                <a:effectLst>
                  <a:innerShdw blurRad="69850" dist="43180" dir="5400000">
                    <a:srgbClr val="000000">
                      <a:alpha val="65000"/>
                    </a:srgbClr>
                  </a:innerShdw>
                </a:effectLst>
              </a:rPr>
              <a:t> </a:t>
            </a:r>
            <a:r>
              <a:rPr lang="ru-RU" sz="3200" b="1" dirty="0" err="1" smtClean="0">
                <a:ln w="1905"/>
                <a:solidFill>
                  <a:srgbClr val="FF0000"/>
                </a:solidFill>
                <a:effectLst>
                  <a:innerShdw blurRad="69850" dist="43180" dir="5400000">
                    <a:srgbClr val="000000">
                      <a:alpha val="65000"/>
                    </a:srgbClr>
                  </a:innerShdw>
                </a:effectLst>
              </a:rPr>
              <a:t>дыбыстар</a:t>
            </a:r>
            <a:r>
              <a:rPr lang="ru-RU" sz="3200" b="1" dirty="0" smtClean="0">
                <a:ln w="1905"/>
                <a:solidFill>
                  <a:srgbClr val="FF0000"/>
                </a:solidFill>
                <a:effectLst>
                  <a:innerShdw blurRad="69850" dist="43180" dir="5400000">
                    <a:srgbClr val="000000">
                      <a:alpha val="65000"/>
                    </a:srgbClr>
                  </a:innerShdw>
                </a:effectLst>
              </a:rPr>
              <a:t>.</a:t>
            </a:r>
            <a:endParaRPr lang="ru-RU" sz="32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a:p>
            <a:endParaRPr lang="ru-RU"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6" name="Прямоугольник 5"/>
          <p:cNvSpPr/>
          <p:nvPr/>
        </p:nvSpPr>
        <p:spPr>
          <a:xfrm>
            <a:off x="179512" y="2564904"/>
            <a:ext cx="8712968" cy="584775"/>
          </a:xfrm>
          <a:prstGeom prst="rect">
            <a:avLst/>
          </a:prstGeom>
          <a:noFill/>
        </p:spPr>
        <p:txBody>
          <a:bodyPr wrap="square" lIns="91440" tIns="45720" rIns="91440" bIns="45720">
            <a:spAutoFit/>
          </a:bodyPr>
          <a:lstStyle/>
          <a:p>
            <a:pPr algn="ctr"/>
            <a:endParaRPr lang="ru-RU" sz="32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sp>
        <p:nvSpPr>
          <p:cNvPr id="7" name="Прямоугольник 6"/>
          <p:cNvSpPr/>
          <p:nvPr/>
        </p:nvSpPr>
        <p:spPr>
          <a:xfrm>
            <a:off x="257723" y="2377841"/>
            <a:ext cx="8773319" cy="4832092"/>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just"/>
            <a:r>
              <a:rPr lang="ru-RU" sz="4800" b="1" spc="0" dirty="0" err="1" smtClean="0">
                <a:ln w="0"/>
                <a:solidFill>
                  <a:schemeClr val="bg2">
                    <a:lumMod val="50000"/>
                  </a:schemeClr>
                </a:solidFill>
                <a:effectLst>
                  <a:reflection blurRad="12700" stA="50000" endPos="50000" dist="5000" dir="5400000" sy="-100000" rotWithShape="0"/>
                </a:effectLst>
              </a:rPr>
              <a:t>Сабақтың</a:t>
            </a:r>
            <a:r>
              <a:rPr lang="ru-RU" sz="4800" b="1" spc="0" dirty="0" smtClean="0">
                <a:ln w="0"/>
                <a:solidFill>
                  <a:schemeClr val="bg2">
                    <a:lumMod val="50000"/>
                  </a:schemeClr>
                </a:solidFill>
                <a:effectLst>
                  <a:reflection blurRad="12700" stA="50000" endPos="50000" dist="5000" dir="5400000" sy="-100000" rotWithShape="0"/>
                </a:effectLst>
              </a:rPr>
              <a:t> </a:t>
            </a:r>
            <a:r>
              <a:rPr lang="ru-RU" sz="4800" b="1" spc="0" dirty="0" err="1" smtClean="0">
                <a:ln w="0"/>
                <a:solidFill>
                  <a:schemeClr val="bg2">
                    <a:lumMod val="50000"/>
                  </a:schemeClr>
                </a:solidFill>
                <a:effectLst>
                  <a:reflection blurRad="12700" stA="50000" endPos="50000" dist="5000" dir="5400000" sy="-100000" rotWithShape="0"/>
                </a:effectLst>
              </a:rPr>
              <a:t>мақсаты</a:t>
            </a:r>
            <a:r>
              <a:rPr lang="ru-RU" sz="4800" b="1" dirty="0" smtClean="0">
                <a:ln w="0"/>
                <a:solidFill>
                  <a:schemeClr val="bg2">
                    <a:lumMod val="50000"/>
                  </a:schemeClr>
                </a:solidFill>
                <a:effectLst>
                  <a:reflection blurRad="12700" stA="50000" endPos="50000" dist="5000" dir="5400000" sy="-100000" rotWithShape="0"/>
                </a:effectLst>
              </a:rPr>
              <a:t>: </a:t>
            </a:r>
          </a:p>
          <a:p>
            <a:pPr marL="457200" indent="-457200" algn="just">
              <a:buFont typeface="Wingdings" pitchFamily="2" charset="2"/>
              <a:buChar char="ü"/>
            </a:pPr>
            <a:r>
              <a:rPr lang="ru-RU" sz="3200" b="1" dirty="0" smtClean="0">
                <a:ln w="0"/>
                <a:solidFill>
                  <a:srgbClr val="FF0000"/>
                </a:solidFill>
                <a:effectLst>
                  <a:reflection blurRad="12700" stA="50000" endPos="50000" dist="5000" dir="5400000" sy="-100000" rotWithShape="0"/>
                </a:effectLst>
              </a:rPr>
              <a:t>Берілген сюжетті сурет бойынша шағын әңгіме құрауды, </a:t>
            </a:r>
            <a:r>
              <a:rPr lang="ru-RU" sz="3200" b="1" dirty="0">
                <a:ln w="0"/>
                <a:solidFill>
                  <a:srgbClr val="FF0000"/>
                </a:solidFill>
                <a:effectLst>
                  <a:reflection blurRad="12700" stA="50000" endPos="50000" dist="5000" dir="5400000" sy="-100000" rotWithShape="0"/>
                </a:effectLst>
              </a:rPr>
              <a:t>о</a:t>
            </a:r>
            <a:r>
              <a:rPr lang="ru-RU" sz="3200" b="1" dirty="0" smtClean="0">
                <a:ln w="0"/>
                <a:solidFill>
                  <a:srgbClr val="FF0000"/>
                </a:solidFill>
                <a:effectLst>
                  <a:reflection blurRad="12700" stA="50000" endPos="50000" dist="5000" dir="5400000" sy="-100000" rotWithShape="0"/>
                </a:effectLst>
              </a:rPr>
              <a:t>қиғаның ретін сақтай отырып баяндауды үйренесің.</a:t>
            </a:r>
          </a:p>
          <a:p>
            <a:pPr marL="457200" indent="-457200" algn="just">
              <a:buFont typeface="Wingdings" pitchFamily="2" charset="2"/>
              <a:buChar char="ü"/>
            </a:pPr>
            <a:r>
              <a:rPr lang="ru-RU" sz="3200" b="1" dirty="0">
                <a:ln w="0"/>
                <a:solidFill>
                  <a:srgbClr val="FF0000"/>
                </a:solidFill>
                <a:effectLst>
                  <a:reflection blurRad="12700" stA="50000" endPos="50000" dist="5000" dir="5400000" sy="-100000" rotWithShape="0"/>
                </a:effectLst>
              </a:rPr>
              <a:t>Сөздердегі дауысты, дауыссыз дыбыстарды ажырату дағдысын жетілдіретсің</a:t>
            </a:r>
            <a:r>
              <a:rPr lang="ru-RU" sz="4000" b="1" dirty="0">
                <a:ln w="0"/>
                <a:solidFill>
                  <a:srgbClr val="FF0000"/>
                </a:solidFill>
                <a:effectLst>
                  <a:reflection blurRad="12700" stA="50000" endPos="50000" dist="5000" dir="5400000" sy="-100000" rotWithShape="0"/>
                </a:effectLst>
              </a:rPr>
              <a:t>.</a:t>
            </a:r>
            <a:endParaRPr lang="ru-RU" sz="4800" b="1" dirty="0">
              <a:ln w="0"/>
              <a:solidFill>
                <a:srgbClr val="FF0000"/>
              </a:solidFill>
              <a:effectLst>
                <a:reflection blurRad="12700" stA="50000" endPos="50000" dist="5000" dir="5400000" sy="-100000" rotWithShape="0"/>
              </a:effectLst>
            </a:endParaRPr>
          </a:p>
          <a:p>
            <a:pPr algn="just"/>
            <a:endParaRPr lang="ru-RU" sz="4800" b="1" spc="0" dirty="0">
              <a:ln w="0"/>
              <a:solidFill>
                <a:srgbClr val="FF0000"/>
              </a:solidFill>
              <a:effectLst>
                <a:reflection blurRad="12700" stA="50000" endPos="50000" dist="5000" dir="5400000" sy="-100000" rotWithShape="0"/>
              </a:effectLst>
            </a:endParaRPr>
          </a:p>
        </p:txBody>
      </p:sp>
    </p:spTree>
    <p:extLst>
      <p:ext uri="{BB962C8B-B14F-4D97-AF65-F5344CB8AC3E}">
        <p14:creationId xmlns:p14="http://schemas.microsoft.com/office/powerpoint/2010/main" val="32716135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Вертикальный свиток 1"/>
          <p:cNvSpPr/>
          <p:nvPr/>
        </p:nvSpPr>
        <p:spPr>
          <a:xfrm>
            <a:off x="467544" y="980728"/>
            <a:ext cx="7992888" cy="4752528"/>
          </a:xfrm>
          <a:prstGeom prst="verticalScroll">
            <a:avLst/>
          </a:prstGeom>
        </p:spPr>
        <p:style>
          <a:lnRef idx="2">
            <a:schemeClr val="accent1">
              <a:shade val="50000"/>
            </a:schemeClr>
          </a:lnRef>
          <a:fillRef idx="1003">
            <a:schemeClr val="lt2"/>
          </a:fillRef>
          <a:effectRef idx="0">
            <a:schemeClr val="accent1"/>
          </a:effectRef>
          <a:fontRef idx="minor">
            <a:schemeClr val="lt1"/>
          </a:fontRef>
        </p:style>
        <p:txBody>
          <a:bodyPr rtlCol="0" anchor="ctr"/>
          <a:lstStyle/>
          <a:p>
            <a:r>
              <a:rPr lang="kk-KZ" sz="2400" b="1"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  </a:t>
            </a:r>
          </a:p>
          <a:p>
            <a:endParaRPr lang="kk-KZ" sz="24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a:p>
            <a:endParaRPr lang="kk-KZ" sz="2400" b="1"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a:p>
            <a:endParaRPr lang="kk-KZ" sz="2400" b="1"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a:p>
            <a:endParaRPr lang="kk-KZ" sz="24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a:p>
            <a:r>
              <a:rPr lang="kk-KZ" sz="2400" b="1"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  Берілген сөздерді буынға бөліп жаз.</a:t>
            </a:r>
          </a:p>
          <a:p>
            <a:r>
              <a:rPr lang="kk-KZ" sz="2400" b="1"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  Дыбыстық талдау жаса.</a:t>
            </a:r>
          </a:p>
          <a:p>
            <a:endParaRPr lang="kk-KZ" sz="24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a:p>
            <a:endParaRPr lang="kk-KZ" sz="24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a:p>
            <a:pPr algn="ctr"/>
            <a:r>
              <a:rPr lang="kk-KZ" sz="3200" i="1" dirty="0" smtClean="0">
                <a:ln w="12700">
                  <a:solidFill>
                    <a:schemeClr val="tx2">
                      <a:satMod val="155000"/>
                    </a:schemeClr>
                  </a:solidFill>
                  <a:prstDash val="solid"/>
                </a:ln>
                <a:solidFill>
                  <a:schemeClr val="tx1"/>
                </a:solidFill>
              </a:rPr>
              <a:t>Тоқаш, шұжық, қағаз, дос.</a:t>
            </a:r>
          </a:p>
          <a:p>
            <a:endParaRPr lang="kk-KZ" sz="24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a:p>
            <a:endParaRPr lang="kk-KZ" sz="24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a:p>
            <a:endParaRPr lang="kk-KZ" sz="2400" b="1"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a:p>
            <a:endParaRPr lang="kk-KZ" sz="24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a:p>
            <a:endParaRPr lang="kk-KZ" sz="2400" b="1"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a:p>
            <a:endParaRPr lang="kk-KZ" sz="24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a:p>
            <a:endParaRPr lang="kk-KZ" sz="2400" b="1"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a:p>
            <a:endParaRPr lang="kk-KZ"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a:p>
            <a:r>
              <a:rPr lang="kk-KZ" b="1"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 </a:t>
            </a:r>
            <a:endParaRPr lang="kk-KZ" dirty="0">
              <a:ln w="12700">
                <a:solidFill>
                  <a:schemeClr val="tx2">
                    <a:satMod val="155000"/>
                  </a:schemeClr>
                </a:solidFill>
                <a:prstDash val="solid"/>
              </a:ln>
              <a:solidFill>
                <a:schemeClr val="tx1"/>
              </a:solidFill>
            </a:endParaRPr>
          </a:p>
        </p:txBody>
      </p:sp>
    </p:spTree>
    <p:extLst>
      <p:ext uri="{BB962C8B-B14F-4D97-AF65-F5344CB8AC3E}">
        <p14:creationId xmlns:p14="http://schemas.microsoft.com/office/powerpoint/2010/main" val="20222791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Вертикальный свиток 1"/>
          <p:cNvSpPr/>
          <p:nvPr/>
        </p:nvSpPr>
        <p:spPr>
          <a:xfrm>
            <a:off x="467544" y="980728"/>
            <a:ext cx="7992888" cy="4752528"/>
          </a:xfrm>
          <a:prstGeom prst="verticalScroll">
            <a:avLst/>
          </a:prstGeom>
        </p:spPr>
        <p:style>
          <a:lnRef idx="2">
            <a:schemeClr val="accent1">
              <a:shade val="50000"/>
            </a:schemeClr>
          </a:lnRef>
          <a:fillRef idx="1003">
            <a:schemeClr val="lt2"/>
          </a:fillRef>
          <a:effectRef idx="0">
            <a:schemeClr val="accent1"/>
          </a:effectRef>
          <a:fontRef idx="minor">
            <a:schemeClr val="lt1"/>
          </a:fontRef>
        </p:style>
        <p:txBody>
          <a:bodyPr rtlCol="0" anchor="ctr"/>
          <a:lstStyle/>
          <a:p>
            <a:r>
              <a:rPr lang="kk-KZ" sz="2400" b="1"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  </a:t>
            </a:r>
          </a:p>
          <a:p>
            <a:endParaRPr lang="kk-KZ" sz="24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a:p>
            <a:endParaRPr lang="kk-KZ" sz="2400" b="1"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a:p>
            <a:endParaRPr lang="kk-KZ" sz="2400" b="1"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a:p>
            <a:endParaRPr lang="kk-KZ" sz="24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a:p>
            <a:r>
              <a:rPr lang="kk-KZ" sz="2400" b="1"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  </a:t>
            </a:r>
            <a:r>
              <a:rPr lang="kk-KZ" sz="3200" b="1"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Өзіңді тексер!</a:t>
            </a:r>
            <a:endParaRPr lang="kk-KZ" sz="32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a:p>
            <a:endParaRPr lang="kk-KZ" sz="24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a:p>
            <a:pPr algn="ctr"/>
            <a:r>
              <a:rPr lang="kk-KZ" sz="3200" i="1" dirty="0" smtClean="0">
                <a:ln w="12700">
                  <a:solidFill>
                    <a:schemeClr val="tx2">
                      <a:satMod val="155000"/>
                    </a:schemeClr>
                  </a:solidFill>
                  <a:prstDash val="solid"/>
                </a:ln>
                <a:solidFill>
                  <a:schemeClr val="tx1"/>
                </a:solidFill>
              </a:rPr>
              <a:t>То -қаш, шұ - жық, қа - ғаз, дос.</a:t>
            </a:r>
          </a:p>
          <a:p>
            <a:endParaRPr lang="kk-KZ" sz="24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a:p>
            <a:endParaRPr lang="kk-KZ" sz="24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a:p>
            <a:endParaRPr lang="kk-KZ" sz="2400" b="1"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a:p>
            <a:endParaRPr lang="kk-KZ" sz="24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a:p>
            <a:endParaRPr lang="kk-KZ" sz="2400" b="1"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a:p>
            <a:endParaRPr lang="kk-KZ" sz="24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a:p>
            <a:endParaRPr lang="kk-KZ" sz="2400" b="1"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a:p>
            <a:endParaRPr lang="kk-KZ"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a:p>
            <a:r>
              <a:rPr lang="kk-KZ" b="1"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 </a:t>
            </a:r>
            <a:endParaRPr lang="kk-KZ" dirty="0">
              <a:ln w="12700">
                <a:solidFill>
                  <a:schemeClr val="tx2">
                    <a:satMod val="155000"/>
                  </a:schemeClr>
                </a:solidFill>
                <a:prstDash val="solid"/>
              </a:ln>
              <a:solidFill>
                <a:schemeClr val="tx1"/>
              </a:solidFill>
            </a:endParaRPr>
          </a:p>
        </p:txBody>
      </p:sp>
      <p:sp>
        <p:nvSpPr>
          <p:cNvPr id="3" name="Овал 2"/>
          <p:cNvSpPr/>
          <p:nvPr/>
        </p:nvSpPr>
        <p:spPr>
          <a:xfrm>
            <a:off x="1622104" y="3501008"/>
            <a:ext cx="241064" cy="31432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Овал 3"/>
          <p:cNvSpPr/>
          <p:nvPr/>
        </p:nvSpPr>
        <p:spPr>
          <a:xfrm>
            <a:off x="2260292" y="3501008"/>
            <a:ext cx="241064" cy="31432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Овал 4"/>
          <p:cNvSpPr/>
          <p:nvPr/>
        </p:nvSpPr>
        <p:spPr>
          <a:xfrm>
            <a:off x="3419872" y="3536432"/>
            <a:ext cx="241064" cy="31432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Овал 5"/>
          <p:cNvSpPr/>
          <p:nvPr/>
        </p:nvSpPr>
        <p:spPr>
          <a:xfrm>
            <a:off x="4343456" y="3525000"/>
            <a:ext cx="241064" cy="31432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Овал 6"/>
          <p:cNvSpPr/>
          <p:nvPr/>
        </p:nvSpPr>
        <p:spPr>
          <a:xfrm>
            <a:off x="5292080" y="3510896"/>
            <a:ext cx="241064" cy="31432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6084168" y="3510896"/>
            <a:ext cx="241064" cy="31432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Овал 8"/>
          <p:cNvSpPr/>
          <p:nvPr/>
        </p:nvSpPr>
        <p:spPr>
          <a:xfrm>
            <a:off x="7020272" y="3510896"/>
            <a:ext cx="241064" cy="31432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Овал 9"/>
          <p:cNvSpPr/>
          <p:nvPr/>
        </p:nvSpPr>
        <p:spPr>
          <a:xfrm>
            <a:off x="2019228" y="3510896"/>
            <a:ext cx="241064" cy="31432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0070C0"/>
              </a:solidFill>
            </a:endParaRPr>
          </a:p>
        </p:txBody>
      </p:sp>
      <p:sp>
        <p:nvSpPr>
          <p:cNvPr id="11" name="Овал 10"/>
          <p:cNvSpPr/>
          <p:nvPr/>
        </p:nvSpPr>
        <p:spPr>
          <a:xfrm>
            <a:off x="4612468" y="3525000"/>
            <a:ext cx="241064" cy="31432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0070C0"/>
              </a:solidFill>
            </a:endParaRPr>
          </a:p>
        </p:txBody>
      </p:sp>
      <p:sp>
        <p:nvSpPr>
          <p:cNvPr id="12" name="Овал 11"/>
          <p:cNvSpPr/>
          <p:nvPr/>
        </p:nvSpPr>
        <p:spPr>
          <a:xfrm>
            <a:off x="5056860" y="3525000"/>
            <a:ext cx="241064" cy="31432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0070C0"/>
              </a:solidFill>
            </a:endParaRPr>
          </a:p>
        </p:txBody>
      </p:sp>
      <p:sp>
        <p:nvSpPr>
          <p:cNvPr id="13" name="Овал 12"/>
          <p:cNvSpPr/>
          <p:nvPr/>
        </p:nvSpPr>
        <p:spPr>
          <a:xfrm>
            <a:off x="5843104" y="3510896"/>
            <a:ext cx="241064" cy="31432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0070C0"/>
              </a:solidFill>
            </a:endParaRPr>
          </a:p>
        </p:txBody>
      </p:sp>
      <p:sp>
        <p:nvSpPr>
          <p:cNvPr id="14" name="Овал 13"/>
          <p:cNvSpPr/>
          <p:nvPr/>
        </p:nvSpPr>
        <p:spPr>
          <a:xfrm>
            <a:off x="6325232" y="3525000"/>
            <a:ext cx="241064" cy="31432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0070C0"/>
              </a:solidFill>
            </a:endParaRPr>
          </a:p>
        </p:txBody>
      </p:sp>
      <p:sp>
        <p:nvSpPr>
          <p:cNvPr id="15" name="Овал 14"/>
          <p:cNvSpPr/>
          <p:nvPr/>
        </p:nvSpPr>
        <p:spPr>
          <a:xfrm>
            <a:off x="6779208" y="3510896"/>
            <a:ext cx="241064" cy="31432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0070C0"/>
              </a:solidFill>
            </a:endParaRPr>
          </a:p>
        </p:txBody>
      </p:sp>
      <p:sp>
        <p:nvSpPr>
          <p:cNvPr id="16" name="Овал 15"/>
          <p:cNvSpPr/>
          <p:nvPr/>
        </p:nvSpPr>
        <p:spPr>
          <a:xfrm>
            <a:off x="7261336" y="3510896"/>
            <a:ext cx="241064" cy="31432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0070C0"/>
              </a:solidFill>
            </a:endParaRPr>
          </a:p>
        </p:txBody>
      </p:sp>
      <p:sp>
        <p:nvSpPr>
          <p:cNvPr id="17" name="Овал 16"/>
          <p:cNvSpPr/>
          <p:nvPr/>
        </p:nvSpPr>
        <p:spPr>
          <a:xfrm>
            <a:off x="1378036" y="3525000"/>
            <a:ext cx="241064" cy="31432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0070C0"/>
              </a:solidFill>
            </a:endParaRPr>
          </a:p>
        </p:txBody>
      </p:sp>
      <p:sp>
        <p:nvSpPr>
          <p:cNvPr id="18" name="Овал 17"/>
          <p:cNvSpPr/>
          <p:nvPr/>
        </p:nvSpPr>
        <p:spPr>
          <a:xfrm>
            <a:off x="2501356" y="3501008"/>
            <a:ext cx="241064" cy="31432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0070C0"/>
              </a:solidFill>
            </a:endParaRPr>
          </a:p>
        </p:txBody>
      </p:sp>
      <p:sp>
        <p:nvSpPr>
          <p:cNvPr id="19" name="Овал 18"/>
          <p:cNvSpPr/>
          <p:nvPr/>
        </p:nvSpPr>
        <p:spPr>
          <a:xfrm>
            <a:off x="3178808" y="3510896"/>
            <a:ext cx="241064" cy="31432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0070C0"/>
              </a:solidFill>
            </a:endParaRPr>
          </a:p>
        </p:txBody>
      </p:sp>
      <p:sp>
        <p:nvSpPr>
          <p:cNvPr id="20" name="Овал 19"/>
          <p:cNvSpPr/>
          <p:nvPr/>
        </p:nvSpPr>
        <p:spPr>
          <a:xfrm>
            <a:off x="4102140" y="3508992"/>
            <a:ext cx="241064" cy="31432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0070C0"/>
              </a:solidFill>
            </a:endParaRPr>
          </a:p>
        </p:txBody>
      </p:sp>
    </p:spTree>
    <p:extLst>
      <p:ext uri="{BB962C8B-B14F-4D97-AF65-F5344CB8AC3E}">
        <p14:creationId xmlns:p14="http://schemas.microsoft.com/office/powerpoint/2010/main" val="1073255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ds04.infourok.ru/uploads/ex/009e/000c0e8d-b2a3761c/img19.jpg"/>
          <p:cNvPicPr>
            <a:picLocks noChangeAspect="1" noChangeArrowheads="1"/>
          </p:cNvPicPr>
          <p:nvPr/>
        </p:nvPicPr>
        <p:blipFill rotWithShape="1">
          <a:blip r:embed="rId2">
            <a:extLst>
              <a:ext uri="{28A0092B-C50C-407E-A947-70E740481C1C}">
                <a14:useLocalDpi xmlns:a14="http://schemas.microsoft.com/office/drawing/2010/main" val="0"/>
              </a:ext>
            </a:extLst>
          </a:blip>
          <a:srcRect l="11300" t="9116"/>
          <a:stretch/>
        </p:blipFill>
        <p:spPr bwMode="auto">
          <a:xfrm>
            <a:off x="611560" y="332656"/>
            <a:ext cx="8110728" cy="6232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4322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484808" y="1628800"/>
            <a:ext cx="5692584" cy="2831544"/>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ru-RU" sz="88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Сауат ашу</a:t>
            </a:r>
          </a:p>
          <a:p>
            <a:pPr algn="ctr"/>
            <a:r>
              <a:rPr lang="kk-KZ" sz="5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1 - сынып</a:t>
            </a:r>
          </a:p>
          <a:p>
            <a:pPr algn="ctr"/>
            <a:r>
              <a:rPr lang="kk-KZ" sz="3200" b="1" cap="none" spc="0" dirty="0" smtClean="0">
                <a:ln w="11430"/>
                <a:solidFill>
                  <a:schemeClr val="bg2">
                    <a:lumMod val="50000"/>
                  </a:schemeClr>
                </a:solidFill>
                <a:effectLst>
                  <a:outerShdw blurRad="80000" dist="40000" dir="5040000" algn="tl">
                    <a:srgbClr val="000000">
                      <a:alpha val="30000"/>
                    </a:srgbClr>
                  </a:outerShdw>
                </a:effectLst>
              </a:rPr>
              <a:t>3 - тоқсан</a:t>
            </a:r>
            <a:endParaRPr lang="ru-RU" sz="3200" b="1" cap="none" spc="0" dirty="0">
              <a:ln w="11430"/>
              <a:solidFill>
                <a:schemeClr val="bg2">
                  <a:lumMod val="50000"/>
                </a:schemeClr>
              </a:soli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860461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1572" t="55929" r="22217" b="11615"/>
          <a:stretch/>
        </p:blipFill>
        <p:spPr bwMode="auto">
          <a:xfrm rot="21301779">
            <a:off x="421515" y="2812872"/>
            <a:ext cx="2296193" cy="17440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3"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4224" t="51911" r="51663" b="17067"/>
          <a:stretch/>
        </p:blipFill>
        <p:spPr bwMode="auto">
          <a:xfrm>
            <a:off x="412771" y="548680"/>
            <a:ext cx="2513325" cy="18188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2474" t="16592" r="50413" b="51000"/>
          <a:stretch/>
        </p:blipFill>
        <p:spPr bwMode="auto">
          <a:xfrm rot="21308407">
            <a:off x="1975108" y="4757085"/>
            <a:ext cx="2526030" cy="16984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1572" t="26254" r="22217" b="45329"/>
          <a:stretch/>
        </p:blipFill>
        <p:spPr bwMode="auto">
          <a:xfrm rot="21128003">
            <a:off x="5363909" y="4519712"/>
            <a:ext cx="3014442" cy="19487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4100" t="18813" r="21575" b="47392"/>
          <a:stretch/>
        </p:blipFill>
        <p:spPr bwMode="auto">
          <a:xfrm rot="21167860">
            <a:off x="3772474" y="154291"/>
            <a:ext cx="2185397" cy="1707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2475" t="52666" r="22607" b="16667"/>
          <a:stretch/>
        </p:blipFill>
        <p:spPr bwMode="auto">
          <a:xfrm rot="1321750">
            <a:off x="6534574" y="2259590"/>
            <a:ext cx="2238037" cy="16853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8"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2407" t="20667" r="53652" b="49150"/>
          <a:stretch/>
        </p:blipFill>
        <p:spPr bwMode="auto">
          <a:xfrm rot="21137969">
            <a:off x="3605381" y="2441372"/>
            <a:ext cx="2305516" cy="17539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654204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Нан қайдан келеді_Trim (convert-video-online.com).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176" y="476672"/>
            <a:ext cx="9144000" cy="5143500"/>
          </a:xfrm>
          <a:prstGeom prst="rect">
            <a:avLst/>
          </a:prstGeom>
        </p:spPr>
      </p:pic>
    </p:spTree>
    <p:extLst>
      <p:ext uri="{BB962C8B-B14F-4D97-AF65-F5344CB8AC3E}">
        <p14:creationId xmlns:p14="http://schemas.microsoft.com/office/powerpoint/2010/main" val="33411547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Выгнутая влево стрелка 2"/>
          <p:cNvSpPr/>
          <p:nvPr/>
        </p:nvSpPr>
        <p:spPr>
          <a:xfrm rot="868408">
            <a:off x="107504" y="1339692"/>
            <a:ext cx="648072" cy="1728192"/>
          </a:xfrm>
          <a:prstGeom prst="curvedRightArrow">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solidFill>
                <a:schemeClr val="tx1"/>
              </a:solidFill>
            </a:endParaRPr>
          </a:p>
        </p:txBody>
      </p:sp>
      <p:sp>
        <p:nvSpPr>
          <p:cNvPr id="11" name="Выгнутая влево стрелка 10"/>
          <p:cNvSpPr/>
          <p:nvPr/>
        </p:nvSpPr>
        <p:spPr>
          <a:xfrm rot="21197121">
            <a:off x="107504" y="3720476"/>
            <a:ext cx="648072" cy="1728192"/>
          </a:xfrm>
          <a:prstGeom prst="curvedRightArrow">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solidFill>
                <a:schemeClr val="tx1"/>
              </a:solidFill>
            </a:endParaRPr>
          </a:p>
        </p:txBody>
      </p:sp>
      <p:sp>
        <p:nvSpPr>
          <p:cNvPr id="13" name="Выгнутая влево стрелка 12"/>
          <p:cNvSpPr/>
          <p:nvPr/>
        </p:nvSpPr>
        <p:spPr>
          <a:xfrm rot="16200000" flipH="1">
            <a:off x="3483919" y="3424483"/>
            <a:ext cx="591986" cy="1728192"/>
          </a:xfrm>
          <a:prstGeom prst="curvedRightArrow">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solidFill>
                <a:schemeClr val="tx1"/>
              </a:solidFill>
            </a:endParaRPr>
          </a:p>
        </p:txBody>
      </p:sp>
      <p:sp>
        <p:nvSpPr>
          <p:cNvPr id="14" name="Выгнутая влево стрелка 13"/>
          <p:cNvSpPr/>
          <p:nvPr/>
        </p:nvSpPr>
        <p:spPr>
          <a:xfrm rot="11547274">
            <a:off x="7939180" y="4556587"/>
            <a:ext cx="648072" cy="2105923"/>
          </a:xfrm>
          <a:prstGeom prst="curvedRightArrow">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solidFill>
                <a:schemeClr val="tx1"/>
              </a:solidFill>
            </a:endParaRPr>
          </a:p>
        </p:txBody>
      </p:sp>
      <p:sp>
        <p:nvSpPr>
          <p:cNvPr id="15" name="Выгнутая влево стрелка 14"/>
          <p:cNvSpPr/>
          <p:nvPr/>
        </p:nvSpPr>
        <p:spPr>
          <a:xfrm rot="11026113">
            <a:off x="8588633" y="1240845"/>
            <a:ext cx="555093" cy="1728192"/>
          </a:xfrm>
          <a:prstGeom prst="curvedRightArrow">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solidFill>
                <a:schemeClr val="tx1"/>
              </a:solidFill>
            </a:endParaRPr>
          </a:p>
        </p:txBody>
      </p:sp>
      <p:sp>
        <p:nvSpPr>
          <p:cNvPr id="17" name="Выгнутая влево стрелка 16"/>
          <p:cNvSpPr/>
          <p:nvPr/>
        </p:nvSpPr>
        <p:spPr>
          <a:xfrm rot="5625028" flipH="1">
            <a:off x="5712176" y="1774189"/>
            <a:ext cx="536407" cy="1728192"/>
          </a:xfrm>
          <a:prstGeom prst="curvedRightArrow">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solidFill>
                <a:schemeClr val="tx1"/>
              </a:solidFill>
            </a:endParaRPr>
          </a:p>
        </p:txBody>
      </p:sp>
      <p:pic>
        <p:nvPicPr>
          <p:cNvPr id="2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1572" t="55929" r="22217" b="11615"/>
          <a:stretch/>
        </p:blipFill>
        <p:spPr bwMode="auto">
          <a:xfrm rot="21301779">
            <a:off x="882235" y="269649"/>
            <a:ext cx="2296193" cy="17440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3"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4224" t="51911" r="51663" b="17067"/>
          <a:stretch/>
        </p:blipFill>
        <p:spPr bwMode="auto">
          <a:xfrm>
            <a:off x="655438" y="2404505"/>
            <a:ext cx="2513325" cy="18188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2474" t="16592" r="50413" b="51000"/>
          <a:stretch/>
        </p:blipFill>
        <p:spPr bwMode="auto">
          <a:xfrm rot="21308407">
            <a:off x="961258" y="4584572"/>
            <a:ext cx="2526030" cy="16984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1572" t="26254" r="22217" b="45329"/>
          <a:stretch/>
        </p:blipFill>
        <p:spPr bwMode="auto">
          <a:xfrm rot="587900">
            <a:off x="4483464" y="4725144"/>
            <a:ext cx="3014442" cy="19487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4100" t="18813" r="21575" b="47392"/>
          <a:stretch/>
        </p:blipFill>
        <p:spPr bwMode="auto">
          <a:xfrm rot="21167860">
            <a:off x="6424840" y="2834602"/>
            <a:ext cx="2185397" cy="1707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2475" t="52666" r="22607" b="16667"/>
          <a:stretch/>
        </p:blipFill>
        <p:spPr bwMode="auto">
          <a:xfrm>
            <a:off x="6372200" y="473621"/>
            <a:ext cx="2238037" cy="16853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8"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2407" t="20667" r="53652" b="49150"/>
          <a:stretch/>
        </p:blipFill>
        <p:spPr bwMode="auto">
          <a:xfrm rot="342620">
            <a:off x="3685169" y="449873"/>
            <a:ext cx="2305516" cy="17539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3848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right)">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3" grpId="0" animBg="1"/>
      <p:bldP spid="14" grpId="0" animBg="1"/>
      <p:bldP spid="15"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Вертикальный свиток 1"/>
          <p:cNvSpPr/>
          <p:nvPr/>
        </p:nvSpPr>
        <p:spPr>
          <a:xfrm>
            <a:off x="251520" y="116632"/>
            <a:ext cx="7992888" cy="6336704"/>
          </a:xfrm>
          <a:prstGeom prst="verticalScroll">
            <a:avLst/>
          </a:prstGeom>
        </p:spPr>
        <p:style>
          <a:lnRef idx="2">
            <a:schemeClr val="accent1">
              <a:shade val="50000"/>
            </a:schemeClr>
          </a:lnRef>
          <a:fillRef idx="1003">
            <a:schemeClr val="lt2"/>
          </a:fillRef>
          <a:effectRef idx="0">
            <a:schemeClr val="accent1"/>
          </a:effectRef>
          <a:fontRef idx="minor">
            <a:schemeClr val="lt1"/>
          </a:fontRef>
        </p:style>
        <p:txBody>
          <a:bodyPr rtlCol="0" anchor="ctr"/>
          <a:lstStyle/>
          <a:p>
            <a:r>
              <a:rPr lang="kk-KZ"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2 </a:t>
            </a:r>
            <a:r>
              <a:rPr lang="kk-KZ" b="1"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 жаттығу. Мәтінді түсініп оқы.</a:t>
            </a:r>
            <a:endParaRPr lang="kk-KZ"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a:p>
            <a:pPr algn="ctr"/>
            <a:endParaRPr lang="kk-KZ"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a:p>
            <a:pPr algn="ctr"/>
            <a:r>
              <a:rPr lang="kk-KZ" sz="2000" b="1" dirty="0" smtClean="0">
                <a:ln w="12700">
                  <a:solidFill>
                    <a:schemeClr val="tx2">
                      <a:satMod val="155000"/>
                    </a:schemeClr>
                  </a:solidFill>
                  <a:prstDash val="solid"/>
                </a:ln>
                <a:solidFill>
                  <a:schemeClr val="tx1"/>
                </a:solidFill>
              </a:rPr>
              <a:t>Ақ тоқаш</a:t>
            </a:r>
          </a:p>
          <a:p>
            <a:pPr algn="ctr"/>
            <a:endParaRPr lang="kk-KZ" sz="2000" dirty="0">
              <a:ln w="12700">
                <a:solidFill>
                  <a:schemeClr val="tx2">
                    <a:satMod val="155000"/>
                  </a:schemeClr>
                </a:solidFill>
                <a:prstDash val="solid"/>
              </a:ln>
              <a:solidFill>
                <a:schemeClr val="tx1"/>
              </a:solidFill>
            </a:endParaRPr>
          </a:p>
          <a:p>
            <a:pPr algn="just"/>
            <a:r>
              <a:rPr lang="kk-KZ" sz="2000" dirty="0" smtClean="0">
                <a:ln w="12700">
                  <a:solidFill>
                    <a:schemeClr val="tx2">
                      <a:satMod val="155000"/>
                    </a:schemeClr>
                  </a:solidFill>
                  <a:prstDash val="solid"/>
                </a:ln>
                <a:solidFill>
                  <a:schemeClr val="tx1"/>
                </a:solidFill>
              </a:rPr>
              <a:t>    Түс кезі. Екі дос мектептен қайтты. Екеуінің қолында ішінде шұжығы бар ақ тоқаш. Қажыкен нанының бір кішкене қалдығын қағазға орап, сөмкесіне салып алды. Ал Қажыкеннің досы өзі тойғаннан кейін тоқаштың қалдығын бір кескен шұжығымен бірге лақтырып жіберді. Қажыкен досына қарап, ...</a:t>
            </a:r>
          </a:p>
          <a:p>
            <a:pPr algn="just"/>
            <a:endParaRPr lang="kk-KZ" dirty="0">
              <a:ln w="12700">
                <a:solidFill>
                  <a:schemeClr val="tx2">
                    <a:satMod val="155000"/>
                  </a:schemeClr>
                </a:solidFill>
                <a:prstDash val="solid"/>
              </a:ln>
              <a:solidFill>
                <a:schemeClr val="tx1"/>
              </a:solidFill>
            </a:endParaRPr>
          </a:p>
          <a:p>
            <a:pPr marL="285750" indent="-285750" algn="just">
              <a:buSzPct val="103000"/>
              <a:buFont typeface="Arial" pitchFamily="34" charset="0"/>
              <a:buChar char="•"/>
            </a:pPr>
            <a:r>
              <a:rPr lang="kk-KZ" dirty="0" smtClean="0">
                <a:ln w="12700">
                  <a:solidFill>
                    <a:schemeClr val="tx2">
                      <a:satMod val="155000"/>
                    </a:schemeClr>
                  </a:solidFill>
                  <a:prstDash val="solid"/>
                </a:ln>
                <a:solidFill>
                  <a:schemeClr val="tx1"/>
                </a:solidFill>
              </a:rPr>
              <a:t>Ары қарай не болатынын болжап, мәтінді жалғастыр.</a:t>
            </a:r>
          </a:p>
          <a:p>
            <a:pPr marL="285750" indent="-285750" algn="just">
              <a:buSzPct val="103000"/>
              <a:buFont typeface="Arial" pitchFamily="34" charset="0"/>
              <a:buChar char="•"/>
            </a:pPr>
            <a:r>
              <a:rPr lang="kk-KZ" dirty="0" smtClean="0">
                <a:ln w="12700">
                  <a:solidFill>
                    <a:schemeClr val="tx2">
                      <a:satMod val="155000"/>
                    </a:schemeClr>
                  </a:solidFill>
                  <a:prstDash val="solid"/>
                </a:ln>
                <a:solidFill>
                  <a:schemeClr val="tx1"/>
                </a:solidFill>
              </a:rPr>
              <a:t>Мәтіннің мазмұнына қарама-қарсы пікір айтып көріңдер.</a:t>
            </a:r>
            <a:endParaRPr lang="kk-KZ" dirty="0">
              <a:ln w="12700">
                <a:solidFill>
                  <a:schemeClr val="tx2">
                    <a:satMod val="155000"/>
                  </a:schemeClr>
                </a:solidFill>
                <a:prstDash val="solid"/>
              </a:ln>
              <a:solidFill>
                <a:schemeClr val="tx1"/>
              </a:solidFill>
            </a:endParaRPr>
          </a:p>
        </p:txBody>
      </p:sp>
    </p:spTree>
    <p:extLst>
      <p:ext uri="{BB962C8B-B14F-4D97-AF65-F5344CB8AC3E}">
        <p14:creationId xmlns:p14="http://schemas.microsoft.com/office/powerpoint/2010/main" val="36815612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Вертикальный свиток 1"/>
          <p:cNvSpPr/>
          <p:nvPr/>
        </p:nvSpPr>
        <p:spPr>
          <a:xfrm>
            <a:off x="251520" y="116632"/>
            <a:ext cx="7992888" cy="6336704"/>
          </a:xfrm>
          <a:prstGeom prst="verticalScroll">
            <a:avLst/>
          </a:prstGeom>
        </p:spPr>
        <p:style>
          <a:lnRef idx="2">
            <a:schemeClr val="accent1">
              <a:shade val="50000"/>
            </a:schemeClr>
          </a:lnRef>
          <a:fillRef idx="1003">
            <a:schemeClr val="lt2"/>
          </a:fillRef>
          <a:effectRef idx="0">
            <a:schemeClr val="accent1"/>
          </a:effectRef>
          <a:fontRef idx="minor">
            <a:schemeClr val="lt1"/>
          </a:fontRef>
        </p:style>
        <p:txBody>
          <a:bodyPr rtlCol="0" anchor="ctr"/>
          <a:lstStyle/>
          <a:p>
            <a:r>
              <a:rPr lang="kk-KZ" sz="2400" b="1"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3 – жаттығу. Мақалды көркем жаз.</a:t>
            </a:r>
          </a:p>
          <a:p>
            <a:endParaRPr lang="kk-KZ" sz="24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a:p>
            <a:endParaRPr lang="kk-KZ" sz="2400" b="1"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a:p>
            <a:endParaRPr lang="kk-KZ" sz="24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a:p>
            <a:endParaRPr lang="kk-KZ" sz="2400" b="1"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a:p>
            <a:endParaRPr lang="kk-KZ" sz="24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a:p>
            <a:endParaRPr lang="kk-KZ" sz="2400" b="1"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a:p>
            <a:endParaRPr lang="kk-KZ"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a:p>
            <a:r>
              <a:rPr lang="kk-KZ" b="1"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 </a:t>
            </a:r>
            <a:endParaRPr lang="kk-KZ" dirty="0">
              <a:ln w="12700">
                <a:solidFill>
                  <a:schemeClr val="tx2">
                    <a:satMod val="155000"/>
                  </a:schemeClr>
                </a:solidFill>
                <a:prstDash val="solid"/>
              </a:ln>
              <a:solidFill>
                <a:schemeClr val="tx1"/>
              </a:solidFill>
            </a:endParaRPr>
          </a:p>
        </p:txBody>
      </p:sp>
      <p:pic>
        <p:nvPicPr>
          <p:cNvPr id="307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1031" t="23917" r="24227" b="68523"/>
          <a:stretch/>
        </p:blipFill>
        <p:spPr bwMode="auto">
          <a:xfrm>
            <a:off x="1547663" y="2708920"/>
            <a:ext cx="5446425" cy="93610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10619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99592" y="764704"/>
            <a:ext cx="3168352" cy="1323439"/>
          </a:xfrm>
          <a:prstGeom prst="rect">
            <a:avLst/>
          </a:prstGeom>
          <a:noFill/>
        </p:spPr>
        <p:txBody>
          <a:bodyPr wrap="square" lIns="91440" tIns="45720" rIns="91440" bIns="45720">
            <a:spAutoFit/>
          </a:bodyPr>
          <a:lstStyle/>
          <a:p>
            <a:pPr algn="ctr"/>
            <a:r>
              <a:rPr lang="ru-RU" sz="80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е</a:t>
            </a:r>
            <a:r>
              <a:rPr lang="ru-RU" sz="8000" b="1" i="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ңбек</a:t>
            </a:r>
            <a:endParaRPr lang="ru-RU" sz="8000" b="1" i="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Прямоугольник 2"/>
          <p:cNvSpPr/>
          <p:nvPr/>
        </p:nvSpPr>
        <p:spPr>
          <a:xfrm>
            <a:off x="4802967" y="641593"/>
            <a:ext cx="4065536" cy="1446550"/>
          </a:xfrm>
          <a:prstGeom prst="rect">
            <a:avLst/>
          </a:prstGeom>
          <a:noFill/>
        </p:spPr>
        <p:txBody>
          <a:bodyPr wrap="none" lIns="91440" tIns="45720" rIns="91440" bIns="45720">
            <a:spAutoFit/>
          </a:bodyPr>
          <a:lstStyle/>
          <a:p>
            <a:pPr algn="ctr"/>
            <a:r>
              <a:rPr lang="kk-KZ" sz="8000" b="1"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т</a:t>
            </a:r>
            <a:r>
              <a:rPr lang="kk-KZ" sz="80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әтті</a:t>
            </a:r>
            <a:r>
              <a:rPr lang="kk-KZ" sz="8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endParaRPr lang="ru-RU" sz="8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5" name="Блок-схема: процесс 4"/>
          <p:cNvSpPr/>
          <p:nvPr/>
        </p:nvSpPr>
        <p:spPr>
          <a:xfrm>
            <a:off x="1043608" y="2088143"/>
            <a:ext cx="3024336" cy="836801"/>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7" name="Прямая соединительная линия 6"/>
          <p:cNvCxnSpPr/>
          <p:nvPr/>
        </p:nvCxnSpPr>
        <p:spPr>
          <a:xfrm>
            <a:off x="2267744" y="1844824"/>
            <a:ext cx="0" cy="108012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9" name="Прямая соединительная линия 8"/>
          <p:cNvCxnSpPr/>
          <p:nvPr/>
        </p:nvCxnSpPr>
        <p:spPr>
          <a:xfrm>
            <a:off x="1619672" y="2088143"/>
            <a:ext cx="0" cy="8368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a:off x="3491880" y="2088143"/>
            <a:ext cx="0" cy="8368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a:off x="2843808" y="2088143"/>
            <a:ext cx="0" cy="8368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Блок-схема: процесс 11"/>
          <p:cNvSpPr/>
          <p:nvPr/>
        </p:nvSpPr>
        <p:spPr>
          <a:xfrm>
            <a:off x="4932040" y="2088142"/>
            <a:ext cx="3024336" cy="836801"/>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3" name="Прямая соединительная линия 12"/>
          <p:cNvCxnSpPr/>
          <p:nvPr/>
        </p:nvCxnSpPr>
        <p:spPr>
          <a:xfrm>
            <a:off x="6732240" y="1844823"/>
            <a:ext cx="0" cy="108012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4" name="Прямая соединительная линия 13"/>
          <p:cNvCxnSpPr/>
          <p:nvPr/>
        </p:nvCxnSpPr>
        <p:spPr>
          <a:xfrm>
            <a:off x="7308304" y="2095326"/>
            <a:ext cx="0" cy="8368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a:off x="6084168" y="2088140"/>
            <a:ext cx="0" cy="8368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a:xfrm>
            <a:off x="5508104" y="2088141"/>
            <a:ext cx="0" cy="8368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Овал 16"/>
          <p:cNvSpPr/>
          <p:nvPr/>
        </p:nvSpPr>
        <p:spPr>
          <a:xfrm>
            <a:off x="1115616" y="2248550"/>
            <a:ext cx="432048" cy="53035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Овал 17"/>
          <p:cNvSpPr/>
          <p:nvPr/>
        </p:nvSpPr>
        <p:spPr>
          <a:xfrm>
            <a:off x="5041840" y="2251808"/>
            <a:ext cx="432048" cy="5303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Овал 18"/>
          <p:cNvSpPr/>
          <p:nvPr/>
        </p:nvSpPr>
        <p:spPr>
          <a:xfrm>
            <a:off x="1700064" y="2265866"/>
            <a:ext cx="432048" cy="5303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Овал 19"/>
          <p:cNvSpPr/>
          <p:nvPr/>
        </p:nvSpPr>
        <p:spPr>
          <a:xfrm>
            <a:off x="2339752" y="2275933"/>
            <a:ext cx="432048" cy="5303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Овал 20"/>
          <p:cNvSpPr/>
          <p:nvPr/>
        </p:nvSpPr>
        <p:spPr>
          <a:xfrm>
            <a:off x="2987824" y="2248550"/>
            <a:ext cx="432048" cy="53035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Овал 21"/>
          <p:cNvSpPr/>
          <p:nvPr/>
        </p:nvSpPr>
        <p:spPr>
          <a:xfrm>
            <a:off x="3592504" y="2250724"/>
            <a:ext cx="432048" cy="5303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Овал 22"/>
          <p:cNvSpPr/>
          <p:nvPr/>
        </p:nvSpPr>
        <p:spPr>
          <a:xfrm>
            <a:off x="5607392" y="2241364"/>
            <a:ext cx="432048" cy="53035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Овал 23"/>
          <p:cNvSpPr/>
          <p:nvPr/>
        </p:nvSpPr>
        <p:spPr>
          <a:xfrm>
            <a:off x="6228184" y="2251808"/>
            <a:ext cx="432048" cy="5303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Овал 24"/>
          <p:cNvSpPr/>
          <p:nvPr/>
        </p:nvSpPr>
        <p:spPr>
          <a:xfrm>
            <a:off x="6817127" y="2246801"/>
            <a:ext cx="432048" cy="5303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Овал 25"/>
          <p:cNvSpPr/>
          <p:nvPr/>
        </p:nvSpPr>
        <p:spPr>
          <a:xfrm>
            <a:off x="7447704" y="2241367"/>
            <a:ext cx="432048" cy="53035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68792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srcRect l="17976" t="26706" r="51410" b="43777"/>
          <a:stretch/>
        </p:blipFill>
        <p:spPr>
          <a:xfrm>
            <a:off x="611560" y="2204864"/>
            <a:ext cx="2808312" cy="1512168"/>
          </a:xfrm>
          <a:prstGeom prst="roundRect">
            <a:avLst/>
          </a:prstGeom>
        </p:spPr>
      </p:pic>
      <p:pic>
        <p:nvPicPr>
          <p:cNvPr id="4" name="Рисунок 3"/>
          <p:cNvPicPr>
            <a:picLocks noChangeAspect="1"/>
          </p:cNvPicPr>
          <p:nvPr/>
        </p:nvPicPr>
        <p:blipFill rotWithShape="1">
          <a:blip r:embed="rId2"/>
          <a:srcRect l="56731" t="26923" r="3245" b="44230"/>
          <a:stretch/>
        </p:blipFill>
        <p:spPr>
          <a:xfrm>
            <a:off x="4812026" y="2220300"/>
            <a:ext cx="3552395" cy="1440160"/>
          </a:xfrm>
          <a:prstGeom prst="roundRect">
            <a:avLst/>
          </a:prstGeom>
        </p:spPr>
      </p:pic>
      <p:pic>
        <p:nvPicPr>
          <p:cNvPr id="5" name="Рисунок 4"/>
          <p:cNvPicPr>
            <a:picLocks noChangeAspect="1"/>
          </p:cNvPicPr>
          <p:nvPr/>
        </p:nvPicPr>
        <p:blipFill rotWithShape="1">
          <a:blip r:embed="rId2"/>
          <a:srcRect l="21370" t="59100" r="54092" b="2908"/>
          <a:stretch/>
        </p:blipFill>
        <p:spPr>
          <a:xfrm>
            <a:off x="899592" y="4191352"/>
            <a:ext cx="2232248" cy="1944216"/>
          </a:xfrm>
          <a:prstGeom prst="rect">
            <a:avLst/>
          </a:prstGeom>
        </p:spPr>
      </p:pic>
      <p:pic>
        <p:nvPicPr>
          <p:cNvPr id="6" name="Рисунок 5"/>
          <p:cNvPicPr>
            <a:picLocks noChangeAspect="1"/>
          </p:cNvPicPr>
          <p:nvPr/>
        </p:nvPicPr>
        <p:blipFill rotWithShape="1">
          <a:blip r:embed="rId2"/>
          <a:srcRect l="63795" t="60365" r="11510" b="6098"/>
          <a:stretch/>
        </p:blipFill>
        <p:spPr>
          <a:xfrm>
            <a:off x="5292080" y="4293096"/>
            <a:ext cx="2592288" cy="1980220"/>
          </a:xfrm>
          <a:prstGeom prst="rect">
            <a:avLst/>
          </a:prstGeom>
        </p:spPr>
      </p:pic>
      <p:sp>
        <p:nvSpPr>
          <p:cNvPr id="7" name="Прямоугольник 6"/>
          <p:cNvSpPr/>
          <p:nvPr/>
        </p:nvSpPr>
        <p:spPr>
          <a:xfrm>
            <a:off x="5038933" y="764704"/>
            <a:ext cx="3603872" cy="584775"/>
          </a:xfrm>
          <a:prstGeom prst="rect">
            <a:avLst/>
          </a:prstGeom>
          <a:noFill/>
        </p:spPr>
        <p:txBody>
          <a:bodyPr wrap="none" lIns="91440" tIns="45720" rIns="91440" bIns="45720">
            <a:spAutoFit/>
          </a:bodyPr>
          <a:lstStyle/>
          <a:p>
            <a:pPr algn="ctr"/>
            <a:r>
              <a:rPr lang="ru-RU" sz="3200" b="1" cap="none" spc="0" dirty="0" err="1" smtClean="0">
                <a:ln w="22225">
                  <a:solidFill>
                    <a:schemeClr val="accent2"/>
                  </a:solidFill>
                  <a:prstDash val="solid"/>
                </a:ln>
                <a:solidFill>
                  <a:srgbClr val="0070C0"/>
                </a:solidFill>
                <a:effectLst/>
              </a:rPr>
              <a:t>Дауыссыз</a:t>
            </a:r>
            <a:r>
              <a:rPr lang="ru-RU" sz="3200" b="1" cap="none" spc="0" dirty="0" smtClean="0">
                <a:ln w="22225">
                  <a:solidFill>
                    <a:schemeClr val="accent2"/>
                  </a:solidFill>
                  <a:prstDash val="solid"/>
                </a:ln>
                <a:solidFill>
                  <a:srgbClr val="0070C0"/>
                </a:solidFill>
                <a:effectLst/>
              </a:rPr>
              <a:t> </a:t>
            </a:r>
            <a:r>
              <a:rPr lang="ru-RU" sz="3200" b="1" cap="none" spc="0" dirty="0" err="1" smtClean="0">
                <a:ln w="22225">
                  <a:solidFill>
                    <a:schemeClr val="accent2"/>
                  </a:solidFill>
                  <a:prstDash val="solid"/>
                </a:ln>
                <a:solidFill>
                  <a:srgbClr val="0070C0"/>
                </a:solidFill>
                <a:effectLst/>
              </a:rPr>
              <a:t>дыбыс</a:t>
            </a:r>
            <a:endParaRPr lang="ru-RU" sz="3200" b="1" cap="none" spc="0" dirty="0">
              <a:ln w="22225">
                <a:solidFill>
                  <a:schemeClr val="accent2"/>
                </a:solidFill>
                <a:prstDash val="solid"/>
              </a:ln>
              <a:solidFill>
                <a:srgbClr val="0070C0"/>
              </a:solidFill>
              <a:effectLst/>
            </a:endParaRPr>
          </a:p>
        </p:txBody>
      </p:sp>
      <p:sp>
        <p:nvSpPr>
          <p:cNvPr id="8" name="Прямоугольник 7"/>
          <p:cNvSpPr/>
          <p:nvPr/>
        </p:nvSpPr>
        <p:spPr>
          <a:xfrm>
            <a:off x="572542" y="764704"/>
            <a:ext cx="3393878" cy="584775"/>
          </a:xfrm>
          <a:prstGeom prst="rect">
            <a:avLst/>
          </a:prstGeom>
          <a:noFill/>
        </p:spPr>
        <p:txBody>
          <a:bodyPr wrap="none" lIns="91440" tIns="45720" rIns="91440" bIns="45720">
            <a:spAutoFit/>
          </a:bodyPr>
          <a:lstStyle/>
          <a:p>
            <a:pPr algn="ctr"/>
            <a:r>
              <a:rPr lang="ru-RU" sz="3200" b="1" cap="none" spc="0" dirty="0" err="1" smtClean="0">
                <a:ln w="22225">
                  <a:solidFill>
                    <a:schemeClr val="accent2"/>
                  </a:solidFill>
                  <a:prstDash val="solid"/>
                </a:ln>
                <a:solidFill>
                  <a:srgbClr val="FF0000"/>
                </a:solidFill>
                <a:effectLst/>
              </a:rPr>
              <a:t>Дауысты</a:t>
            </a:r>
            <a:r>
              <a:rPr lang="ru-RU" sz="3200" b="1" cap="none" spc="0" dirty="0" smtClean="0">
                <a:ln w="22225">
                  <a:solidFill>
                    <a:schemeClr val="accent2"/>
                  </a:solidFill>
                  <a:prstDash val="solid"/>
                </a:ln>
                <a:solidFill>
                  <a:srgbClr val="FF0000"/>
                </a:solidFill>
                <a:effectLst/>
              </a:rPr>
              <a:t> </a:t>
            </a:r>
            <a:r>
              <a:rPr lang="ru-RU" sz="3200" b="1" cap="none" spc="0" dirty="0" err="1" smtClean="0">
                <a:ln w="22225">
                  <a:solidFill>
                    <a:schemeClr val="accent2"/>
                  </a:solidFill>
                  <a:prstDash val="solid"/>
                </a:ln>
                <a:solidFill>
                  <a:srgbClr val="FF0000"/>
                </a:solidFill>
                <a:effectLst/>
              </a:rPr>
              <a:t>дыбыс</a:t>
            </a:r>
            <a:endParaRPr lang="ru-RU" sz="3200" b="1" cap="none" spc="0" dirty="0">
              <a:ln w="22225">
                <a:solidFill>
                  <a:schemeClr val="accent2"/>
                </a:solidFill>
                <a:prstDash val="solid"/>
              </a:ln>
              <a:solidFill>
                <a:srgbClr val="FF0000"/>
              </a:solidFill>
              <a:effectLst/>
            </a:endParaRPr>
          </a:p>
        </p:txBody>
      </p:sp>
    </p:spTree>
    <p:extLst>
      <p:ext uri="{BB962C8B-B14F-4D97-AF65-F5344CB8AC3E}">
        <p14:creationId xmlns:p14="http://schemas.microsoft.com/office/powerpoint/2010/main" val="3139936364"/>
      </p:ext>
    </p:extLst>
  </p:cSld>
  <p:clrMapOvr>
    <a:masterClrMapping/>
  </p:clrMapOvr>
  <p:timing>
    <p:tnLst>
      <p:par>
        <p:cTn id="1" dur="indefinite" restart="never" nodeType="tmRoot"/>
      </p:par>
    </p:tnLst>
  </p:timing>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252</TotalTime>
  <Words>181</Words>
  <Application>Microsoft Office PowerPoint</Application>
  <PresentationFormat>Экран (4:3)</PresentationFormat>
  <Paragraphs>66</Paragraphs>
  <Slides>12</Slides>
  <Notes>0</Notes>
  <HiddenSlides>0</HiddenSlides>
  <MMClips>1</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12</vt:i4>
      </vt:variant>
    </vt:vector>
  </HeadingPairs>
  <TitlesOfParts>
    <vt:vector size="17" baseType="lpstr">
      <vt:lpstr>Arial</vt:lpstr>
      <vt:lpstr>Georgia</vt:lpstr>
      <vt:lpstr>Trebuchet MS</vt:lpstr>
      <vt:lpstr>Wingdings</vt:lpstr>
      <vt:lpstr>Воздушный поток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Али</dc:creator>
  <cp:lastModifiedBy>технодом</cp:lastModifiedBy>
  <cp:revision>18</cp:revision>
  <dcterms:created xsi:type="dcterms:W3CDTF">2021-01-06T12:19:30Z</dcterms:created>
  <dcterms:modified xsi:type="dcterms:W3CDTF">2021-01-09T12:02:00Z</dcterms:modified>
</cp:coreProperties>
</file>