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68" r:id="rId5"/>
    <p:sldId id="267" r:id="rId6"/>
    <p:sldId id="269" r:id="rId7"/>
    <p:sldId id="270" r:id="rId8"/>
    <p:sldId id="271" r:id="rId9"/>
    <p:sldId id="266" r:id="rId1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DF7502-DD51-4F6F-8800-88B5BFBD1373}" type="datetimeFigureOut">
              <a:rPr lang="ru-RU" smtClean="0"/>
              <a:t>31.03.2021</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FF2E8B-0F02-483B-8ECD-6FD0AF3BEF3D}" type="slidenum">
              <a:rPr lang="ru-RU" smtClean="0"/>
              <a:t>‹#›</a:t>
            </a:fld>
            <a:endParaRPr lang="ru-RU"/>
          </a:p>
        </p:txBody>
      </p:sp>
    </p:spTree>
    <p:extLst>
      <p:ext uri="{BB962C8B-B14F-4D97-AF65-F5344CB8AC3E}">
        <p14:creationId xmlns:p14="http://schemas.microsoft.com/office/powerpoint/2010/main" val="16268367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5FF2E8B-0F02-483B-8ECD-6FD0AF3BEF3D}" type="slidenum">
              <a:rPr lang="ru-RU" smtClean="0"/>
              <a:t>3</a:t>
            </a:fld>
            <a:endParaRPr lang="ru-RU"/>
          </a:p>
        </p:txBody>
      </p:sp>
    </p:spTree>
    <p:extLst>
      <p:ext uri="{BB962C8B-B14F-4D97-AF65-F5344CB8AC3E}">
        <p14:creationId xmlns:p14="http://schemas.microsoft.com/office/powerpoint/2010/main" val="3034773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A5FF2E8B-0F02-483B-8ECD-6FD0AF3BEF3D}" type="slidenum">
              <a:rPr lang="ru-RU" smtClean="0"/>
              <a:t>4</a:t>
            </a:fld>
            <a:endParaRPr lang="ru-RU"/>
          </a:p>
        </p:txBody>
      </p:sp>
    </p:spTree>
    <p:extLst>
      <p:ext uri="{BB962C8B-B14F-4D97-AF65-F5344CB8AC3E}">
        <p14:creationId xmlns:p14="http://schemas.microsoft.com/office/powerpoint/2010/main" val="2080939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10124B7-A42A-4EC3-B0BF-52E473161A86}"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987490-5FA4-48D4-8299-401A2D0F5430}" type="slidenum">
              <a:rPr lang="ru-RU" smtClean="0"/>
              <a:t>‹#›</a:t>
            </a:fld>
            <a:endParaRPr lang="ru-RU"/>
          </a:p>
        </p:txBody>
      </p:sp>
    </p:spTree>
    <p:extLst>
      <p:ext uri="{BB962C8B-B14F-4D97-AF65-F5344CB8AC3E}">
        <p14:creationId xmlns:p14="http://schemas.microsoft.com/office/powerpoint/2010/main" val="161903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0124B7-A42A-4EC3-B0BF-52E473161A86}"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987490-5FA4-48D4-8299-401A2D0F5430}" type="slidenum">
              <a:rPr lang="ru-RU" smtClean="0"/>
              <a:t>‹#›</a:t>
            </a:fld>
            <a:endParaRPr lang="ru-RU"/>
          </a:p>
        </p:txBody>
      </p:sp>
    </p:spTree>
    <p:extLst>
      <p:ext uri="{BB962C8B-B14F-4D97-AF65-F5344CB8AC3E}">
        <p14:creationId xmlns:p14="http://schemas.microsoft.com/office/powerpoint/2010/main" val="912135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0124B7-A42A-4EC3-B0BF-52E473161A86}"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987490-5FA4-48D4-8299-401A2D0F5430}" type="slidenum">
              <a:rPr lang="ru-RU" smtClean="0"/>
              <a:t>‹#›</a:t>
            </a:fld>
            <a:endParaRPr lang="ru-RU"/>
          </a:p>
        </p:txBody>
      </p:sp>
    </p:spTree>
    <p:extLst>
      <p:ext uri="{BB962C8B-B14F-4D97-AF65-F5344CB8AC3E}">
        <p14:creationId xmlns:p14="http://schemas.microsoft.com/office/powerpoint/2010/main" val="624244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10124B7-A42A-4EC3-B0BF-52E473161A86}"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987490-5FA4-48D4-8299-401A2D0F5430}" type="slidenum">
              <a:rPr lang="ru-RU" smtClean="0"/>
              <a:t>‹#›</a:t>
            </a:fld>
            <a:endParaRPr lang="ru-RU"/>
          </a:p>
        </p:txBody>
      </p:sp>
    </p:spTree>
    <p:extLst>
      <p:ext uri="{BB962C8B-B14F-4D97-AF65-F5344CB8AC3E}">
        <p14:creationId xmlns:p14="http://schemas.microsoft.com/office/powerpoint/2010/main" val="1054506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10124B7-A42A-4EC3-B0BF-52E473161A86}" type="datetimeFigureOut">
              <a:rPr lang="ru-RU" smtClean="0"/>
              <a:t>31.03.2021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1987490-5FA4-48D4-8299-401A2D0F5430}" type="slidenum">
              <a:rPr lang="ru-RU" smtClean="0"/>
              <a:t>‹#›</a:t>
            </a:fld>
            <a:endParaRPr lang="ru-RU"/>
          </a:p>
        </p:txBody>
      </p:sp>
    </p:spTree>
    <p:extLst>
      <p:ext uri="{BB962C8B-B14F-4D97-AF65-F5344CB8AC3E}">
        <p14:creationId xmlns:p14="http://schemas.microsoft.com/office/powerpoint/2010/main" val="1459691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10124B7-A42A-4EC3-B0BF-52E473161A86}"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987490-5FA4-48D4-8299-401A2D0F5430}" type="slidenum">
              <a:rPr lang="ru-RU" smtClean="0"/>
              <a:t>‹#›</a:t>
            </a:fld>
            <a:endParaRPr lang="ru-RU"/>
          </a:p>
        </p:txBody>
      </p:sp>
    </p:spTree>
    <p:extLst>
      <p:ext uri="{BB962C8B-B14F-4D97-AF65-F5344CB8AC3E}">
        <p14:creationId xmlns:p14="http://schemas.microsoft.com/office/powerpoint/2010/main" val="3509101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10124B7-A42A-4EC3-B0BF-52E473161A86}" type="datetimeFigureOut">
              <a:rPr lang="ru-RU" smtClean="0"/>
              <a:t>31.03.2021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31987490-5FA4-48D4-8299-401A2D0F5430}" type="slidenum">
              <a:rPr lang="ru-RU" smtClean="0"/>
              <a:t>‹#›</a:t>
            </a:fld>
            <a:endParaRPr lang="ru-RU"/>
          </a:p>
        </p:txBody>
      </p:sp>
    </p:spTree>
    <p:extLst>
      <p:ext uri="{BB962C8B-B14F-4D97-AF65-F5344CB8AC3E}">
        <p14:creationId xmlns:p14="http://schemas.microsoft.com/office/powerpoint/2010/main" val="1527114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10124B7-A42A-4EC3-B0BF-52E473161A86}" type="datetimeFigureOut">
              <a:rPr lang="ru-RU" smtClean="0"/>
              <a:t>31.03.2021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31987490-5FA4-48D4-8299-401A2D0F5430}" type="slidenum">
              <a:rPr lang="ru-RU" smtClean="0"/>
              <a:t>‹#›</a:t>
            </a:fld>
            <a:endParaRPr lang="ru-RU"/>
          </a:p>
        </p:txBody>
      </p:sp>
    </p:spTree>
    <p:extLst>
      <p:ext uri="{BB962C8B-B14F-4D97-AF65-F5344CB8AC3E}">
        <p14:creationId xmlns:p14="http://schemas.microsoft.com/office/powerpoint/2010/main" val="1118435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10124B7-A42A-4EC3-B0BF-52E473161A86}" type="datetimeFigureOut">
              <a:rPr lang="ru-RU" smtClean="0"/>
              <a:t>31.03.2021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31987490-5FA4-48D4-8299-401A2D0F5430}" type="slidenum">
              <a:rPr lang="ru-RU" smtClean="0"/>
              <a:t>‹#›</a:t>
            </a:fld>
            <a:endParaRPr lang="ru-RU"/>
          </a:p>
        </p:txBody>
      </p:sp>
    </p:spTree>
    <p:extLst>
      <p:ext uri="{BB962C8B-B14F-4D97-AF65-F5344CB8AC3E}">
        <p14:creationId xmlns:p14="http://schemas.microsoft.com/office/powerpoint/2010/main" val="6988934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10124B7-A42A-4EC3-B0BF-52E473161A86}"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987490-5FA4-48D4-8299-401A2D0F5430}" type="slidenum">
              <a:rPr lang="ru-RU" smtClean="0"/>
              <a:t>‹#›</a:t>
            </a:fld>
            <a:endParaRPr lang="ru-RU"/>
          </a:p>
        </p:txBody>
      </p:sp>
    </p:spTree>
    <p:extLst>
      <p:ext uri="{BB962C8B-B14F-4D97-AF65-F5344CB8AC3E}">
        <p14:creationId xmlns:p14="http://schemas.microsoft.com/office/powerpoint/2010/main" val="6522007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810124B7-A42A-4EC3-B0BF-52E473161A86}" type="datetimeFigureOut">
              <a:rPr lang="ru-RU" smtClean="0"/>
              <a:t>31.03.2021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1987490-5FA4-48D4-8299-401A2D0F5430}" type="slidenum">
              <a:rPr lang="ru-RU" smtClean="0"/>
              <a:t>‹#›</a:t>
            </a:fld>
            <a:endParaRPr lang="ru-RU"/>
          </a:p>
        </p:txBody>
      </p:sp>
    </p:spTree>
    <p:extLst>
      <p:ext uri="{BB962C8B-B14F-4D97-AF65-F5344CB8AC3E}">
        <p14:creationId xmlns:p14="http://schemas.microsoft.com/office/powerpoint/2010/main" val="530829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0124B7-A42A-4EC3-B0BF-52E473161A86}" type="datetimeFigureOut">
              <a:rPr lang="ru-RU" smtClean="0"/>
              <a:t>31.03.2021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987490-5FA4-48D4-8299-401A2D0F5430}" type="slidenum">
              <a:rPr lang="ru-RU" smtClean="0"/>
              <a:t>‹#›</a:t>
            </a:fld>
            <a:endParaRPr lang="ru-RU"/>
          </a:p>
        </p:txBody>
      </p:sp>
    </p:spTree>
    <p:extLst>
      <p:ext uri="{BB962C8B-B14F-4D97-AF65-F5344CB8AC3E}">
        <p14:creationId xmlns:p14="http://schemas.microsoft.com/office/powerpoint/2010/main" val="33858750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108364" y="411094"/>
            <a:ext cx="10113818" cy="571261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endParaRPr lang="ru-RU"/>
          </a:p>
        </p:txBody>
      </p:sp>
      <p:sp>
        <p:nvSpPr>
          <p:cNvPr id="3" name="Подзаголовок 2"/>
          <p:cNvSpPr>
            <a:spLocks noGrp="1"/>
          </p:cNvSpPr>
          <p:nvPr>
            <p:ph type="subTitle" idx="1"/>
          </p:nvPr>
        </p:nvSpPr>
        <p:spPr>
          <a:xfrm>
            <a:off x="1524000" y="854439"/>
            <a:ext cx="9144000" cy="4403361"/>
          </a:xfrm>
        </p:spPr>
        <p:txBody>
          <a:bodyPr>
            <a:normAutofit/>
          </a:bodyPr>
          <a:lstStyle/>
          <a:p>
            <a:r>
              <a:rPr lang="kk-KZ" sz="4400" dirty="0" smtClean="0">
                <a:solidFill>
                  <a:schemeClr val="accent1">
                    <a:lumMod val="50000"/>
                  </a:schemeClr>
                </a:solidFill>
                <a:latin typeface="Times New Roman" panose="02020603050405020304" pitchFamily="18" charset="0"/>
                <a:cs typeface="Times New Roman" panose="02020603050405020304" pitchFamily="18" charset="0"/>
              </a:rPr>
              <a:t>Сауат ашу </a:t>
            </a:r>
          </a:p>
          <a:p>
            <a:r>
              <a:rPr lang="kk-KZ" sz="4400" dirty="0" smtClean="0">
                <a:solidFill>
                  <a:schemeClr val="accent1">
                    <a:lumMod val="50000"/>
                  </a:schemeClr>
                </a:solidFill>
                <a:latin typeface="Times New Roman" panose="02020603050405020304" pitchFamily="18" charset="0"/>
                <a:cs typeface="Times New Roman" panose="02020603050405020304" pitchFamily="18" charset="0"/>
              </a:rPr>
              <a:t>1 сынып </a:t>
            </a:r>
          </a:p>
          <a:p>
            <a:r>
              <a:rPr lang="kk-KZ" sz="4400" dirty="0" smtClean="0">
                <a:solidFill>
                  <a:schemeClr val="accent1">
                    <a:lumMod val="50000"/>
                  </a:schemeClr>
                </a:solidFill>
                <a:latin typeface="Times New Roman" panose="02020603050405020304" pitchFamily="18" charset="0"/>
                <a:cs typeface="Times New Roman" panose="02020603050405020304" pitchFamily="18" charset="0"/>
              </a:rPr>
              <a:t>Бөлім: Тағам және сусын</a:t>
            </a:r>
          </a:p>
          <a:p>
            <a:r>
              <a:rPr lang="kk-KZ" sz="4400" dirty="0" smtClean="0">
                <a:solidFill>
                  <a:schemeClr val="accent1">
                    <a:lumMod val="50000"/>
                  </a:schemeClr>
                </a:solidFill>
                <a:latin typeface="Times New Roman" panose="02020603050405020304" pitchFamily="18" charset="0"/>
                <a:cs typeface="Times New Roman" panose="02020603050405020304" pitchFamily="18" charset="0"/>
              </a:rPr>
              <a:t>1-сабақ</a:t>
            </a:r>
          </a:p>
          <a:p>
            <a:r>
              <a:rPr lang="kk-KZ" sz="4400" dirty="0" smtClean="0">
                <a:solidFill>
                  <a:schemeClr val="accent1">
                    <a:lumMod val="50000"/>
                  </a:schemeClr>
                </a:solidFill>
                <a:latin typeface="Times New Roman" panose="02020603050405020304" pitchFamily="18" charset="0"/>
                <a:cs typeface="Times New Roman" panose="02020603050405020304" pitchFamily="18" charset="0"/>
              </a:rPr>
              <a:t>Ас-адамның арқауы</a:t>
            </a:r>
          </a:p>
          <a:p>
            <a:r>
              <a:rPr lang="kk-KZ" sz="4400" dirty="0" smtClean="0">
                <a:solidFill>
                  <a:schemeClr val="accent1">
                    <a:lumMod val="50000"/>
                  </a:schemeClr>
                </a:solidFill>
                <a:latin typeface="Times New Roman" panose="02020603050405020304" pitchFamily="18" charset="0"/>
                <a:cs typeface="Times New Roman" panose="02020603050405020304" pitchFamily="18" charset="0"/>
              </a:rPr>
              <a:t>Дыбыстар мен әріптер</a:t>
            </a:r>
            <a:endParaRPr lang="ru-RU" sz="4400" dirty="0">
              <a:solidFill>
                <a:schemeClr val="accent1">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16903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803564" y="411094"/>
            <a:ext cx="10113818" cy="5712616"/>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kk-KZ" sz="4800" dirty="0" smtClean="0">
                <a:solidFill>
                  <a:srgbClr val="00B0F0"/>
                </a:solidFill>
                <a:latin typeface="Times New Roman" panose="02020603050405020304" pitchFamily="18" charset="0"/>
                <a:cs typeface="Times New Roman" panose="02020603050405020304" pitchFamily="18" charset="0"/>
              </a:rPr>
              <a:t>Сабақтың тақырыбы:</a:t>
            </a:r>
          </a:p>
          <a:p>
            <a:r>
              <a:rPr lang="kk-KZ" sz="3600" dirty="0">
                <a:solidFill>
                  <a:schemeClr val="tx1"/>
                </a:solidFill>
                <a:latin typeface="Times New Roman" panose="02020603050405020304" pitchFamily="18" charset="0"/>
                <a:cs typeface="Times New Roman" panose="02020603050405020304" pitchFamily="18" charset="0"/>
              </a:rPr>
              <a:t>Ас-адамның арқауы</a:t>
            </a:r>
          </a:p>
          <a:p>
            <a:r>
              <a:rPr lang="kk-KZ" sz="3600" dirty="0">
                <a:solidFill>
                  <a:schemeClr val="tx1"/>
                </a:solidFill>
                <a:latin typeface="Times New Roman" panose="02020603050405020304" pitchFamily="18" charset="0"/>
                <a:cs typeface="Times New Roman" panose="02020603050405020304" pitchFamily="18" charset="0"/>
              </a:rPr>
              <a:t>Дыбыстар мен әріптер</a:t>
            </a:r>
            <a:endParaRPr lang="ru-RU" sz="3600" dirty="0">
              <a:solidFill>
                <a:schemeClr val="tx1"/>
              </a:solidFill>
              <a:latin typeface="Times New Roman" panose="02020603050405020304" pitchFamily="18" charset="0"/>
              <a:cs typeface="Times New Roman" panose="02020603050405020304" pitchFamily="18" charset="0"/>
            </a:endParaRPr>
          </a:p>
          <a:p>
            <a:r>
              <a:rPr lang="kk-KZ" sz="4400" dirty="0" smtClean="0">
                <a:solidFill>
                  <a:srgbClr val="00B0F0"/>
                </a:solidFill>
                <a:latin typeface="Times New Roman" panose="02020603050405020304" pitchFamily="18" charset="0"/>
                <a:cs typeface="Times New Roman" panose="02020603050405020304" pitchFamily="18" charset="0"/>
              </a:rPr>
              <a:t>Сабақтың мақсаты:</a:t>
            </a:r>
          </a:p>
          <a:p>
            <a:r>
              <a:rPr lang="kk-KZ" sz="4400" dirty="0" smtClean="0">
                <a:solidFill>
                  <a:schemeClr val="tx1"/>
                </a:solidFill>
                <a:latin typeface="Times New Roman" panose="02020603050405020304" pitchFamily="18" charset="0"/>
                <a:cs typeface="Times New Roman" panose="02020603050405020304" pitchFamily="18" charset="0"/>
              </a:rPr>
              <a:t>Сөздердің дыбыстан тұратынын және оны жазуда әріппен  белгіленетінін білемін.</a:t>
            </a:r>
          </a:p>
        </p:txBody>
      </p:sp>
    </p:spTree>
    <p:extLst>
      <p:ext uri="{BB962C8B-B14F-4D97-AF65-F5344CB8AC3E}">
        <p14:creationId xmlns:p14="http://schemas.microsoft.com/office/powerpoint/2010/main" val="5584149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i.ytimg.com/vi/j10285Lew7w/maxresdefault.jpg"/>
          <p:cNvPicPr>
            <a:picLocks noChangeAspect="1" noChangeArrowheads="1"/>
          </p:cNvPicPr>
          <p:nvPr/>
        </p:nvPicPr>
        <p:blipFill rotWithShape="1">
          <a:blip r:embed="rId3">
            <a:extLst>
              <a:ext uri="{28A0092B-C50C-407E-A947-70E740481C1C}">
                <a14:useLocalDpi xmlns:a14="http://schemas.microsoft.com/office/drawing/2010/main" val="0"/>
              </a:ext>
            </a:extLst>
          </a:blip>
          <a:srcRect l="26030" t="10302" r="25840" b="10683"/>
          <a:stretch/>
        </p:blipFill>
        <p:spPr bwMode="auto">
          <a:xfrm>
            <a:off x="1701782" y="1150968"/>
            <a:ext cx="3560621" cy="3026697"/>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https://cdn3.vectorstock.com/i/1000x1000/13/87/human-biology-sensory-organs-anatomy-vector-20001387.jpg"/>
          <p:cNvPicPr>
            <a:picLocks noChangeAspect="1" noChangeArrowheads="1"/>
          </p:cNvPicPr>
          <p:nvPr/>
        </p:nvPicPr>
        <p:blipFill rotWithShape="1">
          <a:blip r:embed="rId4">
            <a:extLst>
              <a:ext uri="{28A0092B-C50C-407E-A947-70E740481C1C}">
                <a14:useLocalDpi xmlns:a14="http://schemas.microsoft.com/office/drawing/2010/main" val="0"/>
              </a:ext>
            </a:extLst>
          </a:blip>
          <a:srcRect r="45987" b="62306"/>
          <a:stretch/>
        </p:blipFill>
        <p:spPr bwMode="auto">
          <a:xfrm>
            <a:off x="2865563" y="3878748"/>
            <a:ext cx="3161164" cy="2701637"/>
          </a:xfrm>
          <a:prstGeom prst="rect">
            <a:avLst/>
          </a:prstGeom>
          <a:noFill/>
          <a:extLst>
            <a:ext uri="{909E8E84-426E-40DD-AFC4-6F175D3DCCD1}">
              <a14:hiddenFill xmlns:a14="http://schemas.microsoft.com/office/drawing/2010/main">
                <a:solidFill>
                  <a:srgbClr val="FFFFFF"/>
                </a:solidFill>
              </a14:hiddenFill>
            </a:ext>
          </a:extLst>
        </p:spPr>
      </p:pic>
      <p:sp>
        <p:nvSpPr>
          <p:cNvPr id="8" name="Подзаголовок 7"/>
          <p:cNvSpPr>
            <a:spLocks noGrp="1"/>
          </p:cNvSpPr>
          <p:nvPr>
            <p:ph type="subTitle" idx="1"/>
          </p:nvPr>
        </p:nvSpPr>
        <p:spPr>
          <a:xfrm>
            <a:off x="5822372" y="2079222"/>
            <a:ext cx="3962401" cy="1856508"/>
          </a:xfrm>
        </p:spPr>
        <p:txBody>
          <a:bodyPr>
            <a:normAutofit/>
          </a:bodyPr>
          <a:lstStyle/>
          <a:p>
            <a:r>
              <a:rPr lang="kk-KZ" sz="5400" b="1" dirty="0" smtClean="0">
                <a:solidFill>
                  <a:srgbClr val="00B050"/>
                </a:solidFill>
                <a:latin typeface="Times New Roman" panose="02020603050405020304" pitchFamily="18" charset="0"/>
                <a:cs typeface="Times New Roman" panose="02020603050405020304" pitchFamily="18" charset="0"/>
              </a:rPr>
              <a:t>Естиміз</a:t>
            </a:r>
          </a:p>
        </p:txBody>
      </p:sp>
      <p:sp>
        <p:nvSpPr>
          <p:cNvPr id="12" name="Подзаголовок 7"/>
          <p:cNvSpPr txBox="1">
            <a:spLocks/>
          </p:cNvSpPr>
          <p:nvPr/>
        </p:nvSpPr>
        <p:spPr>
          <a:xfrm>
            <a:off x="5666509" y="5001492"/>
            <a:ext cx="5694220" cy="185650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kk-KZ" sz="5400" b="1" dirty="0" smtClean="0">
                <a:solidFill>
                  <a:srgbClr val="00B050"/>
                </a:solidFill>
                <a:latin typeface="Times New Roman" panose="02020603050405020304" pitchFamily="18" charset="0"/>
                <a:cs typeface="Times New Roman" panose="02020603050405020304" pitchFamily="18" charset="0"/>
              </a:rPr>
              <a:t>Айтамыз </a:t>
            </a:r>
          </a:p>
        </p:txBody>
      </p:sp>
      <p:sp>
        <p:nvSpPr>
          <p:cNvPr id="13" name="Подзаголовок 7"/>
          <p:cNvSpPr txBox="1">
            <a:spLocks/>
          </p:cNvSpPr>
          <p:nvPr/>
        </p:nvSpPr>
        <p:spPr>
          <a:xfrm>
            <a:off x="-536866" y="222714"/>
            <a:ext cx="5694220" cy="185650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kk-KZ" sz="5400" b="1" dirty="0" smtClean="0">
                <a:solidFill>
                  <a:srgbClr val="00B050"/>
                </a:solidFill>
                <a:latin typeface="Times New Roman" panose="02020603050405020304" pitchFamily="18" charset="0"/>
                <a:cs typeface="Times New Roman" panose="02020603050405020304" pitchFamily="18" charset="0"/>
              </a:rPr>
              <a:t>Дыбысты</a:t>
            </a:r>
            <a:endParaRPr lang="ru-RU" sz="5400" b="1" dirty="0">
              <a:solidFill>
                <a:srgbClr val="00B05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698744"/>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additive="base">
                                        <p:cTn id="7" dur="500" fill="hold"/>
                                        <p:tgtEl>
                                          <p:spTgt spid="13"/>
                                        </p:tgtEl>
                                        <p:attrNameLst>
                                          <p:attrName>ppt_x</p:attrName>
                                        </p:attrNameLst>
                                      </p:cBhvr>
                                      <p:tavLst>
                                        <p:tav tm="0">
                                          <p:val>
                                            <p:strVal val="#ppt_x"/>
                                          </p:val>
                                        </p:tav>
                                        <p:tav tm="100000">
                                          <p:val>
                                            <p:strVal val="#ppt_x"/>
                                          </p:val>
                                        </p:tav>
                                      </p:tavLst>
                                    </p:anim>
                                    <p:anim calcmode="lin" valueType="num">
                                      <p:cBhvr additive="base">
                                        <p:cTn id="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 calcmode="lin" valueType="num">
                                      <p:cBhvr additive="base">
                                        <p:cTn id="13" dur="500" fill="hold"/>
                                        <p:tgtEl>
                                          <p:spTgt spid="1026"/>
                                        </p:tgtEl>
                                        <p:attrNameLst>
                                          <p:attrName>ppt_x</p:attrName>
                                        </p:attrNameLst>
                                      </p:cBhvr>
                                      <p:tavLst>
                                        <p:tav tm="0">
                                          <p:val>
                                            <p:strVal val="#ppt_x"/>
                                          </p:val>
                                        </p:tav>
                                        <p:tav tm="100000">
                                          <p:val>
                                            <p:strVal val="#ppt_x"/>
                                          </p:val>
                                        </p:tav>
                                      </p:tavLst>
                                    </p:anim>
                                    <p:anim calcmode="lin" valueType="num">
                                      <p:cBhvr additive="base">
                                        <p:cTn id="14"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anim calcmode="lin" valueType="num">
                                      <p:cBhvr additive="base">
                                        <p:cTn id="19"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Подзаголовок 7"/>
          <p:cNvSpPr>
            <a:spLocks noGrp="1"/>
          </p:cNvSpPr>
          <p:nvPr>
            <p:ph type="subTitle" idx="1"/>
          </p:nvPr>
        </p:nvSpPr>
        <p:spPr>
          <a:xfrm>
            <a:off x="5822372" y="2079222"/>
            <a:ext cx="3962401" cy="1856508"/>
          </a:xfrm>
        </p:spPr>
        <p:txBody>
          <a:bodyPr>
            <a:normAutofit/>
          </a:bodyPr>
          <a:lstStyle/>
          <a:p>
            <a:r>
              <a:rPr lang="kk-KZ" sz="5400" b="1" dirty="0" smtClean="0">
                <a:solidFill>
                  <a:srgbClr val="00B050"/>
                </a:solidFill>
                <a:latin typeface="Times New Roman" panose="02020603050405020304" pitchFamily="18" charset="0"/>
                <a:cs typeface="Times New Roman" panose="02020603050405020304" pitchFamily="18" charset="0"/>
              </a:rPr>
              <a:t>Көреміз </a:t>
            </a:r>
          </a:p>
        </p:txBody>
      </p:sp>
      <p:sp>
        <p:nvSpPr>
          <p:cNvPr id="12" name="Подзаголовок 7"/>
          <p:cNvSpPr txBox="1">
            <a:spLocks/>
          </p:cNvSpPr>
          <p:nvPr/>
        </p:nvSpPr>
        <p:spPr>
          <a:xfrm>
            <a:off x="5666509" y="5001492"/>
            <a:ext cx="5694220" cy="185650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kk-KZ" sz="5400" b="1" dirty="0" smtClean="0">
                <a:solidFill>
                  <a:srgbClr val="00B050"/>
                </a:solidFill>
                <a:latin typeface="Times New Roman" panose="02020603050405020304" pitchFamily="18" charset="0"/>
                <a:cs typeface="Times New Roman" panose="02020603050405020304" pitchFamily="18" charset="0"/>
              </a:rPr>
              <a:t>Жазамыз  </a:t>
            </a:r>
          </a:p>
        </p:txBody>
      </p:sp>
      <p:sp>
        <p:nvSpPr>
          <p:cNvPr id="13" name="Подзаголовок 7"/>
          <p:cNvSpPr txBox="1">
            <a:spLocks/>
          </p:cNvSpPr>
          <p:nvPr/>
        </p:nvSpPr>
        <p:spPr>
          <a:xfrm>
            <a:off x="249381" y="222714"/>
            <a:ext cx="4409209" cy="125331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kk-KZ" sz="5400" b="1" dirty="0" smtClean="0">
                <a:solidFill>
                  <a:srgbClr val="00B050"/>
                </a:solidFill>
                <a:latin typeface="Times New Roman" panose="02020603050405020304" pitchFamily="18" charset="0"/>
                <a:cs typeface="Times New Roman" panose="02020603050405020304" pitchFamily="18" charset="0"/>
              </a:rPr>
              <a:t>Әріпті</a:t>
            </a:r>
            <a:endParaRPr lang="ru-RU" sz="5400" b="1" dirty="0">
              <a:solidFill>
                <a:srgbClr val="00B050"/>
              </a:solidFill>
              <a:latin typeface="Times New Roman" panose="02020603050405020304" pitchFamily="18" charset="0"/>
              <a:cs typeface="Times New Roman" panose="02020603050405020304" pitchFamily="18" charset="0"/>
            </a:endParaRPr>
          </a:p>
        </p:txBody>
      </p:sp>
      <p:pic>
        <p:nvPicPr>
          <p:cNvPr id="7" name="Picture 6" descr="https://cdn3.vectorstock.com/i/1000x1000/13/87/human-biology-sensory-organs-anatomy-vector-20001387.jpg"/>
          <p:cNvPicPr>
            <a:picLocks noChangeAspect="1" noChangeArrowheads="1"/>
          </p:cNvPicPr>
          <p:nvPr/>
        </p:nvPicPr>
        <p:blipFill rotWithShape="1">
          <a:blip r:embed="rId3">
            <a:extLst>
              <a:ext uri="{28A0092B-C50C-407E-A947-70E740481C1C}">
                <a14:useLocalDpi xmlns:a14="http://schemas.microsoft.com/office/drawing/2010/main" val="0"/>
              </a:ext>
            </a:extLst>
          </a:blip>
          <a:srcRect l="54948" t="3390" r="3874" b="67926"/>
          <a:stretch/>
        </p:blipFill>
        <p:spPr bwMode="auto">
          <a:xfrm>
            <a:off x="1566205" y="1149929"/>
            <a:ext cx="3767795" cy="2369126"/>
          </a:xfrm>
          <a:prstGeom prst="rect">
            <a:avLst/>
          </a:prstGeom>
          <a:noFill/>
          <a:extLst>
            <a:ext uri="{909E8E84-426E-40DD-AFC4-6F175D3DCCD1}">
              <a14:hiddenFill xmlns:a14="http://schemas.microsoft.com/office/drawing/2010/main">
                <a:solidFill>
                  <a:srgbClr val="FFFFFF"/>
                </a:solidFill>
              </a14:hiddenFill>
            </a:ext>
          </a:extLst>
        </p:spPr>
      </p:pic>
      <p:pic>
        <p:nvPicPr>
          <p:cNvPr id="2050" name="Picture 2" descr="https://kido.kz/wp-content/uploads/2017/11/image-1300-650-strax-u-doski.jpg"/>
          <p:cNvPicPr>
            <a:picLocks noChangeAspect="1" noChangeArrowheads="1"/>
          </p:cNvPicPr>
          <p:nvPr/>
        </p:nvPicPr>
        <p:blipFill rotWithShape="1">
          <a:blip r:embed="rId4">
            <a:extLst>
              <a:ext uri="{28A0092B-C50C-407E-A947-70E740481C1C}">
                <a14:useLocalDpi xmlns:a14="http://schemas.microsoft.com/office/drawing/2010/main" val="0"/>
              </a:ext>
            </a:extLst>
          </a:blip>
          <a:srcRect l="11051" r="42067" b="13063"/>
          <a:stretch/>
        </p:blipFill>
        <p:spPr bwMode="auto">
          <a:xfrm>
            <a:off x="2453985" y="3657599"/>
            <a:ext cx="3796146" cy="29094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944162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anim calcmode="lin" valueType="num">
                                      <p:cBhvr additive="base">
                                        <p:cTn id="13" dur="500" fill="hold"/>
                                        <p:tgtEl>
                                          <p:spTgt spid="13"/>
                                        </p:tgtEl>
                                        <p:attrNameLst>
                                          <p:attrName>ppt_x</p:attrName>
                                        </p:attrNameLst>
                                      </p:cBhvr>
                                      <p:tavLst>
                                        <p:tav tm="0">
                                          <p:val>
                                            <p:strVal val="#ppt_x"/>
                                          </p:val>
                                        </p:tav>
                                        <p:tav tm="100000">
                                          <p:val>
                                            <p:strVal val="#ppt_x"/>
                                          </p:val>
                                        </p:tav>
                                      </p:tavLst>
                                    </p:anim>
                                    <p:anim calcmode="lin" valueType="num">
                                      <p:cBhvr additive="base">
                                        <p:cTn id="1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 fill="hold"/>
                                        <p:tgtEl>
                                          <p:spTgt spid="7"/>
                                        </p:tgtEl>
                                        <p:attrNameLst>
                                          <p:attrName>ppt_x</p:attrName>
                                        </p:attrNameLst>
                                      </p:cBhvr>
                                      <p:tavLst>
                                        <p:tav tm="0">
                                          <p:val>
                                            <p:strVal val="#ppt_x"/>
                                          </p:val>
                                        </p:tav>
                                        <p:tav tm="100000">
                                          <p:val>
                                            <p:strVal val="#ppt_x"/>
                                          </p:val>
                                        </p:tav>
                                      </p:tavLst>
                                    </p:anim>
                                    <p:anim calcmode="lin" valueType="num">
                                      <p:cBhvr additive="base">
                                        <p:cTn id="20"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 calcmode="lin" valueType="num">
                                      <p:cBhvr additive="base">
                                        <p:cTn id="25"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050"/>
                                        </p:tgtEl>
                                        <p:attrNameLst>
                                          <p:attrName>style.visibility</p:attrName>
                                        </p:attrNameLst>
                                      </p:cBhvr>
                                      <p:to>
                                        <p:strVal val="visible"/>
                                      </p:to>
                                    </p:set>
                                    <p:anim calcmode="lin" valueType="num">
                                      <p:cBhvr additive="base">
                                        <p:cTn id="31" dur="500" fill="hold"/>
                                        <p:tgtEl>
                                          <p:spTgt spid="2050"/>
                                        </p:tgtEl>
                                        <p:attrNameLst>
                                          <p:attrName>ppt_x</p:attrName>
                                        </p:attrNameLst>
                                      </p:cBhvr>
                                      <p:tavLst>
                                        <p:tav tm="0">
                                          <p:val>
                                            <p:strVal val="#ppt_x"/>
                                          </p:val>
                                        </p:tav>
                                        <p:tav tm="100000">
                                          <p:val>
                                            <p:strVal val="#ppt_x"/>
                                          </p:val>
                                        </p:tav>
                                      </p:tavLst>
                                    </p:anim>
                                    <p:anim calcmode="lin" valueType="num">
                                      <p:cBhvr additive="base">
                                        <p:cTn id="32" dur="500" fill="hold"/>
                                        <p:tgtEl>
                                          <p:spTgt spid="205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2">
                                            <p:txEl>
                                              <p:pRg st="0" end="0"/>
                                            </p:txEl>
                                          </p:spTgt>
                                        </p:tgtEl>
                                        <p:attrNameLst>
                                          <p:attrName>style.visibility</p:attrName>
                                        </p:attrNameLst>
                                      </p:cBhvr>
                                      <p:to>
                                        <p:strVal val="visible"/>
                                      </p:to>
                                    </p:set>
                                    <p:anim calcmode="lin" valueType="num">
                                      <p:cBhvr additive="base">
                                        <p:cTn id="37"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build="p"/>
      <p:bldP spid="12" grpId="0"/>
      <p:bldP spid="1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Заголовок 5"/>
          <p:cNvSpPr>
            <a:spLocks noGrp="1"/>
          </p:cNvSpPr>
          <p:nvPr>
            <p:ph type="ctrTitle"/>
          </p:nvPr>
        </p:nvSpPr>
        <p:spPr>
          <a:xfrm>
            <a:off x="4627418" y="819241"/>
            <a:ext cx="7051964" cy="803564"/>
          </a:xfrm>
        </p:spPr>
        <p:txBody>
          <a:bodyPr>
            <a:normAutofit/>
          </a:bodyPr>
          <a:lstStyle/>
          <a:p>
            <a:pPr algn="l"/>
            <a:r>
              <a:rPr lang="kk-KZ" sz="4000" dirty="0" smtClean="0">
                <a:solidFill>
                  <a:srgbClr val="00B050"/>
                </a:solidFill>
                <a:latin typeface="Times New Roman" panose="02020603050405020304" pitchFamily="18" charset="0"/>
                <a:cs typeface="Times New Roman" panose="02020603050405020304" pitchFamily="18" charset="0"/>
              </a:rPr>
              <a:t>Суретте қандай тағам  түрлері?</a:t>
            </a:r>
            <a:endParaRPr lang="ru-RU" sz="4000" dirty="0">
              <a:solidFill>
                <a:srgbClr val="00B050"/>
              </a:solidFill>
              <a:latin typeface="Times New Roman" panose="02020603050405020304" pitchFamily="18" charset="0"/>
              <a:cs typeface="Times New Roman" panose="02020603050405020304" pitchFamily="18" charset="0"/>
            </a:endParaRPr>
          </a:p>
        </p:txBody>
      </p:sp>
      <p:pic>
        <p:nvPicPr>
          <p:cNvPr id="5" name="Объект 4"/>
          <p:cNvPicPr>
            <a:picLocks noGrp="1" noChangeAspect="1"/>
          </p:cNvPicPr>
          <p:nvPr>
            <p:ph idx="4294967295"/>
          </p:nvPr>
        </p:nvPicPr>
        <p:blipFill rotWithShape="1">
          <a:blip r:embed="rId2">
            <a:extLst>
              <a:ext uri="{28A0092B-C50C-407E-A947-70E740481C1C}">
                <a14:useLocalDpi xmlns:a14="http://schemas.microsoft.com/office/drawing/2010/main" val="0"/>
              </a:ext>
            </a:extLst>
          </a:blip>
          <a:srcRect l="35646" t="19470" r="39006" b="51719"/>
          <a:stretch/>
        </p:blipFill>
        <p:spPr>
          <a:xfrm>
            <a:off x="553893" y="216564"/>
            <a:ext cx="3934980" cy="3148447"/>
          </a:xfrm>
        </p:spPr>
      </p:pic>
      <p:sp>
        <p:nvSpPr>
          <p:cNvPr id="8" name="Заголовок 5"/>
          <p:cNvSpPr txBox="1">
            <a:spLocks/>
          </p:cNvSpPr>
          <p:nvPr/>
        </p:nvSpPr>
        <p:spPr>
          <a:xfrm>
            <a:off x="4627418" y="1790787"/>
            <a:ext cx="7051964" cy="803564"/>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kk-KZ" sz="4000" dirty="0" smtClean="0">
                <a:solidFill>
                  <a:srgbClr val="00B050"/>
                </a:solidFill>
                <a:latin typeface="Times New Roman" panose="02020603050405020304" pitchFamily="18" charset="0"/>
                <a:cs typeface="Times New Roman" panose="02020603050405020304" pitchFamily="18" charset="0"/>
              </a:rPr>
              <a:t>Ботқа, қытырлақ.</a:t>
            </a:r>
            <a:endParaRPr lang="ru-RU" sz="4000" dirty="0">
              <a:solidFill>
                <a:srgbClr val="00B050"/>
              </a:solidFill>
              <a:latin typeface="Times New Roman" panose="02020603050405020304" pitchFamily="18" charset="0"/>
              <a:cs typeface="Times New Roman" panose="02020603050405020304" pitchFamily="18" charset="0"/>
            </a:endParaRPr>
          </a:p>
        </p:txBody>
      </p:sp>
      <p:sp>
        <p:nvSpPr>
          <p:cNvPr id="9" name="Заголовок 5"/>
          <p:cNvSpPr txBox="1">
            <a:spLocks/>
          </p:cNvSpPr>
          <p:nvPr/>
        </p:nvSpPr>
        <p:spPr>
          <a:xfrm>
            <a:off x="4627418" y="2622856"/>
            <a:ext cx="8077200" cy="126783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kk-KZ" sz="4000" dirty="0" smtClean="0">
                <a:solidFill>
                  <a:srgbClr val="00B050"/>
                </a:solidFill>
                <a:latin typeface="Times New Roman" panose="02020603050405020304" pitchFamily="18" charset="0"/>
                <a:cs typeface="Times New Roman" panose="02020603050405020304" pitchFamily="18" charset="0"/>
              </a:rPr>
              <a:t>Таңертең ботқаны жеген бала қандай болады?</a:t>
            </a:r>
            <a:endParaRPr lang="ru-RU" sz="4000" dirty="0">
              <a:solidFill>
                <a:srgbClr val="00B050"/>
              </a:solidFill>
              <a:latin typeface="Times New Roman" panose="02020603050405020304" pitchFamily="18" charset="0"/>
              <a:cs typeface="Times New Roman" panose="02020603050405020304" pitchFamily="18" charset="0"/>
            </a:endParaRPr>
          </a:p>
        </p:txBody>
      </p:sp>
      <p:pic>
        <p:nvPicPr>
          <p:cNvPr id="3074" name="Picture 2" descr="https://mediasole.ru/data/images/369/369036/9.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92438" y="3365011"/>
            <a:ext cx="3796435" cy="3020293"/>
          </a:xfrm>
          <a:prstGeom prst="rect">
            <a:avLst/>
          </a:prstGeom>
          <a:noFill/>
          <a:extLst>
            <a:ext uri="{909E8E84-426E-40DD-AFC4-6F175D3DCCD1}">
              <a14:hiddenFill xmlns:a14="http://schemas.microsoft.com/office/drawing/2010/main">
                <a:solidFill>
                  <a:srgbClr val="FFFFFF"/>
                </a:solidFill>
              </a14:hiddenFill>
            </a:ext>
          </a:extLst>
        </p:spPr>
      </p:pic>
      <p:sp>
        <p:nvSpPr>
          <p:cNvPr id="11" name="Заголовок 5"/>
          <p:cNvSpPr txBox="1">
            <a:spLocks/>
          </p:cNvSpPr>
          <p:nvPr/>
        </p:nvSpPr>
        <p:spPr>
          <a:xfrm>
            <a:off x="4627418" y="4341936"/>
            <a:ext cx="8077200" cy="1732105"/>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kk-KZ" sz="4000" dirty="0" smtClean="0">
                <a:solidFill>
                  <a:srgbClr val="00B050"/>
                </a:solidFill>
                <a:latin typeface="Times New Roman" panose="02020603050405020304" pitchFamily="18" charset="0"/>
                <a:cs typeface="Times New Roman" panose="02020603050405020304" pitchFamily="18" charset="0"/>
              </a:rPr>
              <a:t>Ал қытырлақты таңертең жеген баланың денсаулығы қандай болады?</a:t>
            </a:r>
            <a:endParaRPr lang="ru-RU" sz="4000" dirty="0">
              <a:solidFill>
                <a:srgbClr val="00B050"/>
              </a:solidFill>
              <a:latin typeface="Times New Roman" panose="02020603050405020304" pitchFamily="18" charset="0"/>
              <a:cs typeface="Times New Roman" panose="02020603050405020304" pitchFamily="18" charset="0"/>
            </a:endParaRPr>
          </a:p>
        </p:txBody>
      </p:sp>
      <p:pic>
        <p:nvPicPr>
          <p:cNvPr id="3076" name="Picture 4" descr="https://cdn1.vectorstock.com/i/1000x1000/15/05/green-tick-checkmark-icon-vector-22691505.jpg"/>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7457" t="22930" r="28180" b="30606"/>
          <a:stretch/>
        </p:blipFill>
        <p:spPr bwMode="auto">
          <a:xfrm>
            <a:off x="3228108" y="2520211"/>
            <a:ext cx="651164" cy="7365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7653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 calcmode="lin" valueType="num">
                                      <p:cBhvr additive="base">
                                        <p:cTn id="25" dur="500" fill="hold"/>
                                        <p:tgtEl>
                                          <p:spTgt spid="11"/>
                                        </p:tgtEl>
                                        <p:attrNameLst>
                                          <p:attrName>ppt_x</p:attrName>
                                        </p:attrNameLst>
                                      </p:cBhvr>
                                      <p:tavLst>
                                        <p:tav tm="0">
                                          <p:val>
                                            <p:strVal val="#ppt_x"/>
                                          </p:val>
                                        </p:tav>
                                        <p:tav tm="100000">
                                          <p:val>
                                            <p:strVal val="#ppt_x"/>
                                          </p:val>
                                        </p:tav>
                                      </p:tavLst>
                                    </p:anim>
                                    <p:anim calcmode="lin" valueType="num">
                                      <p:cBhvr additive="base">
                                        <p:cTn id="26"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3076"/>
                                        </p:tgtEl>
                                        <p:attrNameLst>
                                          <p:attrName>style.visibility</p:attrName>
                                        </p:attrNameLst>
                                      </p:cBhvr>
                                      <p:to>
                                        <p:strVal val="visible"/>
                                      </p:to>
                                    </p:set>
                                    <p:anim calcmode="lin" valueType="num">
                                      <p:cBhvr additive="base">
                                        <p:cTn id="31" dur="500" fill="hold"/>
                                        <p:tgtEl>
                                          <p:spTgt spid="3076"/>
                                        </p:tgtEl>
                                        <p:attrNameLst>
                                          <p:attrName>ppt_x</p:attrName>
                                        </p:attrNameLst>
                                      </p:cBhvr>
                                      <p:tavLst>
                                        <p:tav tm="0">
                                          <p:val>
                                            <p:strVal val="#ppt_x"/>
                                          </p:val>
                                        </p:tav>
                                        <p:tav tm="100000">
                                          <p:val>
                                            <p:strVal val="#ppt_x"/>
                                          </p:val>
                                        </p:tav>
                                      </p:tavLst>
                                    </p:anim>
                                    <p:anim calcmode="lin" valueType="num">
                                      <p:cBhvr additive="base">
                                        <p:cTn id="32" dur="500" fill="hold"/>
                                        <p:tgtEl>
                                          <p:spTgt spid="307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P spid="1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10491" y="301624"/>
            <a:ext cx="10515600" cy="6085321"/>
          </a:xfrm>
        </p:spPr>
        <p:txBody>
          <a:bodyPr>
            <a:normAutofit/>
          </a:bodyPr>
          <a:lstStyle/>
          <a:p>
            <a:pPr marL="0" indent="0">
              <a:buNone/>
            </a:pPr>
            <a:r>
              <a:rPr lang="kk-KZ" sz="4000" b="1" dirty="0" smtClean="0">
                <a:solidFill>
                  <a:srgbClr val="00B050"/>
                </a:solidFill>
                <a:latin typeface="Times New Roman" panose="02020603050405020304" pitchFamily="18" charset="0"/>
                <a:cs typeface="Times New Roman" panose="02020603050405020304" pitchFamily="18" charset="0"/>
              </a:rPr>
              <a:t>1-жаттығу. Мәтінді оқы.</a:t>
            </a:r>
          </a:p>
          <a:p>
            <a:pPr marL="0" indent="0">
              <a:buNone/>
            </a:pPr>
            <a:r>
              <a:rPr lang="kk-KZ" sz="4000" dirty="0">
                <a:latin typeface="Times New Roman" panose="02020603050405020304" pitchFamily="18" charset="0"/>
                <a:cs typeface="Times New Roman" panose="02020603050405020304" pitchFamily="18" charset="0"/>
              </a:rPr>
              <a:t>	</a:t>
            </a:r>
            <a:r>
              <a:rPr lang="kk-KZ" sz="4000" dirty="0" smtClean="0">
                <a:latin typeface="Times New Roman" panose="02020603050405020304" pitchFamily="18" charset="0"/>
                <a:cs typeface="Times New Roman" panose="02020603050405020304" pitchFamily="18" charset="0"/>
              </a:rPr>
              <a:t>Назира жол бойы бутерброд жеді. Сүт, айран ішті. Ал Әсет әжесі салып берген тамағының бәрін күшігіне берді. Өзі қытырлақ пен кәмпит жеді. Газдалған сусын ішті. Содан соң оның асқазаны ауырды. Қатты ауырғаны соншалық, өзін өте әлсіз сезінді. </a:t>
            </a:r>
          </a:p>
          <a:p>
            <a:pPr marL="0" indent="0">
              <a:buNone/>
            </a:pPr>
            <a:r>
              <a:rPr lang="kk-KZ" sz="4000" b="1" dirty="0" smtClean="0">
                <a:latin typeface="Times New Roman" panose="02020603050405020304" pitchFamily="18" charset="0"/>
                <a:cs typeface="Times New Roman" panose="02020603050405020304" pitchFamily="18" charset="0"/>
              </a:rPr>
              <a:t>-Мәтін кейіпкерлері дұрыс тамақтанды ма?</a:t>
            </a:r>
          </a:p>
          <a:p>
            <a:pPr marL="0" indent="0">
              <a:buNone/>
            </a:pPr>
            <a:r>
              <a:rPr lang="kk-KZ" sz="4000" b="1" dirty="0" smtClean="0">
                <a:latin typeface="Times New Roman" panose="02020603050405020304" pitchFamily="18" charset="0"/>
                <a:cs typeface="Times New Roman" panose="02020603050405020304" pitchFamily="18" charset="0"/>
              </a:rPr>
              <a:t>-Қалай ойласыңдар тамақтан адам </a:t>
            </a:r>
            <a:r>
              <a:rPr lang="kk-KZ" sz="4000" b="1" dirty="0" smtClean="0">
                <a:latin typeface="Times New Roman" panose="02020603050405020304" pitchFamily="18" charset="0"/>
                <a:cs typeface="Times New Roman" panose="02020603050405020304" pitchFamily="18" charset="0"/>
              </a:rPr>
              <a:t>денсаулығына </a:t>
            </a:r>
            <a:r>
              <a:rPr lang="kk-KZ" sz="4000" b="1" dirty="0" smtClean="0">
                <a:latin typeface="Times New Roman" panose="02020603050405020304" pitchFamily="18" charset="0"/>
                <a:cs typeface="Times New Roman" panose="02020603050405020304" pitchFamily="18" charset="0"/>
              </a:rPr>
              <a:t>зиян келер ме еді?</a:t>
            </a:r>
            <a:endParaRPr lang="ru-RU"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91545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Скругленный прямоугольник 5"/>
          <p:cNvSpPr/>
          <p:nvPr/>
        </p:nvSpPr>
        <p:spPr>
          <a:xfrm>
            <a:off x="734288" y="4917600"/>
            <a:ext cx="10875819" cy="1196683"/>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kk-KZ" sz="4000" b="1" dirty="0" smtClean="0">
                <a:solidFill>
                  <a:srgbClr val="00B050"/>
                </a:solidFill>
                <a:latin typeface="Times New Roman" panose="02020603050405020304" pitchFamily="18" charset="0"/>
                <a:cs typeface="Times New Roman" panose="02020603050405020304" pitchFamily="18" charset="0"/>
              </a:rPr>
              <a:t>Барлық сөз дыбыстардан тұрады, оларды жазуда әріппен белгілейміз.</a:t>
            </a:r>
            <a:endParaRPr lang="ru-RU" sz="4000" b="1" dirty="0">
              <a:solidFill>
                <a:srgbClr val="00B050"/>
              </a:solidFill>
              <a:latin typeface="Times New Roman" panose="02020603050405020304" pitchFamily="18" charset="0"/>
              <a:cs typeface="Times New Roman" panose="02020603050405020304" pitchFamily="18" charset="0"/>
            </a:endParaRPr>
          </a:p>
        </p:txBody>
      </p:sp>
      <p:sp>
        <p:nvSpPr>
          <p:cNvPr id="8" name="Подзаголовок 7"/>
          <p:cNvSpPr>
            <a:spLocks noGrp="1"/>
          </p:cNvSpPr>
          <p:nvPr>
            <p:ph type="subTitle" idx="1"/>
          </p:nvPr>
        </p:nvSpPr>
        <p:spPr>
          <a:xfrm>
            <a:off x="734291" y="2389765"/>
            <a:ext cx="2119745" cy="665162"/>
          </a:xfrm>
        </p:spPr>
        <p:txBody>
          <a:bodyPr>
            <a:normAutofit/>
          </a:bodyPr>
          <a:lstStyle/>
          <a:p>
            <a:pPr algn="l"/>
            <a:r>
              <a:rPr lang="kk-KZ" sz="4000" b="1" dirty="0" smtClean="0">
                <a:solidFill>
                  <a:srgbClr val="0070C0"/>
                </a:solidFill>
                <a:latin typeface="Times New Roman" panose="02020603050405020304" pitchFamily="18" charset="0"/>
                <a:cs typeface="Times New Roman" panose="02020603050405020304" pitchFamily="18" charset="0"/>
              </a:rPr>
              <a:t>Рата </a:t>
            </a:r>
            <a:endParaRPr lang="ru-RU" sz="4000" b="1" dirty="0">
              <a:solidFill>
                <a:srgbClr val="0070C0"/>
              </a:solidFill>
              <a:latin typeface="Times New Roman" panose="02020603050405020304" pitchFamily="18" charset="0"/>
              <a:cs typeface="Times New Roman" panose="02020603050405020304" pitchFamily="18" charset="0"/>
            </a:endParaRPr>
          </a:p>
        </p:txBody>
      </p:sp>
      <p:sp>
        <p:nvSpPr>
          <p:cNvPr id="9" name="Подзаголовок 7"/>
          <p:cNvSpPr txBox="1">
            <a:spLocks/>
          </p:cNvSpPr>
          <p:nvPr/>
        </p:nvSpPr>
        <p:spPr>
          <a:xfrm>
            <a:off x="2978727" y="2389765"/>
            <a:ext cx="2119745" cy="66516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kk-KZ" sz="4000" b="1" dirty="0" smtClean="0">
                <a:solidFill>
                  <a:srgbClr val="0070C0"/>
                </a:solidFill>
                <a:latin typeface="Times New Roman" panose="02020603050405020304" pitchFamily="18" charset="0"/>
                <a:cs typeface="Times New Roman" panose="02020603050405020304" pitchFamily="18" charset="0"/>
              </a:rPr>
              <a:t>Ғазқа</a:t>
            </a:r>
            <a:endParaRPr lang="ru-RU" sz="4000" b="1" dirty="0">
              <a:solidFill>
                <a:srgbClr val="0070C0"/>
              </a:solidFill>
              <a:latin typeface="Times New Roman" panose="02020603050405020304" pitchFamily="18" charset="0"/>
              <a:cs typeface="Times New Roman" panose="02020603050405020304" pitchFamily="18" charset="0"/>
            </a:endParaRPr>
          </a:p>
        </p:txBody>
      </p:sp>
      <p:sp>
        <p:nvSpPr>
          <p:cNvPr id="10" name="Подзаголовок 7"/>
          <p:cNvSpPr txBox="1">
            <a:spLocks/>
          </p:cNvSpPr>
          <p:nvPr/>
        </p:nvSpPr>
        <p:spPr>
          <a:xfrm>
            <a:off x="5652655" y="2389765"/>
            <a:ext cx="2119745" cy="66516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kk-KZ" sz="4000" b="1" dirty="0" smtClean="0">
                <a:solidFill>
                  <a:srgbClr val="0070C0"/>
                </a:solidFill>
                <a:latin typeface="Times New Roman" panose="02020603050405020304" pitchFamily="18" charset="0"/>
                <a:cs typeface="Times New Roman" panose="02020603050405020304" pitchFamily="18" charset="0"/>
              </a:rPr>
              <a:t>Бро </a:t>
            </a:r>
            <a:endParaRPr lang="ru-RU" sz="4000" b="1" dirty="0">
              <a:solidFill>
                <a:srgbClr val="0070C0"/>
              </a:solidFill>
              <a:latin typeface="Times New Roman" panose="02020603050405020304" pitchFamily="18" charset="0"/>
              <a:cs typeface="Times New Roman" panose="02020603050405020304" pitchFamily="18" charset="0"/>
            </a:endParaRPr>
          </a:p>
        </p:txBody>
      </p:sp>
      <p:sp>
        <p:nvSpPr>
          <p:cNvPr id="12" name="Подзаголовок 7"/>
          <p:cNvSpPr txBox="1">
            <a:spLocks/>
          </p:cNvSpPr>
          <p:nvPr/>
        </p:nvSpPr>
        <p:spPr>
          <a:xfrm>
            <a:off x="734290" y="3172547"/>
            <a:ext cx="2119745" cy="6651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kk-KZ" sz="4000" b="1" dirty="0" smtClean="0">
                <a:solidFill>
                  <a:srgbClr val="002060"/>
                </a:solidFill>
                <a:latin typeface="Times New Roman" panose="02020603050405020304" pitchFamily="18" charset="0"/>
                <a:cs typeface="Times New Roman" panose="02020603050405020304" pitchFamily="18" charset="0"/>
              </a:rPr>
              <a:t>Тара</a:t>
            </a:r>
            <a:r>
              <a:rPr lang="kk-KZ" sz="4000" b="1" dirty="0" smtClean="0">
                <a:solidFill>
                  <a:srgbClr val="0070C0"/>
                </a:solidFill>
                <a:latin typeface="Times New Roman" panose="02020603050405020304" pitchFamily="18" charset="0"/>
                <a:cs typeface="Times New Roman" panose="02020603050405020304" pitchFamily="18" charset="0"/>
              </a:rPr>
              <a:t> </a:t>
            </a:r>
            <a:endParaRPr lang="ru-RU" sz="4000" b="1" dirty="0">
              <a:solidFill>
                <a:srgbClr val="0070C0"/>
              </a:solidFill>
              <a:latin typeface="Times New Roman" panose="02020603050405020304" pitchFamily="18" charset="0"/>
              <a:cs typeface="Times New Roman" panose="02020603050405020304" pitchFamily="18" charset="0"/>
            </a:endParaRPr>
          </a:p>
        </p:txBody>
      </p:sp>
      <p:sp>
        <p:nvSpPr>
          <p:cNvPr id="13" name="Подзаголовок 7"/>
          <p:cNvSpPr txBox="1">
            <a:spLocks/>
          </p:cNvSpPr>
          <p:nvPr/>
        </p:nvSpPr>
        <p:spPr>
          <a:xfrm>
            <a:off x="2978726" y="3172547"/>
            <a:ext cx="2119745" cy="6651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kk-KZ" sz="4000" b="1" dirty="0" smtClean="0">
                <a:solidFill>
                  <a:srgbClr val="002060"/>
                </a:solidFill>
                <a:latin typeface="Times New Roman" panose="02020603050405020304" pitchFamily="18" charset="0"/>
                <a:cs typeface="Times New Roman" panose="02020603050405020304" pitchFamily="18" charset="0"/>
              </a:rPr>
              <a:t>Қағаз</a:t>
            </a:r>
            <a:endParaRPr lang="ru-RU" sz="4000" b="1" dirty="0">
              <a:solidFill>
                <a:srgbClr val="002060"/>
              </a:solidFill>
              <a:latin typeface="Times New Roman" panose="02020603050405020304" pitchFamily="18" charset="0"/>
              <a:cs typeface="Times New Roman" panose="02020603050405020304" pitchFamily="18" charset="0"/>
            </a:endParaRPr>
          </a:p>
        </p:txBody>
      </p:sp>
      <p:sp>
        <p:nvSpPr>
          <p:cNvPr id="14" name="Подзаголовок 7"/>
          <p:cNvSpPr txBox="1">
            <a:spLocks/>
          </p:cNvSpPr>
          <p:nvPr/>
        </p:nvSpPr>
        <p:spPr>
          <a:xfrm>
            <a:off x="5652655" y="3172547"/>
            <a:ext cx="2119745" cy="67209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kk-KZ" sz="4000" b="1" dirty="0" smtClean="0">
                <a:solidFill>
                  <a:srgbClr val="002060"/>
                </a:solidFill>
                <a:latin typeface="Times New Roman" panose="02020603050405020304" pitchFamily="18" charset="0"/>
                <a:cs typeface="Times New Roman" panose="02020603050405020304" pitchFamily="18" charset="0"/>
              </a:rPr>
              <a:t>Бор</a:t>
            </a:r>
            <a:endParaRPr lang="ru-RU" sz="4000" b="1" dirty="0">
              <a:solidFill>
                <a:srgbClr val="002060"/>
              </a:solidFill>
              <a:latin typeface="Times New Roman" panose="02020603050405020304" pitchFamily="18" charset="0"/>
              <a:cs typeface="Times New Roman" panose="02020603050405020304" pitchFamily="18" charset="0"/>
            </a:endParaRPr>
          </a:p>
        </p:txBody>
      </p:sp>
      <p:sp>
        <p:nvSpPr>
          <p:cNvPr id="15" name="Подзаголовок 7"/>
          <p:cNvSpPr txBox="1">
            <a:spLocks/>
          </p:cNvSpPr>
          <p:nvPr/>
        </p:nvSpPr>
        <p:spPr>
          <a:xfrm>
            <a:off x="734289" y="3698258"/>
            <a:ext cx="11208327" cy="124348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kk-KZ" sz="4000" dirty="0" smtClean="0">
                <a:solidFill>
                  <a:srgbClr val="00B050"/>
                </a:solidFill>
                <a:latin typeface="Times New Roman" panose="02020603050405020304" pitchFamily="18" charset="0"/>
                <a:cs typeface="Times New Roman" panose="02020603050405020304" pitchFamily="18" charset="0"/>
              </a:rPr>
              <a:t>Ендеше тіл дыбыстары сөз жасау үшін, сөздің мағынасын түсіну үшін керек.</a:t>
            </a:r>
            <a:endParaRPr lang="ru-RU" sz="4000" dirty="0">
              <a:solidFill>
                <a:srgbClr val="00B050"/>
              </a:solidFill>
              <a:latin typeface="Times New Roman" panose="02020603050405020304" pitchFamily="18" charset="0"/>
              <a:cs typeface="Times New Roman" panose="02020603050405020304" pitchFamily="18" charset="0"/>
            </a:endParaRPr>
          </a:p>
        </p:txBody>
      </p:sp>
      <p:sp>
        <p:nvSpPr>
          <p:cNvPr id="16" name="Прямоугольник 15"/>
          <p:cNvSpPr/>
          <p:nvPr/>
        </p:nvSpPr>
        <p:spPr>
          <a:xfrm>
            <a:off x="734291" y="265699"/>
            <a:ext cx="10875817" cy="1754326"/>
          </a:xfrm>
          <a:prstGeom prst="rect">
            <a:avLst/>
          </a:prstGeom>
        </p:spPr>
        <p:txBody>
          <a:bodyPr wrap="square">
            <a:spAutoFit/>
          </a:bodyPr>
          <a:lstStyle/>
          <a:p>
            <a:r>
              <a:rPr lang="kk-KZ" sz="3600" dirty="0">
                <a:latin typeface="Times New Roman" panose="02020603050405020304" pitchFamily="18" charset="0"/>
                <a:cs typeface="Times New Roman" panose="02020603050405020304" pitchFamily="18" charset="0"/>
              </a:rPr>
              <a:t>Балалар, қатты жел тұрып, сөздердегі дыбыстар орны ауысып кетті. Сөздерді оқып көріңдерші , мағынасына түсіндіңдер ме?   </a:t>
            </a:r>
          </a:p>
        </p:txBody>
      </p:sp>
    </p:spTree>
    <p:extLst>
      <p:ext uri="{BB962C8B-B14F-4D97-AF65-F5344CB8AC3E}">
        <p14:creationId xmlns:p14="http://schemas.microsoft.com/office/powerpoint/2010/main" val="14715676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 calcmode="lin" valueType="num">
                                      <p:cBhvr additive="base">
                                        <p:cTn id="7" dur="500" fill="hold"/>
                                        <p:tgtEl>
                                          <p:spTgt spid="16"/>
                                        </p:tgtEl>
                                        <p:attrNameLst>
                                          <p:attrName>ppt_x</p:attrName>
                                        </p:attrNameLst>
                                      </p:cBhvr>
                                      <p:tavLst>
                                        <p:tav tm="0">
                                          <p:val>
                                            <p:strVal val="#ppt_x"/>
                                          </p:val>
                                        </p:tav>
                                        <p:tav tm="100000">
                                          <p:val>
                                            <p:strVal val="#ppt_x"/>
                                          </p:val>
                                        </p:tav>
                                      </p:tavLst>
                                    </p:anim>
                                    <p:anim calcmode="lin" valueType="num">
                                      <p:cBhvr additive="base">
                                        <p:cTn id="8"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 calcmode="lin" valueType="num">
                                      <p:cBhvr additive="base">
                                        <p:cTn id="13"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additive="base">
                                        <p:cTn id="25" dur="500" fill="hold"/>
                                        <p:tgtEl>
                                          <p:spTgt spid="10"/>
                                        </p:tgtEl>
                                        <p:attrNameLst>
                                          <p:attrName>ppt_x</p:attrName>
                                        </p:attrNameLst>
                                      </p:cBhvr>
                                      <p:tavLst>
                                        <p:tav tm="0">
                                          <p:val>
                                            <p:strVal val="#ppt_x"/>
                                          </p:val>
                                        </p:tav>
                                        <p:tav tm="100000">
                                          <p:val>
                                            <p:strVal val="#ppt_x"/>
                                          </p:val>
                                        </p:tav>
                                      </p:tavLst>
                                    </p:anim>
                                    <p:anim calcmode="lin" valueType="num">
                                      <p:cBhvr additive="base">
                                        <p:cTn id="26"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ppt_x"/>
                                          </p:val>
                                        </p:tav>
                                        <p:tav tm="100000">
                                          <p:val>
                                            <p:strVal val="#ppt_x"/>
                                          </p:val>
                                        </p:tav>
                                      </p:tavLst>
                                    </p:anim>
                                    <p:anim calcmode="lin" valueType="num">
                                      <p:cBhvr additive="base">
                                        <p:cTn id="32"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3"/>
                                        </p:tgtEl>
                                        <p:attrNameLst>
                                          <p:attrName>style.visibility</p:attrName>
                                        </p:attrNameLst>
                                      </p:cBhvr>
                                      <p:to>
                                        <p:strVal val="visible"/>
                                      </p:to>
                                    </p:set>
                                    <p:anim calcmode="lin" valueType="num">
                                      <p:cBhvr additive="base">
                                        <p:cTn id="37" dur="500" fill="hold"/>
                                        <p:tgtEl>
                                          <p:spTgt spid="13"/>
                                        </p:tgtEl>
                                        <p:attrNameLst>
                                          <p:attrName>ppt_x</p:attrName>
                                        </p:attrNameLst>
                                      </p:cBhvr>
                                      <p:tavLst>
                                        <p:tav tm="0">
                                          <p:val>
                                            <p:strVal val="#ppt_x"/>
                                          </p:val>
                                        </p:tav>
                                        <p:tav tm="100000">
                                          <p:val>
                                            <p:strVal val="#ppt_x"/>
                                          </p:val>
                                        </p:tav>
                                      </p:tavLst>
                                    </p:anim>
                                    <p:anim calcmode="lin" valueType="num">
                                      <p:cBhvr additive="base">
                                        <p:cTn id="3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14"/>
                                        </p:tgtEl>
                                        <p:attrNameLst>
                                          <p:attrName>style.visibility</p:attrName>
                                        </p:attrNameLst>
                                      </p:cBhvr>
                                      <p:to>
                                        <p:strVal val="visible"/>
                                      </p:to>
                                    </p:set>
                                    <p:anim calcmode="lin" valueType="num">
                                      <p:cBhvr additive="base">
                                        <p:cTn id="43" dur="500" fill="hold"/>
                                        <p:tgtEl>
                                          <p:spTgt spid="14"/>
                                        </p:tgtEl>
                                        <p:attrNameLst>
                                          <p:attrName>ppt_x</p:attrName>
                                        </p:attrNameLst>
                                      </p:cBhvr>
                                      <p:tavLst>
                                        <p:tav tm="0">
                                          <p:val>
                                            <p:strVal val="#ppt_x"/>
                                          </p:val>
                                        </p:tav>
                                        <p:tav tm="100000">
                                          <p:val>
                                            <p:strVal val="#ppt_x"/>
                                          </p:val>
                                        </p:tav>
                                      </p:tavLst>
                                    </p:anim>
                                    <p:anim calcmode="lin" valueType="num">
                                      <p:cBhvr additive="base">
                                        <p:cTn id="4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additive="base">
                                        <p:cTn id="49" dur="500" fill="hold"/>
                                        <p:tgtEl>
                                          <p:spTgt spid="15"/>
                                        </p:tgtEl>
                                        <p:attrNameLst>
                                          <p:attrName>ppt_x</p:attrName>
                                        </p:attrNameLst>
                                      </p:cBhvr>
                                      <p:tavLst>
                                        <p:tav tm="0">
                                          <p:val>
                                            <p:strVal val="#ppt_x"/>
                                          </p:val>
                                        </p:tav>
                                        <p:tav tm="100000">
                                          <p:val>
                                            <p:strVal val="#ppt_x"/>
                                          </p:val>
                                        </p:tav>
                                      </p:tavLst>
                                    </p:anim>
                                    <p:anim calcmode="lin" valueType="num">
                                      <p:cBhvr additive="base">
                                        <p:cTn id="50"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 calcmode="lin" valueType="num">
                                      <p:cBhvr additive="base">
                                        <p:cTn id="55" dur="500" fill="hold"/>
                                        <p:tgtEl>
                                          <p:spTgt spid="6"/>
                                        </p:tgtEl>
                                        <p:attrNameLst>
                                          <p:attrName>ppt_x</p:attrName>
                                        </p:attrNameLst>
                                      </p:cBhvr>
                                      <p:tavLst>
                                        <p:tav tm="0">
                                          <p:val>
                                            <p:strVal val="#ppt_x"/>
                                          </p:val>
                                        </p:tav>
                                        <p:tav tm="100000">
                                          <p:val>
                                            <p:strVal val="#ppt_x"/>
                                          </p:val>
                                        </p:tav>
                                      </p:tavLst>
                                    </p:anim>
                                    <p:anim calcmode="lin" valueType="num">
                                      <p:cBhvr additive="base">
                                        <p:cTn id="5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build="p"/>
      <p:bldP spid="9" grpId="0"/>
      <p:bldP spid="10" grpId="0"/>
      <p:bldP spid="12" grpId="0"/>
      <p:bldP spid="13" grpId="0"/>
      <p:bldP spid="14" grpId="0"/>
      <p:bldP spid="15" grpId="0"/>
      <p:bldP spid="1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40435"/>
            <a:ext cx="10515600" cy="673966"/>
          </a:xfrm>
        </p:spPr>
        <p:txBody>
          <a:bodyPr>
            <a:noAutofit/>
          </a:bodyPr>
          <a:lstStyle/>
          <a:p>
            <a:r>
              <a:rPr lang="kk-KZ" b="1" dirty="0" smtClean="0">
                <a:solidFill>
                  <a:srgbClr val="00B050"/>
                </a:solidFill>
                <a:latin typeface="Times New Roman" panose="02020603050405020304" pitchFamily="18" charset="0"/>
                <a:cs typeface="Times New Roman" panose="02020603050405020304" pitchFamily="18" charset="0"/>
              </a:rPr>
              <a:t>Жазылым</a:t>
            </a:r>
            <a:r>
              <a:rPr lang="kk-KZ" sz="4800" dirty="0" smtClean="0">
                <a:latin typeface="Times New Roman" panose="02020603050405020304" pitchFamily="18" charset="0"/>
                <a:cs typeface="Times New Roman" panose="02020603050405020304" pitchFamily="18" charset="0"/>
              </a:rPr>
              <a:t> </a:t>
            </a:r>
            <a:endParaRPr lang="ru-RU" sz="4800" dirty="0">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533400" y="1326861"/>
            <a:ext cx="10515600" cy="4351338"/>
          </a:xfrm>
        </p:spPr>
        <p:txBody>
          <a:bodyPr>
            <a:normAutofit/>
          </a:bodyPr>
          <a:lstStyle/>
          <a:p>
            <a:pPr marL="0" indent="0">
              <a:buNone/>
            </a:pPr>
            <a:r>
              <a:rPr lang="kk-KZ" sz="4000" b="1" dirty="0" smtClean="0">
                <a:latin typeface="Times New Roman" panose="02020603050405020304" pitchFamily="18" charset="0"/>
                <a:cs typeface="Times New Roman" panose="02020603050405020304" pitchFamily="18" charset="0"/>
              </a:rPr>
              <a:t>5-жаттығу. Сөйлемдерді қатесіз көшіріп жаз.</a:t>
            </a:r>
          </a:p>
          <a:p>
            <a:pPr marL="0" indent="0">
              <a:buNone/>
            </a:pPr>
            <a:r>
              <a:rPr lang="kk-KZ" sz="4000" dirty="0">
                <a:latin typeface="Times New Roman" panose="02020603050405020304" pitchFamily="18" charset="0"/>
                <a:cs typeface="Times New Roman" panose="02020603050405020304" pitchFamily="18" charset="0"/>
              </a:rPr>
              <a:t>	</a:t>
            </a:r>
            <a:r>
              <a:rPr lang="kk-KZ" sz="4000" dirty="0" smtClean="0">
                <a:latin typeface="Times New Roman" panose="02020603050405020304" pitchFamily="18" charset="0"/>
                <a:cs typeface="Times New Roman" panose="02020603050405020304" pitchFamily="18" charset="0"/>
              </a:rPr>
              <a:t>Адамның денсаулығы дұрыс тамақтануға байланысты. Тамақ дәмді әрі пайдалы болуы тиіс. </a:t>
            </a:r>
          </a:p>
          <a:p>
            <a:pPr marL="0" indent="0">
              <a:buNone/>
            </a:pPr>
            <a:r>
              <a:rPr lang="kk-KZ" sz="4000" b="1" dirty="0" smtClean="0">
                <a:latin typeface="Times New Roman" panose="02020603050405020304" pitchFamily="18" charset="0"/>
                <a:cs typeface="Times New Roman" panose="02020603050405020304" pitchFamily="18" charset="0"/>
              </a:rPr>
              <a:t>-Тамақ сөзіне ауызша дыбыстық талдау жаса.</a:t>
            </a:r>
            <a:endParaRPr lang="ru-RU" sz="4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90718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par>
                                <p:cTn id="15" presetID="2" presetClass="entr" presetSubtype="4"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Презентация на тему: &quot;Вы можете использовать данное оформление для создания  своих презентаций, но в своей презентации вы должны указать источник  шаблона: Ранько Елена Алексеевна.&quot;. Скачать бесплатно и без регистрации."/>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Блок-схема: перфолента 3"/>
          <p:cNvSpPr/>
          <p:nvPr/>
        </p:nvSpPr>
        <p:spPr>
          <a:xfrm>
            <a:off x="3990109" y="277092"/>
            <a:ext cx="6137563" cy="2008908"/>
          </a:xfrm>
          <a:prstGeom prst="flowChartPunchedTape">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kk-KZ" sz="7200" dirty="0" smtClean="0">
                <a:solidFill>
                  <a:srgbClr val="00B050"/>
                </a:solidFill>
                <a:latin typeface="Times New Roman" panose="02020603050405020304" pitchFamily="18" charset="0"/>
                <a:cs typeface="Times New Roman" panose="02020603050405020304" pitchFamily="18" charset="0"/>
              </a:rPr>
              <a:t>Кері байланыс</a:t>
            </a:r>
            <a:endParaRPr lang="ru-RU" sz="7200" dirty="0">
              <a:solidFill>
                <a:srgbClr val="00B050"/>
              </a:solidFill>
              <a:latin typeface="Times New Roman" panose="02020603050405020304" pitchFamily="18" charset="0"/>
              <a:cs typeface="Times New Roman" panose="02020603050405020304" pitchFamily="18" charset="0"/>
            </a:endParaRPr>
          </a:p>
        </p:txBody>
      </p:sp>
      <p:pic>
        <p:nvPicPr>
          <p:cNvPr id="4102" name="Picture 6" descr="Смайлики в нашей жизни"/>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5090" y="2408491"/>
            <a:ext cx="2770910" cy="2257316"/>
          </a:xfrm>
          <a:prstGeom prst="rect">
            <a:avLst/>
          </a:prstGeom>
          <a:noFill/>
          <a:extLst>
            <a:ext uri="{909E8E84-426E-40DD-AFC4-6F175D3DCCD1}">
              <a14:hiddenFill xmlns:a14="http://schemas.microsoft.com/office/drawing/2010/main">
                <a:solidFill>
                  <a:srgbClr val="FFFFFF"/>
                </a:solidFill>
              </a14:hiddenFill>
            </a:ext>
          </a:extLst>
        </p:spPr>
      </p:pic>
      <p:pic>
        <p:nvPicPr>
          <p:cNvPr id="4104" name="Picture 8" descr="ᐈ Грустный смайлик черно белый векторные картинки, иллюстрации грустный  смайлик | скачать на Depositphoto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22327" y="2408491"/>
            <a:ext cx="2840182" cy="2257316"/>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15 эмодзи, которые бесят больше всего – bit.ua"/>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7601" y="4429991"/>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7947779"/>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282</TotalTime>
  <Words>133</Words>
  <Application>Microsoft Office PowerPoint</Application>
  <PresentationFormat>Широкоэкранный</PresentationFormat>
  <Paragraphs>41</Paragraphs>
  <Slides>9</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9</vt:i4>
      </vt:variant>
    </vt:vector>
  </HeadingPairs>
  <TitlesOfParts>
    <vt:vector size="14"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Суретте қандай тағам  түрлері?</vt:lpstr>
      <vt:lpstr>Презентация PowerPoint</vt:lpstr>
      <vt:lpstr>Презентация PowerPoint</vt:lpstr>
      <vt:lpstr>Жазылым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Акерке</cp:lastModifiedBy>
  <cp:revision>26</cp:revision>
  <dcterms:created xsi:type="dcterms:W3CDTF">2021-01-05T05:08:23Z</dcterms:created>
  <dcterms:modified xsi:type="dcterms:W3CDTF">2021-03-31T03:10:02Z</dcterms:modified>
</cp:coreProperties>
</file>