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1"/>
  </p:sldMasterIdLst>
  <p:notesMasterIdLst>
    <p:notesMasterId r:id="rId32"/>
  </p:notesMasterIdLst>
  <p:handoutMasterIdLst>
    <p:handoutMasterId r:id="rId33"/>
  </p:handoutMasterIdLst>
  <p:sldIdLst>
    <p:sldId id="380" r:id="rId2"/>
    <p:sldId id="266" r:id="rId3"/>
    <p:sldId id="375" r:id="rId4"/>
    <p:sldId id="376" r:id="rId5"/>
    <p:sldId id="364" r:id="rId6"/>
    <p:sldId id="361" r:id="rId7"/>
    <p:sldId id="340" r:id="rId8"/>
    <p:sldId id="373" r:id="rId9"/>
    <p:sldId id="343" r:id="rId10"/>
    <p:sldId id="359" r:id="rId11"/>
    <p:sldId id="365" r:id="rId12"/>
    <p:sldId id="360" r:id="rId13"/>
    <p:sldId id="342" r:id="rId14"/>
    <p:sldId id="374" r:id="rId15"/>
    <p:sldId id="347" r:id="rId16"/>
    <p:sldId id="329" r:id="rId17"/>
    <p:sldId id="312" r:id="rId18"/>
    <p:sldId id="367" r:id="rId19"/>
    <p:sldId id="263" r:id="rId20"/>
    <p:sldId id="379" r:id="rId21"/>
    <p:sldId id="366" r:id="rId22"/>
    <p:sldId id="330" r:id="rId23"/>
    <p:sldId id="353" r:id="rId24"/>
    <p:sldId id="372" r:id="rId25"/>
    <p:sldId id="355" r:id="rId26"/>
    <p:sldId id="356" r:id="rId27"/>
    <p:sldId id="354" r:id="rId28"/>
    <p:sldId id="377" r:id="rId29"/>
    <p:sldId id="378" r:id="rId30"/>
    <p:sldId id="28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ziz Azi" initials="A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E3C5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5226" autoAdjust="0"/>
  </p:normalViewPr>
  <p:slideViewPr>
    <p:cSldViewPr snapToGrid="0" showGuides="1">
      <p:cViewPr varScale="1">
        <p:scale>
          <a:sx n="87" d="100"/>
          <a:sy n="87" d="100"/>
        </p:scale>
        <p:origin x="437" y="5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-382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9A8C55-0C4F-40BB-9F99-5F31E30548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585356-880D-4B4F-931D-BBC9E4665E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618BE5-F755-4EC7-8913-ED860531EC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9BD0D-08DD-43E5-AD72-BB64A5D8EE76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5361D2-F044-4A78-BD0F-51EFE46052D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43C4A-49E8-45E3-8518-FBFCD6640E5B}" type="datetimeFigureOut">
              <a:rPr lang="en-ID" smtClean="0"/>
              <a:pPr/>
              <a:t>01/12/2024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421706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660AB-C737-4725-A59E-73096A219B67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B9867-A8D7-43CA-B62E-65ACB63F0B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178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73;p1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4339" name="Google Shape;74;p1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091223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386923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72292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68534152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064857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21072769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82404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967928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784183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7477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4EF66F0-DC35-4E9A-B665-1FA6E36D57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5419544" cy="6883224"/>
          </a:xfrm>
          <a:custGeom>
            <a:avLst/>
            <a:gdLst>
              <a:gd name="connsiteX0" fmla="*/ 0 w 5419544"/>
              <a:gd name="connsiteY0" fmla="*/ 0 h 6883224"/>
              <a:gd name="connsiteX1" fmla="*/ 4804859 w 5419544"/>
              <a:gd name="connsiteY1" fmla="*/ 0 h 6883224"/>
              <a:gd name="connsiteX2" fmla="*/ 5419544 w 5419544"/>
              <a:gd name="connsiteY2" fmla="*/ 614685 h 6883224"/>
              <a:gd name="connsiteX3" fmla="*/ 5419544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4804859" y="0"/>
                </a:lnTo>
                <a:cubicBezTo>
                  <a:pt x="5144340" y="0"/>
                  <a:pt x="5419544" y="275204"/>
                  <a:pt x="5419544" y="614685"/>
                </a:cubicBezTo>
                <a:lnTo>
                  <a:pt x="5419544" y="6883224"/>
                </a:ln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ID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55A0B3-B3F0-4205-8582-AD37A15F70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7452" y="98326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6457402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30FFE61-70DA-44E8-80B5-C704ACDD71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2286" y="84501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944712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606610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9E4B32B-5183-4CB7-9BC7-ABD8C34773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5419544" cy="6883224"/>
          </a:xfrm>
          <a:custGeom>
            <a:avLst/>
            <a:gdLst>
              <a:gd name="connsiteX0" fmla="*/ 0 w 5419544"/>
              <a:gd name="connsiteY0" fmla="*/ 0 h 6883224"/>
              <a:gd name="connsiteX1" fmla="*/ 5419544 w 5419544"/>
              <a:gd name="connsiteY1" fmla="*/ 0 h 6883224"/>
              <a:gd name="connsiteX2" fmla="*/ 5419544 w 5419544"/>
              <a:gd name="connsiteY2" fmla="*/ 6268539 h 6883224"/>
              <a:gd name="connsiteX3" fmla="*/ 4804859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5419544" y="0"/>
                </a:lnTo>
                <a:lnTo>
                  <a:pt x="5419544" y="6268539"/>
                </a:lnTo>
                <a:cubicBezTo>
                  <a:pt x="5419544" y="6608020"/>
                  <a:pt x="5144340" y="6883224"/>
                  <a:pt x="4804859" y="6883224"/>
                </a:cubicBez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ID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55A0B3-B3F0-4205-8582-AD37A15F70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7452" y="98326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8846152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1425586-1B77-4F1D-A056-35C60C7DCE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94366" y="76502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3917692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685EDED-11D7-4A26-BF8F-53B82EFAF8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384556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A295FCD4-B2C3-4812-AFF4-AD5767FB02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5196" y="1120817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5311797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16292C9-F964-4725-A8D5-4B9F699EB5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5196" y="83582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734561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53D02E3-A946-4936-832A-826C3B7072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7206" y="668801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5472406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8C38F88-B935-4484-825B-1317F71159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3057" y="58664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07578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A335B13-64DC-434F-A109-D43A41E8DD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75596" y="111052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F75258C-901B-47AE-A254-21F0DFFD5F2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8673" y="1051031"/>
            <a:ext cx="4881083" cy="517146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995480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1A36352-01F6-498C-8E1D-F0BC2021ED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55086" y="117483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45CE94-76F3-4435-9141-AE9B896BD5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55086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E34D4E-09A7-40E0-B75F-365D1BEA88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1082110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116861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C7FD82-7F33-40B4-8043-7F05F3727B0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2716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E34D4E-09A7-40E0-B75F-365D1BEA88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977938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2B13A89-47B9-47C0-82C5-EF69E14457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83351" y="117483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88ABD45-FF79-487C-91F5-BDEF8D54A8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83351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32019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728825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40FB3B7B-E82C-4D07-BF23-26DA8F42CD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5760720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19FE39-30ED-428F-BAD8-39CD85C52E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34904" y="791200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0878979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E8F9B0B5-E5BC-421A-9F49-1EA8AE36496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00488" y="2951545"/>
            <a:ext cx="4948798" cy="3259534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E8120B0-9FBE-4C78-A7DA-85D7DA82E3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2714" y="2951545"/>
            <a:ext cx="4948798" cy="3259534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B5144F3-59CC-4E8E-81F3-413EB3A51E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89691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6807124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F4767D20-668F-40A0-BCA8-2B03579DE6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5756" y="867163"/>
            <a:ext cx="5248792" cy="2848310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DBB746C-0ADC-4E71-BA37-D4378CAE29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37454" y="88008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B8DFB98F-1E0E-41D1-87AB-F45AF6C4669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5757" y="3831220"/>
            <a:ext cx="2568251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B93F1C18-14EE-4396-BAE5-DBFAD47C7E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186297" y="3831220"/>
            <a:ext cx="2568251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098722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47909367-C9B0-4EBB-A3FC-EC205736168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16567" y="1537563"/>
            <a:ext cx="2190695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5E4C9993-4434-439D-B3FB-76B01407A25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27358" y="1125503"/>
            <a:ext cx="2190695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6815EBE-4EAF-4A3E-B0B5-49AE35A2D1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1024236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7539888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8B0E6FA-785B-4140-91AD-DF0BEBF583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06903" y="750658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C1C954D3-21FB-4B97-9EE8-81A09B68BB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46299" y="1747778"/>
            <a:ext cx="5347504" cy="336823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876856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3839D2A-4AB5-4CB1-A7D9-3E6AA48BDF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65862" y="682491"/>
            <a:ext cx="6860276" cy="114630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9428059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FCB548A-524F-42B6-B0F1-9018EE4B20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25670" y="66753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809228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8B6A3C5-7DBA-441A-96FB-AE700F5D02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110618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4394343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FCB548A-524F-42B6-B0F1-9018EE4B20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3152" y="74045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329932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ACAC7CE-A7D2-4CA3-98C8-A5831619AC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0119" y="119878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794580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785772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56E58034-299F-43C5-BADE-3D7C7C130C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6380" y="946327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AB530C88-3238-4E45-AC4F-0738E0ECBAE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81228" y="946326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C7287904-DA84-4FDD-969C-ACF5203C88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3352" y="3777470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F282FC72-C668-4CD9-A6E8-D3414D04BF2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368200" y="3777469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1CF62FD-3C11-47E6-B1AB-C001BD9B07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63952" y="113669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995571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ACAC7CE-A7D2-4CA3-98C8-A5831619AC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57184" y="135329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55C637F5-D1EC-40F8-B892-3041F157E68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3004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7B6584BF-A5F0-4D14-AB3C-251B01128D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55401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30" name="Picture Placeholder 15">
            <a:extLst>
              <a:ext uri="{FF2B5EF4-FFF2-40B4-BE49-F238E27FC236}">
                <a16:creationId xmlns:a16="http://schemas.microsoft.com/office/drawing/2014/main" id="{19FEFA85-2B2D-4508-A193-8A3EC8B397C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430289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413110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4EF08015-1653-43D1-95DF-E7251BBDBE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5450" y="0"/>
            <a:ext cx="5374640" cy="6858000"/>
          </a:xfrm>
          <a:custGeom>
            <a:avLst/>
            <a:gdLst>
              <a:gd name="connsiteX0" fmla="*/ 0 w 5374640"/>
              <a:gd name="connsiteY0" fmla="*/ 0 h 6858000"/>
              <a:gd name="connsiteX1" fmla="*/ 4829383 w 5374640"/>
              <a:gd name="connsiteY1" fmla="*/ 0 h 6858000"/>
              <a:gd name="connsiteX2" fmla="*/ 5374640 w 5374640"/>
              <a:gd name="connsiteY2" fmla="*/ 545257 h 6858000"/>
              <a:gd name="connsiteX3" fmla="*/ 5374640 w 5374640"/>
              <a:gd name="connsiteY3" fmla="*/ 6312743 h 6858000"/>
              <a:gd name="connsiteX4" fmla="*/ 4829383 w 5374640"/>
              <a:gd name="connsiteY4" fmla="*/ 6858000 h 6858000"/>
              <a:gd name="connsiteX5" fmla="*/ 0 w 537464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4640" h="6858000">
                <a:moveTo>
                  <a:pt x="0" y="0"/>
                </a:moveTo>
                <a:lnTo>
                  <a:pt x="4829383" y="0"/>
                </a:lnTo>
                <a:cubicBezTo>
                  <a:pt x="5130520" y="0"/>
                  <a:pt x="5374640" y="244120"/>
                  <a:pt x="5374640" y="545257"/>
                </a:cubicBezTo>
                <a:lnTo>
                  <a:pt x="5374640" y="6312743"/>
                </a:lnTo>
                <a:cubicBezTo>
                  <a:pt x="5374640" y="6613880"/>
                  <a:pt x="5130520" y="6858000"/>
                  <a:pt x="4829383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58A68AA-1F01-4DB5-AD86-AACE390EF6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63403" y="957076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188580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957786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29155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83537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647696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24236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713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  <p:sldLayoutId id="2147483767" r:id="rId19"/>
    <p:sldLayoutId id="2147483768" r:id="rId20"/>
    <p:sldLayoutId id="2147483769" r:id="rId21"/>
    <p:sldLayoutId id="2147483652" r:id="rId22"/>
    <p:sldLayoutId id="2147483653" r:id="rId23"/>
    <p:sldLayoutId id="2147483663" r:id="rId24"/>
    <p:sldLayoutId id="2147483657" r:id="rId25"/>
    <p:sldLayoutId id="2147483658" r:id="rId26"/>
    <p:sldLayoutId id="2147483664" r:id="rId27"/>
    <p:sldLayoutId id="2147483665" r:id="rId28"/>
    <p:sldLayoutId id="2147483666" r:id="rId29"/>
    <p:sldLayoutId id="2147483667" r:id="rId30"/>
    <p:sldLayoutId id="2147483668" r:id="rId31"/>
    <p:sldLayoutId id="2147483669" r:id="rId32"/>
    <p:sldLayoutId id="2147483670" r:id="rId33"/>
    <p:sldLayoutId id="2147483671" r:id="rId34"/>
    <p:sldLayoutId id="2147483672" r:id="rId35"/>
    <p:sldLayoutId id="2147483673" r:id="rId36"/>
    <p:sldLayoutId id="2147483674" r:id="rId37"/>
    <p:sldLayoutId id="2147483675" r:id="rId38"/>
    <p:sldLayoutId id="2147483676" r:id="rId39"/>
    <p:sldLayoutId id="2147483677" r:id="rId40"/>
    <p:sldLayoutId id="2147483678" r:id="rId41"/>
    <p:sldLayoutId id="2147483679" r:id="rId4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2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2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diapazon.kz/files/post/images/2012-11/normal/Qmj31cZeMZVJ.jpg" TargetMode="Externa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76;p1"/>
          <p:cNvSpPr>
            <a:spLocks noChangeArrowheads="1"/>
          </p:cNvSpPr>
          <p:nvPr/>
        </p:nvSpPr>
        <p:spPr bwMode="auto">
          <a:xfrm>
            <a:off x="2259756" y="3249739"/>
            <a:ext cx="7711857" cy="167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654" tIns="24815" rIns="49654" bIns="24815"/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Тема урока: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r>
              <a:rPr lang="ru-RU" sz="28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Наши домашние </a:t>
            </a:r>
            <a:r>
              <a:rPr lang="ru-RU" sz="28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животные</a:t>
            </a:r>
            <a:endParaRPr lang="ru-RU" sz="28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051" name="Google Shape;77;p1"/>
          <p:cNvCxnSpPr>
            <a:cxnSpLocks noChangeShapeType="1"/>
          </p:cNvCxnSpPr>
          <p:nvPr/>
        </p:nvCxnSpPr>
        <p:spPr bwMode="auto">
          <a:xfrm>
            <a:off x="2582837" y="5189215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2" name="Google Shape;78;p1"/>
          <p:cNvCxnSpPr>
            <a:cxnSpLocks noChangeShapeType="1"/>
          </p:cNvCxnSpPr>
          <p:nvPr/>
        </p:nvCxnSpPr>
        <p:spPr bwMode="auto">
          <a:xfrm>
            <a:off x="2703654" y="5300084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723872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82310" y="536876"/>
            <a:ext cx="863511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000" b="1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Посмотрите на картинки. Покажите,где чей домик. Заселите в них домашних животных. Послушайте и запомните их домики. </a:t>
            </a:r>
            <a:endParaRPr lang="ru-RU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4378" t="9092" r="3575" b="17887"/>
          <a:stretch/>
        </p:blipFill>
        <p:spPr>
          <a:xfrm>
            <a:off x="1307992" y="1630417"/>
            <a:ext cx="3228229" cy="23694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0186" y="1455814"/>
            <a:ext cx="2606126" cy="19482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159" y="4016361"/>
            <a:ext cx="1786009" cy="144195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9726" y="3565992"/>
            <a:ext cx="2055539" cy="149599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9464" y="1868557"/>
            <a:ext cx="1717481" cy="153555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/>
          <a:srcRect b="6568"/>
          <a:stretch/>
        </p:blipFill>
        <p:spPr>
          <a:xfrm>
            <a:off x="2620174" y="4117349"/>
            <a:ext cx="1820848" cy="14310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7164" y="1534418"/>
            <a:ext cx="2010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КОНЮШНЯ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07533" y="2266267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ОВЧАРНЯ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42363" y="5087544"/>
            <a:ext cx="126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БУДКА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0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82310" y="536876"/>
            <a:ext cx="863511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000" b="1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Посмотрите на картинки. Покажите,где чей домик. Заселите в них домашних животных. Послушайте и запомните их домики. </a:t>
            </a:r>
            <a:endParaRPr lang="ru-RU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54203" y="4690174"/>
            <a:ext cx="27127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Собака </a:t>
            </a:r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живёт </a:t>
            </a:r>
            <a:endParaRPr lang="ru-RU" sz="2400" b="1" dirty="0" smtClean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будке.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358" y="1809644"/>
            <a:ext cx="3048640" cy="27438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0186" y="1455814"/>
            <a:ext cx="2606126" cy="19482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2944" y="4261423"/>
            <a:ext cx="1786009" cy="144195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448128" y="1502934"/>
            <a:ext cx="45416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Лошадь живёт в конюшне.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501802" y="3516857"/>
            <a:ext cx="38811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Овца живёт в овчарне.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9845" y="2948948"/>
            <a:ext cx="568346" cy="46527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5948" y="4964644"/>
            <a:ext cx="529267" cy="38668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/>
          <a:srcRect b="6568"/>
          <a:stretch/>
        </p:blipFill>
        <p:spPr>
          <a:xfrm>
            <a:off x="8078751" y="2683617"/>
            <a:ext cx="609894" cy="63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3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78643" y="568427"/>
            <a:ext cx="7792293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000" b="1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Прочитайте вместе с другом. Назовите знакомые слова.</a:t>
            </a: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416" y="1355332"/>
            <a:ext cx="2633203" cy="152448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718942" y="1830127"/>
            <a:ext cx="15552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400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kk-KZ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ивёт в </a:t>
            </a:r>
            <a:endParaRPr lang="ru-RU" sz="2400" dirty="0">
              <a:solidFill>
                <a:schemeClr val="accent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7162" y="1401971"/>
            <a:ext cx="2096726" cy="164437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0890" y="2722639"/>
            <a:ext cx="1492730" cy="149273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294828" y="3318114"/>
            <a:ext cx="15327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400" b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живёт в</a:t>
            </a:r>
            <a:r>
              <a:rPr lang="kk-KZ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7294" y="2714592"/>
            <a:ext cx="1844593" cy="144487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7282" y="3548947"/>
            <a:ext cx="2105616" cy="210990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014169" y="4476176"/>
            <a:ext cx="14654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400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живёт в</a:t>
            </a:r>
            <a:endParaRPr lang="ru-RU" sz="24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3330" y="4113924"/>
            <a:ext cx="2005428" cy="151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2" descr="https://image.freepik.com/free-vector/little-boys-shaking-hands_29190-163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960003" y="529759"/>
            <a:ext cx="7039555" cy="776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000" b="1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Догадайтесь и назовите, чем питаются эти животные? Послушайте новые слова, повторите.</a:t>
            </a: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9554" y="1384399"/>
            <a:ext cx="1940964" cy="12915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600" y="3706492"/>
            <a:ext cx="2507128" cy="16701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877" y="1338731"/>
            <a:ext cx="2188851" cy="16981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2268" y="3731070"/>
            <a:ext cx="1710589" cy="16209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2291" y="1627545"/>
            <a:ext cx="1922076" cy="16646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7024" y="1505736"/>
            <a:ext cx="2284853" cy="190829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201690" y="2631889"/>
            <a:ext cx="9573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мясо</a:t>
            </a:r>
            <a:endParaRPr lang="ru-RU" sz="2400" dirty="0">
              <a:solidFill>
                <a:schemeClr val="accent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54234" y="5182201"/>
            <a:ext cx="10951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400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трава</a:t>
            </a:r>
            <a:endParaRPr lang="ru-RU" sz="2400" dirty="0">
              <a:solidFill>
                <a:schemeClr val="accent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637218" y="5238706"/>
            <a:ext cx="9076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400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овёс</a:t>
            </a:r>
            <a:endParaRPr lang="ru-RU" sz="2400" dirty="0">
              <a:solidFill>
                <a:schemeClr val="accent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673527" y="3130283"/>
            <a:ext cx="13773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400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молоко</a:t>
            </a:r>
            <a:endParaRPr lang="ru-RU" sz="2400" dirty="0">
              <a:solidFill>
                <a:schemeClr val="accent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7120" y="3859757"/>
            <a:ext cx="1549437" cy="158916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7198" y="3859757"/>
            <a:ext cx="2208843" cy="112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7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2" descr="https://image.freepik.com/free-vector/little-boys-shaking-hands_29190-163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6875" y="1606781"/>
            <a:ext cx="1506508" cy="10024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600" y="3706492"/>
            <a:ext cx="2507128" cy="16701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877" y="1338731"/>
            <a:ext cx="2188851" cy="16981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227" y="1428685"/>
            <a:ext cx="1710589" cy="16209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7120" y="1379133"/>
            <a:ext cx="1922076" cy="16646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0397" y="3514332"/>
            <a:ext cx="2284853" cy="190829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847013" y="3044852"/>
            <a:ext cx="9573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мясо</a:t>
            </a:r>
            <a:endParaRPr lang="ru-RU" sz="2400" dirty="0">
              <a:solidFill>
                <a:schemeClr val="accent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136633" y="5407494"/>
            <a:ext cx="10951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400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трава</a:t>
            </a:r>
            <a:endParaRPr lang="ru-RU" sz="2400" dirty="0">
              <a:solidFill>
                <a:schemeClr val="accent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637218" y="5238706"/>
            <a:ext cx="9076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400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овёс</a:t>
            </a:r>
            <a:endParaRPr lang="ru-RU" sz="2400" dirty="0">
              <a:solidFill>
                <a:schemeClr val="accent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673527" y="3130283"/>
            <a:ext cx="13773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400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молоко</a:t>
            </a:r>
            <a:endParaRPr lang="ru-RU" sz="2400" dirty="0">
              <a:solidFill>
                <a:schemeClr val="accent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71984" y="3911078"/>
            <a:ext cx="1549437" cy="15891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88955" y="575156"/>
            <a:ext cx="23711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Проверьте себя!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5467" y="3983934"/>
            <a:ext cx="2569222" cy="131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4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82526" y="492005"/>
            <a:ext cx="722373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000" b="1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Послушайте и запомните, какую пользу людям приносят домашние животные.</a:t>
            </a: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957311" y="896227"/>
            <a:ext cx="2773516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</a:t>
            </a: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ЬЗА</a:t>
            </a:r>
            <a:r>
              <a:rPr lang="kk-KZ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-ПАЙДА</a:t>
            </a:r>
            <a:endParaRPr lang="ru-RU" sz="2400" dirty="0">
              <a:solidFill>
                <a:schemeClr val="accent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469" y="1451451"/>
            <a:ext cx="2686323" cy="252420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24904" y="5027271"/>
            <a:ext cx="4299575" cy="554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800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Собака охраняет дом.</a:t>
            </a:r>
            <a:endParaRPr lang="ru-RU" sz="2800" dirty="0">
              <a:solidFill>
                <a:schemeClr val="accent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254" y="1640226"/>
            <a:ext cx="3239604" cy="24444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6874" y="2139373"/>
            <a:ext cx="2770825" cy="272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46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B072AA7-218E-43E8-9BA9-09941E2EED84}"/>
              </a:ext>
            </a:extLst>
          </p:cNvPr>
          <p:cNvCxnSpPr>
            <a:cxnSpLocks/>
          </p:cNvCxnSpPr>
          <p:nvPr/>
        </p:nvCxnSpPr>
        <p:spPr>
          <a:xfrm>
            <a:off x="1025610" y="11573"/>
            <a:ext cx="0" cy="6493399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84DE227-5A6F-4213-A82A-9BDEF25DEE16}"/>
              </a:ext>
            </a:extLst>
          </p:cNvPr>
          <p:cNvCxnSpPr>
            <a:cxnSpLocks/>
          </p:cNvCxnSpPr>
          <p:nvPr/>
        </p:nvCxnSpPr>
        <p:spPr>
          <a:xfrm>
            <a:off x="1031885" y="2102246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012B64B-A914-402D-8CE1-A7CC739D98AA}"/>
              </a:ext>
            </a:extLst>
          </p:cNvPr>
          <p:cNvCxnSpPr>
            <a:cxnSpLocks/>
          </p:cNvCxnSpPr>
          <p:nvPr/>
        </p:nvCxnSpPr>
        <p:spPr>
          <a:xfrm>
            <a:off x="1005763" y="3917515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EB577FC0-9C46-4892-B1DE-A4E7E8C8C9CA}"/>
              </a:ext>
            </a:extLst>
          </p:cNvPr>
          <p:cNvSpPr txBox="1"/>
          <p:nvPr/>
        </p:nvSpPr>
        <p:spPr>
          <a:xfrm flipH="1">
            <a:off x="1296647" y="2764988"/>
            <a:ext cx="2215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Текстовое описание</a:t>
            </a:r>
            <a:endParaRPr lang="en-ID" sz="1600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E05E619-0C22-41D6-8AE2-9F9723DBB04F}"/>
              </a:ext>
            </a:extLst>
          </p:cNvPr>
          <p:cNvCxnSpPr>
            <a:cxnSpLocks/>
          </p:cNvCxnSpPr>
          <p:nvPr/>
        </p:nvCxnSpPr>
        <p:spPr>
          <a:xfrm>
            <a:off x="1042563" y="5844989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3B1460CF-FA64-4B9D-A5C4-F8F3E9A6CDA8}"/>
              </a:ext>
            </a:extLst>
          </p:cNvPr>
          <p:cNvSpPr txBox="1"/>
          <p:nvPr/>
        </p:nvSpPr>
        <p:spPr>
          <a:xfrm flipH="1">
            <a:off x="1307325" y="4299370"/>
            <a:ext cx="833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2020</a:t>
            </a:r>
            <a:endParaRPr lang="en-ID" b="1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AutoShape 6" descr="https://www.wensco.com/ecomm_images/masterproducts/large/avery_800_76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43" y="1504734"/>
            <a:ext cx="2693996" cy="18232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16122" y="754346"/>
            <a:ext cx="40959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800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Корова даёт молоко.</a:t>
            </a:r>
            <a:endParaRPr lang="ru-RU" sz="2800" dirty="0">
              <a:solidFill>
                <a:schemeClr val="accent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5857" y="834965"/>
            <a:ext cx="3634121" cy="22797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985688" y="3124206"/>
            <a:ext cx="36551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Овца даёт шерсть.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126" y="3510978"/>
            <a:ext cx="2981202" cy="20301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52812" t="27826" r="8318" b="42145"/>
          <a:stretch/>
        </p:blipFill>
        <p:spPr>
          <a:xfrm>
            <a:off x="5980530" y="3778990"/>
            <a:ext cx="3028748" cy="175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645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s://i.imgur.com/tBP0JSi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https://i.imgur.com/tBP0JSi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530112" y="739673"/>
            <a:ext cx="43396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Лошадь перевозит грузы.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173" y="1319508"/>
            <a:ext cx="3314700" cy="42862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228" y="1521561"/>
            <a:ext cx="3786044" cy="378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03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76508" y="730715"/>
            <a:ext cx="8173941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000" b="1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Послушайте слова, назовите </a:t>
            </a:r>
            <a:r>
              <a:rPr lang="kk-KZ" sz="2000" b="1" dirty="0" smtClean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только </a:t>
            </a:r>
            <a:r>
              <a:rPr lang="kk-KZ" sz="2000" b="1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первый звук в словах</a:t>
            </a:r>
            <a:r>
              <a:rPr lang="kk-KZ" sz="2000" b="1" dirty="0" smtClean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66062" y="1257423"/>
            <a:ext cx="6199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400" b="1" dirty="0">
                <a:solidFill>
                  <a:schemeClr val="accent6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Д</a:t>
            </a:r>
            <a:r>
              <a:rPr lang="kk-KZ" sz="2400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омик, </a:t>
            </a:r>
            <a:r>
              <a:rPr lang="kk-KZ" sz="2400" b="1" dirty="0">
                <a:solidFill>
                  <a:schemeClr val="accent6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д</a:t>
            </a:r>
            <a:r>
              <a:rPr lang="kk-KZ" sz="2400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очка, </a:t>
            </a:r>
            <a:r>
              <a:rPr lang="kk-KZ" sz="2400" b="1" dirty="0">
                <a:solidFill>
                  <a:schemeClr val="accent6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д</a:t>
            </a:r>
            <a:r>
              <a:rPr lang="kk-KZ" sz="2400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евочка, </a:t>
            </a:r>
            <a:r>
              <a:rPr lang="kk-KZ" sz="2400" b="1" dirty="0">
                <a:solidFill>
                  <a:schemeClr val="accent6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д</a:t>
            </a:r>
            <a:r>
              <a:rPr lang="kk-KZ" sz="2400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руг – </a:t>
            </a:r>
            <a:r>
              <a:rPr lang="ru-RU" sz="2400" b="1" dirty="0">
                <a:solidFill>
                  <a:schemeClr val="accent6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[</a:t>
            </a:r>
            <a:r>
              <a:rPr lang="kk-KZ" sz="2400" b="1" dirty="0">
                <a:solidFill>
                  <a:schemeClr val="accent6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д, д</a:t>
            </a:r>
            <a:r>
              <a:rPr lang="ru-RU" sz="2400" b="1" dirty="0">
                <a:solidFill>
                  <a:schemeClr val="accent6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’].</a:t>
            </a:r>
            <a:endParaRPr lang="ru-RU" sz="2400" dirty="0">
              <a:solidFill>
                <a:schemeClr val="accent6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329" y="2223855"/>
            <a:ext cx="2103394" cy="27242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8444" y="2316910"/>
            <a:ext cx="2297161" cy="28629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5820" y="2959549"/>
            <a:ext cx="2162175" cy="2114550"/>
          </a:xfrm>
          <a:prstGeom prst="rect">
            <a:avLst/>
          </a:prstGeom>
        </p:spPr>
      </p:pic>
      <p:pic>
        <p:nvPicPr>
          <p:cNvPr id="1028" name="Picture 4" descr="https://im0-tub-ru.yandex.net/i?id=779924ca4e667eac48a4d53cd11292e3&amp;ref=rim&amp;n=33&amp;w=128&amp;h=1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838" y="2545034"/>
            <a:ext cx="1935341" cy="252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63567" y="1869912"/>
            <a:ext cx="18870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ru-RU" sz="4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Д,</a:t>
            </a:r>
            <a:r>
              <a:rPr lang="ru-RU" sz="4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</a:t>
            </a:r>
            <a:r>
              <a:rPr lang="en-US" sz="4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’</a:t>
            </a:r>
            <a:r>
              <a:rPr lang="en-US" sz="4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  <a:endParaRPr lang="ru-RU" sz="4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35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Группа 275">
            <a:extLst>
              <a:ext uri="{FF2B5EF4-FFF2-40B4-BE49-F238E27FC236}">
                <a16:creationId xmlns:a16="http://schemas.microsoft.com/office/drawing/2014/main" id="{BC33357A-2AC5-4C16-BC3F-B8A15DB25CF7}"/>
              </a:ext>
            </a:extLst>
          </p:cNvPr>
          <p:cNvGrpSpPr/>
          <p:nvPr/>
        </p:nvGrpSpPr>
        <p:grpSpPr>
          <a:xfrm>
            <a:off x="550590" y="117426"/>
            <a:ext cx="11105385" cy="5340889"/>
            <a:chOff x="550590" y="117426"/>
            <a:chExt cx="11105385" cy="5340889"/>
          </a:xfrm>
        </p:grpSpPr>
        <p:sp>
          <p:nvSpPr>
            <p:cNvPr id="280" name="Title 4">
              <a:extLst>
                <a:ext uri="{FF2B5EF4-FFF2-40B4-BE49-F238E27FC236}">
                  <a16:creationId xmlns:a16="http://schemas.microsoft.com/office/drawing/2014/main" id="{5EB56FBC-7A26-4700-B1BE-596302148B0D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-1637577" y="3037970"/>
              <a:ext cx="4608512" cy="232177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25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dirty="0"/>
                <a:t>ГРАНИЦА </a:t>
              </a:r>
              <a:r>
                <a:rPr lang="ru-RU"/>
                <a:t>РАБОЧЕЙ ЗОНЫ</a:t>
              </a:r>
              <a:endParaRPr lang="en-ID" dirty="0"/>
            </a:p>
          </p:txBody>
        </p:sp>
        <p:sp>
          <p:nvSpPr>
            <p:cNvPr id="282" name="Title 4">
              <a:extLst>
                <a:ext uri="{FF2B5EF4-FFF2-40B4-BE49-F238E27FC236}">
                  <a16:creationId xmlns:a16="http://schemas.microsoft.com/office/drawing/2014/main" id="{334BB214-6EFE-4301-9965-FAAB76913F71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9235631" y="2737642"/>
              <a:ext cx="4608512" cy="232177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25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dirty="0"/>
                <a:t>                                  ГРАНИЦА </a:t>
              </a:r>
              <a:r>
                <a:rPr lang="ru-RU"/>
                <a:t>РАБОЧЕЙ ЗОНЫ</a:t>
              </a:r>
              <a:endParaRPr lang="en-ID" dirty="0"/>
            </a:p>
          </p:txBody>
        </p:sp>
        <p:sp>
          <p:nvSpPr>
            <p:cNvPr id="283" name="Title 4">
              <a:extLst>
                <a:ext uri="{FF2B5EF4-FFF2-40B4-BE49-F238E27FC236}">
                  <a16:creationId xmlns:a16="http://schemas.microsoft.com/office/drawing/2014/main" id="{206D0499-BD16-4CD9-A687-C2B88A51692C}"/>
                </a:ext>
              </a:extLst>
            </p:cNvPr>
            <p:cNvSpPr txBox="1">
              <a:spLocks/>
            </p:cNvSpPr>
            <p:nvPr/>
          </p:nvSpPr>
          <p:spPr>
            <a:xfrm>
              <a:off x="3718942" y="117426"/>
              <a:ext cx="4608512" cy="232177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25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dirty="0"/>
                <a:t>ГРАНИЦА </a:t>
              </a:r>
              <a:r>
                <a:rPr lang="ru-RU"/>
                <a:t>РАБОЧЕЙ ЗОНЫ</a:t>
              </a:r>
              <a:endParaRPr lang="en-ID" dirty="0"/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239" y="891036"/>
            <a:ext cx="1942426" cy="18732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358" y="995882"/>
            <a:ext cx="3059740" cy="19038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414" y="3300007"/>
            <a:ext cx="2116792" cy="20225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6389" y="810132"/>
            <a:ext cx="1401573" cy="2333708"/>
          </a:xfrm>
          <a:prstGeom prst="rect">
            <a:avLst/>
          </a:prstGeom>
        </p:spPr>
      </p:pic>
      <p:pic>
        <p:nvPicPr>
          <p:cNvPr id="4098" name="Picture 2" descr="https://i.pinimg.com/originals/86/94/28/869428e19743c6e08590ae1de3417fc2.pn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964" y="3181693"/>
            <a:ext cx="1503234" cy="225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1956" y="3419775"/>
            <a:ext cx="2042497" cy="2116006"/>
          </a:xfrm>
          <a:prstGeom prst="rect">
            <a:avLst/>
          </a:prstGeom>
        </p:spPr>
      </p:pic>
      <p:sp>
        <p:nvSpPr>
          <p:cNvPr id="10" name="AutoShape 4" descr="https://printonic.ru/uploads/images/2016/03/26/img_56f69630b5aa1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04916" y="749628"/>
            <a:ext cx="1224118" cy="122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0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B95A0DE-FBAF-46E0-A9C4-8CC8DDE25747}"/>
              </a:ext>
            </a:extLst>
          </p:cNvPr>
          <p:cNvCxnSpPr>
            <a:cxnSpLocks/>
          </p:cNvCxnSpPr>
          <p:nvPr/>
        </p:nvCxnSpPr>
        <p:spPr>
          <a:xfrm flipV="1">
            <a:off x="1025610" y="957532"/>
            <a:ext cx="0" cy="5880817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5663503-CC4B-4266-AF95-476714A4212B}"/>
              </a:ext>
            </a:extLst>
          </p:cNvPr>
          <p:cNvCxnSpPr>
            <a:cxnSpLocks/>
          </p:cNvCxnSpPr>
          <p:nvPr/>
        </p:nvCxnSpPr>
        <p:spPr>
          <a:xfrm>
            <a:off x="1002535" y="340140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5FAB7D9-E9AF-47D6-B946-B64838C60F03}"/>
              </a:ext>
            </a:extLst>
          </p:cNvPr>
          <p:cNvCxnSpPr>
            <a:cxnSpLocks/>
          </p:cNvCxnSpPr>
          <p:nvPr/>
        </p:nvCxnSpPr>
        <p:spPr>
          <a:xfrm>
            <a:off x="1025610" y="533102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DC25B98-088F-4560-B56B-4D4B03053E95}"/>
              </a:ext>
            </a:extLst>
          </p:cNvPr>
          <p:cNvCxnSpPr>
            <a:cxnSpLocks/>
          </p:cNvCxnSpPr>
          <p:nvPr/>
        </p:nvCxnSpPr>
        <p:spPr>
          <a:xfrm>
            <a:off x="1023563" y="1317001"/>
            <a:ext cx="566272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6C837B12-1937-47A2-8F55-2FC942B2F727}"/>
              </a:ext>
            </a:extLst>
          </p:cNvPr>
          <p:cNvSpPr txBox="1"/>
          <p:nvPr/>
        </p:nvSpPr>
        <p:spPr>
          <a:xfrm flipH="1">
            <a:off x="1273572" y="1952625"/>
            <a:ext cx="2215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Текстовое описание</a:t>
            </a:r>
            <a:endParaRPr lang="en-ID" sz="1600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F3F512E-451A-46C3-9690-F75599CC53CD}"/>
              </a:ext>
            </a:extLst>
          </p:cNvPr>
          <p:cNvSpPr txBox="1"/>
          <p:nvPr/>
        </p:nvSpPr>
        <p:spPr>
          <a:xfrm flipH="1">
            <a:off x="1273572" y="3750083"/>
            <a:ext cx="833522" cy="540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1731</a:t>
            </a:r>
            <a:endParaRPr lang="en-ID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26A369C-4761-4B9E-A59A-85A384AC5E69}"/>
              </a:ext>
            </a:extLst>
          </p:cNvPr>
          <p:cNvSpPr txBox="1"/>
          <p:nvPr/>
        </p:nvSpPr>
        <p:spPr>
          <a:xfrm flipH="1">
            <a:off x="1713408" y="1149171"/>
            <a:ext cx="2215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Заголовок</a:t>
            </a:r>
            <a:endParaRPr lang="en-ID" sz="1600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1099D60-A416-4808-97B5-59CA6739B4A7}"/>
              </a:ext>
            </a:extLst>
          </p:cNvPr>
          <p:cNvSpPr/>
          <p:nvPr/>
        </p:nvSpPr>
        <p:spPr>
          <a:xfrm flipH="1">
            <a:off x="1273572" y="2569752"/>
            <a:ext cx="3123254" cy="617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Необходимое текстовое описание и сведения касающиеся урока.</a:t>
            </a:r>
            <a:endParaRPr lang="en-ID" sz="1200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58689" y="928272"/>
            <a:ext cx="3365711" cy="483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Сегодня на </a:t>
            </a: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уроке: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90333" y="1633675"/>
            <a:ext cx="7484148" cy="3036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вы узнаете слова-названия животных на русском языке;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сможете использовать их в речи;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будете составлять предложения по картинкам;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читать слоги; рассказывать какую пользу приносят домашние животные;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познакомитесь с буквами Д, Е.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21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239" y="891036"/>
            <a:ext cx="1942426" cy="18732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358" y="995882"/>
            <a:ext cx="3059740" cy="19038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414" y="3300007"/>
            <a:ext cx="2116792" cy="20225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6389" y="810132"/>
            <a:ext cx="1401573" cy="2333708"/>
          </a:xfrm>
          <a:prstGeom prst="rect">
            <a:avLst/>
          </a:prstGeom>
        </p:spPr>
      </p:pic>
      <p:pic>
        <p:nvPicPr>
          <p:cNvPr id="4098" name="Picture 2" descr="https://i.pinimg.com/originals/86/94/28/869428e19743c6e08590ae1de3417fc2.pn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964" y="3181693"/>
            <a:ext cx="1503234" cy="225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7863" y="3567521"/>
            <a:ext cx="2042497" cy="2116006"/>
          </a:xfrm>
          <a:prstGeom prst="rect">
            <a:avLst/>
          </a:prstGeom>
        </p:spPr>
      </p:pic>
      <p:sp>
        <p:nvSpPr>
          <p:cNvPr id="10" name="AutoShape 4" descr="https://printonic.ru/uploads/images/2016/03/26/img_56f69630b5aa1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04916" y="749628"/>
            <a:ext cx="1224118" cy="12222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20942" y="585274"/>
            <a:ext cx="15295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</a:t>
            </a: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ЕЛЬФИН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0550" y="449692"/>
            <a:ext cx="1242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</a:t>
            </a: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РУЗЬЯ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93633" y="380510"/>
            <a:ext cx="10791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</a:t>
            </a: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ЯТЕЛ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10186" y="2913293"/>
            <a:ext cx="808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</a:t>
            </a: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ОМ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59664" y="5411247"/>
            <a:ext cx="1452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</a:t>
            </a: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ЕВОЧКА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40254" y="3095416"/>
            <a:ext cx="12378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</a:t>
            </a: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ЕРЕВО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26700" y="2101936"/>
            <a:ext cx="864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КТО?</a:t>
            </a:r>
            <a:endParaRPr lang="ru-RU" sz="2000" b="1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26700" y="2690962"/>
            <a:ext cx="1040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ЧТО?</a:t>
            </a:r>
            <a:endParaRPr lang="ru-RU" sz="2000" b="1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84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83457" y="653505"/>
            <a:ext cx="54201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Выучите стихотворение про букву Д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37251" y="1526322"/>
            <a:ext cx="48555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Дело в том, мои друзья,</a:t>
            </a:r>
          </a:p>
          <a:p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Построить дом без Д нельзя!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1457" y="1425285"/>
            <a:ext cx="3475021" cy="34689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488" y="2694178"/>
            <a:ext cx="2869008" cy="286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7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23672" y="649747"/>
            <a:ext cx="55927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Прочитайте быстро и медленно слоги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03012" y="1451964"/>
            <a:ext cx="53683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ДА|ДО|ДУ|ДЫ</a:t>
            </a:r>
          </a:p>
          <a:p>
            <a:r>
              <a:rPr lang="ru-RU" sz="36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АД|ОД|УД|ЫД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339" y="1410044"/>
            <a:ext cx="3493311" cy="34994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142" y="2928282"/>
            <a:ext cx="2530033" cy="253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3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B072AA7-218E-43E8-9BA9-09941E2EED84}"/>
              </a:ext>
            </a:extLst>
          </p:cNvPr>
          <p:cNvCxnSpPr>
            <a:cxnSpLocks/>
          </p:cNvCxnSpPr>
          <p:nvPr/>
        </p:nvCxnSpPr>
        <p:spPr>
          <a:xfrm>
            <a:off x="1025610" y="11573"/>
            <a:ext cx="0" cy="6493399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84DE227-5A6F-4213-A82A-9BDEF25DEE16}"/>
              </a:ext>
            </a:extLst>
          </p:cNvPr>
          <p:cNvCxnSpPr>
            <a:cxnSpLocks/>
          </p:cNvCxnSpPr>
          <p:nvPr/>
        </p:nvCxnSpPr>
        <p:spPr>
          <a:xfrm>
            <a:off x="1031885" y="2102246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012B64B-A914-402D-8CE1-A7CC739D98AA}"/>
              </a:ext>
            </a:extLst>
          </p:cNvPr>
          <p:cNvCxnSpPr>
            <a:cxnSpLocks/>
          </p:cNvCxnSpPr>
          <p:nvPr/>
        </p:nvCxnSpPr>
        <p:spPr>
          <a:xfrm>
            <a:off x="1031885" y="397317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EB577FC0-9C46-4892-B1DE-A4E7E8C8C9CA}"/>
              </a:ext>
            </a:extLst>
          </p:cNvPr>
          <p:cNvSpPr txBox="1"/>
          <p:nvPr/>
        </p:nvSpPr>
        <p:spPr>
          <a:xfrm flipH="1">
            <a:off x="1296647" y="2764988"/>
            <a:ext cx="2215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Текстовое описание</a:t>
            </a:r>
            <a:endParaRPr lang="en-ID" sz="1600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E05E619-0C22-41D6-8AE2-9F9723DBB04F}"/>
              </a:ext>
            </a:extLst>
          </p:cNvPr>
          <p:cNvCxnSpPr>
            <a:cxnSpLocks/>
          </p:cNvCxnSpPr>
          <p:nvPr/>
        </p:nvCxnSpPr>
        <p:spPr>
          <a:xfrm>
            <a:off x="1042563" y="5844989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3B1460CF-FA64-4B9D-A5C4-F8F3E9A6CDA8}"/>
              </a:ext>
            </a:extLst>
          </p:cNvPr>
          <p:cNvSpPr txBox="1"/>
          <p:nvPr/>
        </p:nvSpPr>
        <p:spPr>
          <a:xfrm flipH="1">
            <a:off x="1307325" y="4299370"/>
            <a:ext cx="833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2020</a:t>
            </a:r>
            <a:endParaRPr lang="en-ID" b="1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AutoShape 6" descr="https://www.wensco.com/ecomm_images/masterproducts/large/avery_800_76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ds02.infourok.ru/uploads/ex/1287/00001286-729e61b2/img10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456601" y="731615"/>
            <a:ext cx="41585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Этот домик – буква «Д»,</a:t>
            </a:r>
          </a:p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домике – окошко.</a:t>
            </a:r>
          </a:p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трубы идёт дымок.</a:t>
            </a:r>
          </a:p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 в окошке – кошка.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846" y="2544409"/>
            <a:ext cx="2614595" cy="31773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648" y="518390"/>
            <a:ext cx="3475021" cy="34689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3056" y="2479569"/>
            <a:ext cx="1989508" cy="19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330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3795" y="531162"/>
            <a:ext cx="1906170" cy="190617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69489" y="436327"/>
            <a:ext cx="52001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000" b="1" dirty="0">
                <a:latin typeface="Tahoma" panose="020B0604030504040204" pitchFamily="34" charset="0"/>
                <a:ea typeface="Times New Roman" panose="02020603050405020304" pitchFamily="18" charset="0"/>
              </a:rPr>
              <a:t>Посмотрите на экран. Послушайте. 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69489" y="1114915"/>
            <a:ext cx="68264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ahoma" panose="020B0604030504040204" pitchFamily="34" charset="0"/>
                <a:ea typeface="Times New Roman" panose="02020603050405020304" pitchFamily="18" charset="0"/>
              </a:rPr>
              <a:t>Как </a:t>
            </a:r>
            <a:r>
              <a:rPr lang="ru-RU" sz="2000" b="1" dirty="0">
                <a:latin typeface="Tahoma" panose="020B0604030504040204" pitchFamily="34" charset="0"/>
                <a:ea typeface="Times New Roman" panose="02020603050405020304" pitchFamily="18" charset="0"/>
              </a:rPr>
              <a:t>пишутся имена детей? </a:t>
            </a:r>
            <a:r>
              <a:rPr lang="ru-RU" sz="2000" b="1" dirty="0" smtClean="0">
                <a:latin typeface="Tahoma" panose="020B0604030504040204" pitchFamily="34" charset="0"/>
                <a:ea typeface="Times New Roman" panose="02020603050405020304" pitchFamily="18" charset="0"/>
              </a:rPr>
              <a:t>Вспомните правило.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063814" y="1817467"/>
            <a:ext cx="52966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400" b="1" dirty="0">
                <a:solidFill>
                  <a:schemeClr val="accent6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Е</a:t>
            </a:r>
            <a:r>
              <a:rPr lang="kk-KZ" sz="2400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рмек, </a:t>
            </a:r>
            <a:r>
              <a:rPr lang="kk-KZ" sz="2400" b="1" dirty="0">
                <a:solidFill>
                  <a:schemeClr val="accent6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Е</a:t>
            </a:r>
            <a:r>
              <a:rPr lang="kk-KZ" sz="2400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лена, </a:t>
            </a:r>
            <a:r>
              <a:rPr lang="kk-KZ" sz="2400" b="1" dirty="0">
                <a:solidFill>
                  <a:schemeClr val="accent6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Е</a:t>
            </a:r>
            <a:r>
              <a:rPr lang="kk-KZ" sz="2400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ржан, </a:t>
            </a:r>
            <a:r>
              <a:rPr lang="kk-KZ" sz="2400" b="1" dirty="0">
                <a:solidFill>
                  <a:schemeClr val="accent6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Е</a:t>
            </a:r>
            <a:r>
              <a:rPr lang="kk-KZ" sz="2400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гор, </a:t>
            </a:r>
            <a:r>
              <a:rPr lang="kk-KZ" sz="2400" b="1" dirty="0">
                <a:solidFill>
                  <a:schemeClr val="accent6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Е</a:t>
            </a:r>
            <a:r>
              <a:rPr lang="kk-KZ" sz="2400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ва.</a:t>
            </a:r>
            <a:endParaRPr lang="ru-RU" sz="2400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29125" y="770408"/>
            <a:ext cx="61702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000" b="1" dirty="0">
                <a:latin typeface="Tahoma" panose="020B0604030504040204" pitchFamily="34" charset="0"/>
                <a:ea typeface="Times New Roman" panose="02020603050405020304" pitchFamily="18" charset="0"/>
              </a:rPr>
              <a:t>Какой звук слышится в начале имён детей? 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55795" y="2685919"/>
            <a:ext cx="17604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400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Звук </a:t>
            </a:r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[</a:t>
            </a:r>
            <a:r>
              <a:rPr lang="ru-RU" sz="2400" b="1" dirty="0">
                <a:solidFill>
                  <a:schemeClr val="accent6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йэ</a:t>
            </a:r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].</a:t>
            </a:r>
            <a:endParaRPr lang="ru-RU" sz="2400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4304" y="3283487"/>
            <a:ext cx="57086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чём особенность буквы Е?</a:t>
            </a:r>
          </a:p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Буква Е обозначает два звука, </a:t>
            </a:r>
            <a:endParaRPr lang="en-US" sz="2400" b="1" dirty="0" smtClean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если стоит в начале слова –</a:t>
            </a:r>
            <a:r>
              <a:rPr lang="en-US" sz="2400" b="1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ru-RU" sz="2400" b="1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Й</a:t>
            </a:r>
            <a:r>
              <a:rPr lang="en-US" sz="2400" b="1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][</a:t>
            </a:r>
            <a:r>
              <a:rPr lang="ru-RU" sz="2400" b="1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</a:t>
            </a:r>
            <a:r>
              <a:rPr lang="en-US" sz="2400" b="1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  <a:endParaRPr lang="ru-RU" sz="2400" b="1" dirty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289284" y="2898137"/>
            <a:ext cx="13965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800" b="1" dirty="0">
                <a:solidFill>
                  <a:schemeClr val="accent6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Е</a:t>
            </a:r>
            <a:r>
              <a:rPr lang="kk-KZ" sz="2800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ржан</a:t>
            </a:r>
            <a:endParaRPr lang="ru-RU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8611263" y="3883651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6"/>
                </a:solidFill>
              </a:rPr>
              <a:t>Е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8499404" y="4317558"/>
            <a:ext cx="231128" cy="37870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8981837" y="4317558"/>
            <a:ext cx="304832" cy="3787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175787" y="4723843"/>
            <a:ext cx="6174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ru-RU" sz="20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Й</a:t>
            </a:r>
            <a:r>
              <a:rPr lang="en-US" sz="20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  <a:endParaRPr lang="ru-RU" sz="2000" b="1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034777" y="4709540"/>
            <a:ext cx="590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ru-RU" sz="20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</a:t>
            </a:r>
            <a:r>
              <a:rPr lang="en-US" sz="20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  <a:endParaRPr lang="ru-RU" sz="2000" b="1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65461" y="5030793"/>
            <a:ext cx="6668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Имена детей пишутся с большой буквы.</a:t>
            </a:r>
            <a:endParaRPr lang="ru-RU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33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s://i.imgur.com/tBP0JSi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https://i.imgur.com/tBP0JSi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277" y="1129622"/>
            <a:ext cx="1517252" cy="185441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54218" y="483766"/>
            <a:ext cx="67473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000" b="1" dirty="0">
                <a:latin typeface="Tahoma" panose="020B0604030504040204" pitchFamily="34" charset="0"/>
                <a:ea typeface="Times New Roman" panose="02020603050405020304" pitchFamily="18" charset="0"/>
              </a:rPr>
              <a:t>Запомните стихотворение и покажите жестами, </a:t>
            </a:r>
            <a:endParaRPr lang="kk-KZ" sz="2000" b="1" dirty="0" smtClean="0">
              <a:latin typeface="Tahoma" panose="020B0604030504040204" pitchFamily="34" charset="0"/>
              <a:ea typeface="Times New Roman" panose="02020603050405020304" pitchFamily="18" charset="0"/>
            </a:endParaRPr>
          </a:p>
          <a:p>
            <a:r>
              <a:rPr lang="kk-KZ" sz="2000" b="1" dirty="0" smtClean="0">
                <a:latin typeface="Tahoma" panose="020B0604030504040204" pitchFamily="34" charset="0"/>
                <a:ea typeface="Times New Roman" panose="02020603050405020304" pitchFamily="18" charset="0"/>
              </a:rPr>
              <a:t>как </a:t>
            </a:r>
            <a:r>
              <a:rPr lang="kk-KZ" sz="2000" b="1" dirty="0">
                <a:latin typeface="Tahoma" panose="020B0604030504040204" pitchFamily="34" charset="0"/>
                <a:ea typeface="Times New Roman" panose="02020603050405020304" pitchFamily="18" charset="0"/>
              </a:rPr>
              <a:t>можно сделать букву Е</a:t>
            </a:r>
            <a:r>
              <a:rPr lang="kk-KZ" sz="2000" b="1" dirty="0" smtClean="0">
                <a:latin typeface="Tahoma" panose="020B0604030504040204" pitchFamily="34" charset="0"/>
                <a:ea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53568" y="1665613"/>
            <a:ext cx="59365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3200" b="1" smtClean="0">
                <a:solidFill>
                  <a:schemeClr val="accent5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Клеим </a:t>
            </a:r>
            <a:r>
              <a:rPr lang="kk-KZ" sz="3200" b="1" dirty="0">
                <a:solidFill>
                  <a:schemeClr val="accent5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палочки к черте:</a:t>
            </a:r>
            <a:endParaRPr lang="ru-RU" sz="3200" dirty="0">
              <a:solidFill>
                <a:schemeClr val="accent5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kk-KZ" sz="3200" b="1" dirty="0">
                <a:solidFill>
                  <a:schemeClr val="accent5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Раз, два, три... и буква Е!</a:t>
            </a:r>
            <a:endParaRPr lang="ru-RU" sz="3200" dirty="0">
              <a:solidFill>
                <a:schemeClr val="accent5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026" y="3257130"/>
            <a:ext cx="2049925" cy="16998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982" y="4107066"/>
            <a:ext cx="2632031" cy="15585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7744" y="2853730"/>
            <a:ext cx="2654007" cy="16820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51012" y="5087625"/>
            <a:ext cx="928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</a:t>
            </a:r>
            <a:r>
              <a:rPr lang="ru-RU" sz="28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ЛЬ</a:t>
            </a:r>
            <a:endParaRPr lang="ru-RU" sz="28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98952" y="4634262"/>
            <a:ext cx="2024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</a:t>
            </a:r>
            <a:r>
              <a:rPr lang="ru-RU" sz="28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ЖЕВИКА</a:t>
            </a:r>
            <a:endParaRPr lang="ru-RU" sz="28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95277" y="3673503"/>
            <a:ext cx="1175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</a:t>
            </a:r>
            <a:r>
              <a:rPr lang="ru-RU" sz="28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НОТ</a:t>
            </a:r>
            <a:endParaRPr lang="ru-RU" sz="28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01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B072AA7-218E-43E8-9BA9-09941E2EED84}"/>
              </a:ext>
            </a:extLst>
          </p:cNvPr>
          <p:cNvCxnSpPr>
            <a:cxnSpLocks/>
          </p:cNvCxnSpPr>
          <p:nvPr/>
        </p:nvCxnSpPr>
        <p:spPr>
          <a:xfrm>
            <a:off x="1025610" y="11573"/>
            <a:ext cx="0" cy="6493399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84DE227-5A6F-4213-A82A-9BDEF25DEE16}"/>
              </a:ext>
            </a:extLst>
          </p:cNvPr>
          <p:cNvCxnSpPr>
            <a:cxnSpLocks/>
          </p:cNvCxnSpPr>
          <p:nvPr/>
        </p:nvCxnSpPr>
        <p:spPr>
          <a:xfrm>
            <a:off x="1031885" y="2102246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012B64B-A914-402D-8CE1-A7CC739D98AA}"/>
              </a:ext>
            </a:extLst>
          </p:cNvPr>
          <p:cNvCxnSpPr>
            <a:cxnSpLocks/>
          </p:cNvCxnSpPr>
          <p:nvPr/>
        </p:nvCxnSpPr>
        <p:spPr>
          <a:xfrm>
            <a:off x="1031885" y="397317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E05E619-0C22-41D6-8AE2-9F9723DBB04F}"/>
              </a:ext>
            </a:extLst>
          </p:cNvPr>
          <p:cNvCxnSpPr>
            <a:cxnSpLocks/>
          </p:cNvCxnSpPr>
          <p:nvPr/>
        </p:nvCxnSpPr>
        <p:spPr>
          <a:xfrm>
            <a:off x="1042563" y="5844989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3B1460CF-FA64-4B9D-A5C4-F8F3E9A6CDA8}"/>
              </a:ext>
            </a:extLst>
          </p:cNvPr>
          <p:cNvSpPr txBox="1"/>
          <p:nvPr/>
        </p:nvSpPr>
        <p:spPr>
          <a:xfrm flipH="1">
            <a:off x="1307325" y="4299370"/>
            <a:ext cx="833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2020</a:t>
            </a:r>
            <a:endParaRPr lang="en-ID" b="1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AutoShape 6" descr="https://www.wensco.com/ecomm_images/masterproducts/large/avery_800_76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https://abvgdee.ru/images/kartinki/alfavit8/jo.pn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358" y="925674"/>
            <a:ext cx="2701597" cy="270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https://img11.postila.ru/data/4d/d9/9f/9e/4dd99f9e8b73d83d8f3006f636e2add36a45664c1fb26a76f6e747bdbca497e7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645203" y="1068778"/>
            <a:ext cx="44406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 без Е сказать, что ел,</a:t>
            </a:r>
          </a:p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 без Е сказать, что сел,</a:t>
            </a:r>
          </a:p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Дети тоже с буквой Е,</a:t>
            </a:r>
          </a:p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Значит Е, нужна везде!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30" name="Picture 6" descr="https://img-fotki.yandex.ru/get/5814/36014149.499/0_af248_bf7968e0_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858" y="2978454"/>
            <a:ext cx="2823227" cy="285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4813" y="3671748"/>
            <a:ext cx="2981202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533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B072AA7-218E-43E8-9BA9-09941E2EED84}"/>
              </a:ext>
            </a:extLst>
          </p:cNvPr>
          <p:cNvCxnSpPr>
            <a:cxnSpLocks/>
          </p:cNvCxnSpPr>
          <p:nvPr/>
        </p:nvCxnSpPr>
        <p:spPr>
          <a:xfrm>
            <a:off x="1025610" y="11573"/>
            <a:ext cx="0" cy="6493399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84DE227-5A6F-4213-A82A-9BDEF25DEE16}"/>
              </a:ext>
            </a:extLst>
          </p:cNvPr>
          <p:cNvCxnSpPr>
            <a:cxnSpLocks/>
          </p:cNvCxnSpPr>
          <p:nvPr/>
        </p:nvCxnSpPr>
        <p:spPr>
          <a:xfrm>
            <a:off x="1031885" y="2102246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012B64B-A914-402D-8CE1-A7CC739D98AA}"/>
              </a:ext>
            </a:extLst>
          </p:cNvPr>
          <p:cNvCxnSpPr>
            <a:cxnSpLocks/>
          </p:cNvCxnSpPr>
          <p:nvPr/>
        </p:nvCxnSpPr>
        <p:spPr>
          <a:xfrm>
            <a:off x="1031885" y="397317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E05E619-0C22-41D6-8AE2-9F9723DBB04F}"/>
              </a:ext>
            </a:extLst>
          </p:cNvPr>
          <p:cNvCxnSpPr>
            <a:cxnSpLocks/>
          </p:cNvCxnSpPr>
          <p:nvPr/>
        </p:nvCxnSpPr>
        <p:spPr>
          <a:xfrm>
            <a:off x="1042563" y="5844989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3B1460CF-FA64-4B9D-A5C4-F8F3E9A6CDA8}"/>
              </a:ext>
            </a:extLst>
          </p:cNvPr>
          <p:cNvSpPr txBox="1"/>
          <p:nvPr/>
        </p:nvSpPr>
        <p:spPr>
          <a:xfrm flipH="1">
            <a:off x="1307325" y="4299370"/>
            <a:ext cx="833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2020</a:t>
            </a:r>
            <a:endParaRPr lang="en-ID" b="1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AutoShape 6" descr="https://www.wensco.com/ecomm_images/masterproducts/large/avery_800_76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961" y="1443057"/>
            <a:ext cx="4283095" cy="41387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9017" y="1443057"/>
            <a:ext cx="4276989" cy="413876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31017" y="75549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k-KZ" b="1" dirty="0" smtClean="0"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kk-KZ" b="1" dirty="0">
                <a:latin typeface="Tahoma" panose="020B0604030504040204" pitchFamily="34" charset="0"/>
                <a:ea typeface="Times New Roman" panose="02020603050405020304" pitchFamily="18" charset="0"/>
              </a:rPr>
              <a:t>Пропишите </a:t>
            </a:r>
            <a:r>
              <a:rPr lang="kk-KZ" b="1" dirty="0" smtClean="0">
                <a:latin typeface="Tahoma" panose="020B0604030504040204" pitchFamily="34" charset="0"/>
                <a:ea typeface="Times New Roman" panose="02020603050405020304" pitchFamily="18" charset="0"/>
              </a:rPr>
              <a:t>в тетради буквы Д и 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37294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67633" y="453188"/>
            <a:ext cx="27350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Давайте закрепим.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679" y="915685"/>
            <a:ext cx="2271531" cy="16228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4045" b="12442"/>
          <a:stretch/>
        </p:blipFill>
        <p:spPr>
          <a:xfrm>
            <a:off x="3332584" y="1303574"/>
            <a:ext cx="1243577" cy="1225545"/>
          </a:xfrm>
          <a:prstGeom prst="rect">
            <a:avLst/>
          </a:prstGeom>
        </p:spPr>
      </p:pic>
      <p:pic>
        <p:nvPicPr>
          <p:cNvPr id="1026" name="Picture 2" descr="https://i.pinimg.com/originals/3d/a0/78/3da078d6ef5b7487e0c301d489f96fdd.p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289" y="4733457"/>
            <a:ext cx="825255" cy="103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7711" y="4515751"/>
            <a:ext cx="1966940" cy="13534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2885" y="1009773"/>
            <a:ext cx="2128466" cy="2046662"/>
          </a:xfrm>
          <a:prstGeom prst="rect">
            <a:avLst/>
          </a:prstGeom>
        </p:spPr>
      </p:pic>
      <p:sp>
        <p:nvSpPr>
          <p:cNvPr id="11" name="AutoShape 4" descr="https://www.yorkvetsupplies.co.uk/phpmedia/graphics/56665112c24fc5af4f2de4763bdb0285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3144" y="2945411"/>
            <a:ext cx="1718770" cy="12145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4403" y="3120487"/>
            <a:ext cx="933145" cy="90592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/>
          <a:srcRect l="5982" t="3473" r="5440" b="30458"/>
          <a:stretch/>
        </p:blipFill>
        <p:spPr>
          <a:xfrm>
            <a:off x="7762730" y="713640"/>
            <a:ext cx="2475308" cy="17439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/>
          <a:srcRect l="3629" t="2198" r="6891" b="14785"/>
          <a:stretch/>
        </p:blipFill>
        <p:spPr>
          <a:xfrm>
            <a:off x="8780168" y="2490176"/>
            <a:ext cx="861494" cy="89359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686013" y="584253"/>
            <a:ext cx="2156360" cy="410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153160" algn="l"/>
              </a:tabLst>
            </a:pP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собака- щенок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905917" y="4161866"/>
            <a:ext cx="2218877" cy="410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153160" algn="l"/>
              </a:tabLst>
            </a:pP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коза- козлёнок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115603" y="3223559"/>
            <a:ext cx="2090637" cy="410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153160" algn="l"/>
              </a:tabLst>
            </a:pP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овца- ягнёнок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422682" y="2573044"/>
            <a:ext cx="2888932" cy="410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153160" algn="l"/>
              </a:tabLst>
            </a:pP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лошадь- жеребёнок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687420" y="549829"/>
            <a:ext cx="2526654" cy="410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153160" algn="l"/>
              </a:tabLst>
            </a:pP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корова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телёнок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006358" y="5250858"/>
            <a:ext cx="2305439" cy="410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153160" algn="l"/>
              </a:tabLst>
            </a:pP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кошка- котёнок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25981" y="3686984"/>
            <a:ext cx="1825682" cy="144568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06553" y="3810401"/>
            <a:ext cx="1232736" cy="1163477"/>
          </a:xfrm>
          <a:prstGeom prst="rect">
            <a:avLst/>
          </a:prstGeom>
        </p:spPr>
      </p:pic>
      <p:pic>
        <p:nvPicPr>
          <p:cNvPr id="1030" name="Picture 6" descr="https://i.pinimg.com/originals/4b/6d/14/4b6d142f0d1069439c135bb7da54352a.png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765" y="1790010"/>
            <a:ext cx="1192596" cy="122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64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Группа 275">
            <a:extLst>
              <a:ext uri="{FF2B5EF4-FFF2-40B4-BE49-F238E27FC236}">
                <a16:creationId xmlns:a16="http://schemas.microsoft.com/office/drawing/2014/main" id="{BC33357A-2AC5-4C16-BC3F-B8A15DB25CF7}"/>
              </a:ext>
            </a:extLst>
          </p:cNvPr>
          <p:cNvGrpSpPr/>
          <p:nvPr/>
        </p:nvGrpSpPr>
        <p:grpSpPr>
          <a:xfrm>
            <a:off x="-35194" y="0"/>
            <a:ext cx="12192000" cy="6564279"/>
            <a:chOff x="0" y="0"/>
            <a:chExt cx="12192000" cy="6564279"/>
          </a:xfrm>
        </p:grpSpPr>
        <p:sp>
          <p:nvSpPr>
            <p:cNvPr id="285" name="Прямоугольник 284">
              <a:extLst>
                <a:ext uri="{FF2B5EF4-FFF2-40B4-BE49-F238E27FC236}">
                  <a16:creationId xmlns:a16="http://schemas.microsoft.com/office/drawing/2014/main" id="{D7F6D4A2-E037-4DBB-8196-B0A7FC1CD632}"/>
                </a:ext>
              </a:extLst>
            </p:cNvPr>
            <p:cNvSpPr/>
            <p:nvPr/>
          </p:nvSpPr>
          <p:spPr>
            <a:xfrm>
              <a:off x="0" y="5900045"/>
              <a:ext cx="12192000" cy="66423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TICKER </a:t>
              </a:r>
              <a:endParaRPr lang="ru-RU" dirty="0"/>
            </a:p>
          </p:txBody>
        </p:sp>
        <p:sp>
          <p:nvSpPr>
            <p:cNvPr id="278" name="Прямоугольник 277">
              <a:extLst>
                <a:ext uri="{FF2B5EF4-FFF2-40B4-BE49-F238E27FC236}">
                  <a16:creationId xmlns:a16="http://schemas.microsoft.com/office/drawing/2014/main" id="{ECF67865-F41F-4624-8795-FC913BDF1FFC}"/>
                </a:ext>
              </a:extLst>
            </p:cNvPr>
            <p:cNvSpPr/>
            <p:nvPr/>
          </p:nvSpPr>
          <p:spPr>
            <a:xfrm>
              <a:off x="0" y="424949"/>
              <a:ext cx="906011" cy="5458219"/>
            </a:xfrm>
            <a:prstGeom prst="rect">
              <a:avLst/>
            </a:prstGeom>
            <a:solidFill>
              <a:srgbClr val="FF0000">
                <a:alpha val="22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dirty="0"/>
                <a:t>+</a:t>
              </a:r>
              <a:endParaRPr lang="ru-RU" dirty="0"/>
            </a:p>
          </p:txBody>
        </p:sp>
        <p:sp>
          <p:nvSpPr>
            <p:cNvPr id="279" name="Прямоугольник 278">
              <a:extLst>
                <a:ext uri="{FF2B5EF4-FFF2-40B4-BE49-F238E27FC236}">
                  <a16:creationId xmlns:a16="http://schemas.microsoft.com/office/drawing/2014/main" id="{2D1A207D-F1F7-46BF-B993-CE32E956F697}"/>
                </a:ext>
              </a:extLst>
            </p:cNvPr>
            <p:cNvSpPr/>
            <p:nvPr/>
          </p:nvSpPr>
          <p:spPr>
            <a:xfrm>
              <a:off x="0" y="0"/>
              <a:ext cx="12192000" cy="419450"/>
            </a:xfrm>
            <a:prstGeom prst="rect">
              <a:avLst/>
            </a:prstGeom>
            <a:solidFill>
              <a:srgbClr val="FF0000">
                <a:alpha val="22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0" name="Title 4">
              <a:extLst>
                <a:ext uri="{FF2B5EF4-FFF2-40B4-BE49-F238E27FC236}">
                  <a16:creationId xmlns:a16="http://schemas.microsoft.com/office/drawing/2014/main" id="{5EB56FBC-7A26-4700-B1BE-596302148B0D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-1637577" y="3037970"/>
              <a:ext cx="4608512" cy="232177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25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dirty="0"/>
                <a:t>ГРАНИЦА </a:t>
              </a:r>
              <a:r>
                <a:rPr lang="ru-RU"/>
                <a:t>РАБОЧЕЙ ЗОНЫ</a:t>
              </a:r>
              <a:endParaRPr lang="en-ID" dirty="0"/>
            </a:p>
          </p:txBody>
        </p:sp>
        <p:sp>
          <p:nvSpPr>
            <p:cNvPr id="281" name="Прямоугольник 280">
              <a:extLst>
                <a:ext uri="{FF2B5EF4-FFF2-40B4-BE49-F238E27FC236}">
                  <a16:creationId xmlns:a16="http://schemas.microsoft.com/office/drawing/2014/main" id="{26A52B1B-7678-484D-8007-2BD06ECADECB}"/>
                </a:ext>
              </a:extLst>
            </p:cNvPr>
            <p:cNvSpPr/>
            <p:nvPr/>
          </p:nvSpPr>
          <p:spPr>
            <a:xfrm>
              <a:off x="11285989" y="422931"/>
              <a:ext cx="906011" cy="5458219"/>
            </a:xfrm>
            <a:prstGeom prst="rect">
              <a:avLst/>
            </a:prstGeom>
            <a:solidFill>
              <a:srgbClr val="FF0000">
                <a:alpha val="22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dirty="0"/>
                <a:t>+</a:t>
              </a:r>
              <a:endParaRPr lang="ru-RU" dirty="0"/>
            </a:p>
          </p:txBody>
        </p:sp>
        <p:sp>
          <p:nvSpPr>
            <p:cNvPr id="282" name="Title 4">
              <a:extLst>
                <a:ext uri="{FF2B5EF4-FFF2-40B4-BE49-F238E27FC236}">
                  <a16:creationId xmlns:a16="http://schemas.microsoft.com/office/drawing/2014/main" id="{334BB214-6EFE-4301-9965-FAAB76913F71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9235631" y="2737642"/>
              <a:ext cx="4608512" cy="232177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25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dirty="0"/>
                <a:t>                                  ГРАНИЦА </a:t>
              </a:r>
              <a:r>
                <a:rPr lang="ru-RU"/>
                <a:t>РАБОЧЕЙ ЗОНЫ</a:t>
              </a:r>
              <a:endParaRPr lang="en-ID" dirty="0"/>
            </a:p>
          </p:txBody>
        </p:sp>
        <p:sp>
          <p:nvSpPr>
            <p:cNvPr id="283" name="Title 4">
              <a:extLst>
                <a:ext uri="{FF2B5EF4-FFF2-40B4-BE49-F238E27FC236}">
                  <a16:creationId xmlns:a16="http://schemas.microsoft.com/office/drawing/2014/main" id="{206D0499-BD16-4CD9-A687-C2B88A51692C}"/>
                </a:ext>
              </a:extLst>
            </p:cNvPr>
            <p:cNvSpPr txBox="1">
              <a:spLocks/>
            </p:cNvSpPr>
            <p:nvPr/>
          </p:nvSpPr>
          <p:spPr>
            <a:xfrm>
              <a:off x="3718942" y="117426"/>
              <a:ext cx="4608512" cy="232177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25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dirty="0"/>
                <a:t>ГРАНИЦА </a:t>
              </a:r>
              <a:r>
                <a:rPr lang="ru-RU"/>
                <a:t>РАБОЧЕЙ ЗОНЫ</a:t>
              </a:r>
              <a:endParaRPr lang="en-ID" dirty="0"/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1476085" y="1167801"/>
            <a:ext cx="2875722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Конюшня </a:t>
            </a: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ru-RU" sz="20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</a:t>
            </a: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kk-KZ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қора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Овчарня - қой қора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Ест - жейді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Перевозит </a:t>
            </a:r>
            <a:r>
              <a:rPr lang="kk-KZ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</a:t>
            </a:r>
            <a:r>
              <a:rPr lang="kk-KZ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тасиды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70593" y="419450"/>
            <a:ext cx="2735044" cy="410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Давайте закрепим.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84617" y="1291899"/>
            <a:ext cx="284304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Охраняет –күзетеді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Шерсть-жүн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Груз- жүк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kk-KZ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Овёс -сұлы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407" y="3547198"/>
            <a:ext cx="2985079" cy="20149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667" y="3515999"/>
            <a:ext cx="2978216" cy="21620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4720" y="1493687"/>
            <a:ext cx="2012084" cy="19070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9064" y="3563205"/>
            <a:ext cx="1908814" cy="19088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5778" y="1633801"/>
            <a:ext cx="1513407" cy="147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9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B95A0DE-FBAF-46E0-A9C4-8CC8DDE25747}"/>
              </a:ext>
            </a:extLst>
          </p:cNvPr>
          <p:cNvCxnSpPr>
            <a:cxnSpLocks/>
          </p:cNvCxnSpPr>
          <p:nvPr/>
        </p:nvCxnSpPr>
        <p:spPr>
          <a:xfrm flipV="1">
            <a:off x="1025610" y="957532"/>
            <a:ext cx="0" cy="5880817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5663503-CC4B-4266-AF95-476714A4212B}"/>
              </a:ext>
            </a:extLst>
          </p:cNvPr>
          <p:cNvCxnSpPr>
            <a:cxnSpLocks/>
          </p:cNvCxnSpPr>
          <p:nvPr/>
        </p:nvCxnSpPr>
        <p:spPr>
          <a:xfrm>
            <a:off x="1002535" y="340140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5FAB7D9-E9AF-47D6-B946-B64838C60F03}"/>
              </a:ext>
            </a:extLst>
          </p:cNvPr>
          <p:cNvCxnSpPr>
            <a:cxnSpLocks/>
          </p:cNvCxnSpPr>
          <p:nvPr/>
        </p:nvCxnSpPr>
        <p:spPr>
          <a:xfrm>
            <a:off x="1025610" y="533102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DC25B98-088F-4560-B56B-4D4B03053E95}"/>
              </a:ext>
            </a:extLst>
          </p:cNvPr>
          <p:cNvCxnSpPr>
            <a:cxnSpLocks/>
          </p:cNvCxnSpPr>
          <p:nvPr/>
        </p:nvCxnSpPr>
        <p:spPr>
          <a:xfrm>
            <a:off x="1023563" y="1317001"/>
            <a:ext cx="566272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6C837B12-1937-47A2-8F55-2FC942B2F727}"/>
              </a:ext>
            </a:extLst>
          </p:cNvPr>
          <p:cNvSpPr txBox="1"/>
          <p:nvPr/>
        </p:nvSpPr>
        <p:spPr>
          <a:xfrm flipH="1">
            <a:off x="1273572" y="1952625"/>
            <a:ext cx="2215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Текстовое описание</a:t>
            </a:r>
            <a:endParaRPr lang="en-ID" sz="1600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F3F512E-451A-46C3-9690-F75599CC53CD}"/>
              </a:ext>
            </a:extLst>
          </p:cNvPr>
          <p:cNvSpPr txBox="1"/>
          <p:nvPr/>
        </p:nvSpPr>
        <p:spPr>
          <a:xfrm flipH="1">
            <a:off x="1273572" y="3750083"/>
            <a:ext cx="833522" cy="540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1731</a:t>
            </a:r>
            <a:endParaRPr lang="en-ID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26A369C-4761-4B9E-A59A-85A384AC5E69}"/>
              </a:ext>
            </a:extLst>
          </p:cNvPr>
          <p:cNvSpPr txBox="1"/>
          <p:nvPr/>
        </p:nvSpPr>
        <p:spPr>
          <a:xfrm flipH="1">
            <a:off x="1713408" y="1149171"/>
            <a:ext cx="2215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Заголовок</a:t>
            </a:r>
            <a:endParaRPr lang="en-ID" sz="1600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26857" y="488660"/>
            <a:ext cx="3741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ЖИВОТНЫЕ - ЖАНУАРЛАР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892" b="923"/>
          <a:stretch/>
        </p:blipFill>
        <p:spPr>
          <a:xfrm>
            <a:off x="1333358" y="918624"/>
            <a:ext cx="8119889" cy="4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15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917" y="818983"/>
            <a:ext cx="9310977" cy="540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8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B95A0DE-FBAF-46E0-A9C4-8CC8DDE25747}"/>
              </a:ext>
            </a:extLst>
          </p:cNvPr>
          <p:cNvCxnSpPr>
            <a:cxnSpLocks/>
          </p:cNvCxnSpPr>
          <p:nvPr/>
        </p:nvCxnSpPr>
        <p:spPr>
          <a:xfrm flipV="1">
            <a:off x="1025610" y="957532"/>
            <a:ext cx="0" cy="5880817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5663503-CC4B-4266-AF95-476714A4212B}"/>
              </a:ext>
            </a:extLst>
          </p:cNvPr>
          <p:cNvCxnSpPr>
            <a:cxnSpLocks/>
          </p:cNvCxnSpPr>
          <p:nvPr/>
        </p:nvCxnSpPr>
        <p:spPr>
          <a:xfrm>
            <a:off x="1002535" y="340140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5FAB7D9-E9AF-47D6-B946-B64838C60F03}"/>
              </a:ext>
            </a:extLst>
          </p:cNvPr>
          <p:cNvCxnSpPr>
            <a:cxnSpLocks/>
          </p:cNvCxnSpPr>
          <p:nvPr/>
        </p:nvCxnSpPr>
        <p:spPr>
          <a:xfrm>
            <a:off x="1025610" y="533102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DC25B98-088F-4560-B56B-4D4B03053E95}"/>
              </a:ext>
            </a:extLst>
          </p:cNvPr>
          <p:cNvCxnSpPr>
            <a:cxnSpLocks/>
          </p:cNvCxnSpPr>
          <p:nvPr/>
        </p:nvCxnSpPr>
        <p:spPr>
          <a:xfrm>
            <a:off x="1023563" y="1317001"/>
            <a:ext cx="566272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6C837B12-1937-47A2-8F55-2FC942B2F727}"/>
              </a:ext>
            </a:extLst>
          </p:cNvPr>
          <p:cNvSpPr txBox="1"/>
          <p:nvPr/>
        </p:nvSpPr>
        <p:spPr>
          <a:xfrm flipH="1">
            <a:off x="1273572" y="1952625"/>
            <a:ext cx="2215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Текстовое описание</a:t>
            </a:r>
            <a:endParaRPr lang="en-ID" sz="1600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F3F512E-451A-46C3-9690-F75599CC53CD}"/>
              </a:ext>
            </a:extLst>
          </p:cNvPr>
          <p:cNvSpPr txBox="1"/>
          <p:nvPr/>
        </p:nvSpPr>
        <p:spPr>
          <a:xfrm flipH="1">
            <a:off x="1273572" y="3750083"/>
            <a:ext cx="833522" cy="540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1731</a:t>
            </a:r>
            <a:endParaRPr lang="en-ID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26A369C-4761-4B9E-A59A-85A384AC5E69}"/>
              </a:ext>
            </a:extLst>
          </p:cNvPr>
          <p:cNvSpPr txBox="1"/>
          <p:nvPr/>
        </p:nvSpPr>
        <p:spPr>
          <a:xfrm flipH="1">
            <a:off x="1713408" y="1149171"/>
            <a:ext cx="2215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Заголовок</a:t>
            </a:r>
            <a:endParaRPr lang="en-ID" sz="1600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06370" y="504678"/>
            <a:ext cx="34868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ДОМАШНИЕ ЖИВОТНЫЕ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r="503" b="10792"/>
          <a:stretch/>
        </p:blipFill>
        <p:spPr>
          <a:xfrm>
            <a:off x="1456601" y="981212"/>
            <a:ext cx="7703465" cy="484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06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370" y="1037820"/>
            <a:ext cx="3576952" cy="20504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r="843" b="6929"/>
          <a:stretch/>
        </p:blipFill>
        <p:spPr>
          <a:xfrm>
            <a:off x="5949171" y="1345292"/>
            <a:ext cx="3926349" cy="267011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21407" y="494548"/>
            <a:ext cx="8104256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Посмотрите на картинки домашних животных. Послушайте. 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60532" y="3115241"/>
            <a:ext cx="3366627" cy="422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собака с щенятами.</a:t>
            </a:r>
            <a:endParaRPr lang="ru-RU" sz="2000" dirty="0">
              <a:solidFill>
                <a:schemeClr val="accent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23532" y="898482"/>
            <a:ext cx="3102131" cy="417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коза с козлятами</a:t>
            </a:r>
            <a:r>
              <a:rPr lang="ru-RU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chemeClr val="accent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64347" y="5012039"/>
            <a:ext cx="3550282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кошка </a:t>
            </a: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котятами.</a:t>
            </a:r>
            <a:endParaRPr lang="ru-RU" sz="2000" dirty="0">
              <a:solidFill>
                <a:schemeClr val="accent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7062" y="3681381"/>
            <a:ext cx="3479574" cy="20748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64032" y="4071467"/>
            <a:ext cx="3185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</a:t>
            </a:r>
            <a:r>
              <a:rPr lang="kk-KZ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ұл ешкі лақтарымен.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72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https://diapazon.kz/files/post/images/2012-11/normal/Qmj31cZeMZVJ.jpg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23825" y="-28098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724" y="928236"/>
            <a:ext cx="3629113" cy="22593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72885" y="489354"/>
            <a:ext cx="2973891" cy="417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овца с ягнятами</a:t>
            </a:r>
            <a:r>
              <a:rPr lang="ru-RU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chemeClr val="accent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47993" y="719685"/>
            <a:ext cx="3772186" cy="417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лошадь с жеребятами</a:t>
            </a:r>
            <a:r>
              <a:rPr lang="ru-RU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chemeClr val="accent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6233" y="1182838"/>
            <a:ext cx="3754845" cy="291687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652329" y="4400110"/>
            <a:ext cx="3281668" cy="417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корова с телятами</a:t>
            </a:r>
            <a:r>
              <a:rPr lang="ru-RU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chemeClr val="accent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9927" y="3708182"/>
            <a:ext cx="2952814" cy="21220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56601" y="3218775"/>
            <a:ext cx="31902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Бұл қой қозыларымен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0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67633" y="453188"/>
            <a:ext cx="2710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Давайте поможем!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679" y="915685"/>
            <a:ext cx="2271531" cy="16228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4045" b="12442"/>
          <a:stretch/>
        </p:blipFill>
        <p:spPr>
          <a:xfrm>
            <a:off x="6587301" y="1913067"/>
            <a:ext cx="1243577" cy="1225545"/>
          </a:xfrm>
          <a:prstGeom prst="rect">
            <a:avLst/>
          </a:prstGeom>
        </p:spPr>
      </p:pic>
      <p:pic>
        <p:nvPicPr>
          <p:cNvPr id="1026" name="Picture 2" descr="https://i.pinimg.com/originals/3d/a0/78/3da078d6ef5b7487e0c301d489f96fdd.p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525" y="1389996"/>
            <a:ext cx="825255" cy="103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0266" y="4537134"/>
            <a:ext cx="1966940" cy="13534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6221" y="1097641"/>
            <a:ext cx="2128466" cy="2046662"/>
          </a:xfrm>
          <a:prstGeom prst="rect">
            <a:avLst/>
          </a:prstGeom>
        </p:spPr>
      </p:pic>
      <p:sp>
        <p:nvSpPr>
          <p:cNvPr id="11" name="AutoShape 4" descr="https://www.yorkvetsupplies.co.uk/phpmedia/graphics/56665112c24fc5af4f2de4763bdb0285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3144" y="2945411"/>
            <a:ext cx="1718770" cy="12145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95441" y="861180"/>
            <a:ext cx="933145" cy="90592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/>
          <a:srcRect l="5982" t="3473" r="5440" b="30458"/>
          <a:stretch/>
        </p:blipFill>
        <p:spPr>
          <a:xfrm>
            <a:off x="7762730" y="713640"/>
            <a:ext cx="2475308" cy="17439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/>
          <a:srcRect l="3629" t="2198" r="6891" b="14785"/>
          <a:stretch/>
        </p:blipFill>
        <p:spPr>
          <a:xfrm>
            <a:off x="3682738" y="3201044"/>
            <a:ext cx="861494" cy="89359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330846" y="567695"/>
            <a:ext cx="2156360" cy="410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153160" algn="l"/>
              </a:tabLst>
            </a:pP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собака- щенок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905917" y="4161866"/>
            <a:ext cx="2218877" cy="410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153160" algn="l"/>
              </a:tabLst>
            </a:pP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коза- козлёнок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115603" y="3223559"/>
            <a:ext cx="2090637" cy="410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153160" algn="l"/>
              </a:tabLst>
            </a:pP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овца- ягнёнок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422682" y="2573044"/>
            <a:ext cx="2888932" cy="410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153160" algn="l"/>
              </a:tabLst>
            </a:pP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лошадь- жеребёнок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687420" y="549829"/>
            <a:ext cx="2526654" cy="410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153160" algn="l"/>
              </a:tabLst>
            </a:pP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корова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телёнок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819447" y="5013600"/>
            <a:ext cx="2305439" cy="410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153160" algn="l"/>
              </a:tabLst>
            </a:pP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кошка- котёнок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01504" y="2957466"/>
            <a:ext cx="1825682" cy="144568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36693" y="4666721"/>
            <a:ext cx="1232736" cy="1163477"/>
          </a:xfrm>
          <a:prstGeom prst="rect">
            <a:avLst/>
          </a:prstGeom>
        </p:spPr>
      </p:pic>
      <p:pic>
        <p:nvPicPr>
          <p:cNvPr id="1030" name="Picture 6" descr="https://i.pinimg.com/originals/4b/6d/14/4b6d142f0d1069439c135bb7da54352a.png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172" y="3581158"/>
            <a:ext cx="1192596" cy="122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72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67633" y="453188"/>
            <a:ext cx="23711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Проверьте себя!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679" y="915685"/>
            <a:ext cx="2271531" cy="16228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4045" b="12442"/>
          <a:stretch/>
        </p:blipFill>
        <p:spPr>
          <a:xfrm>
            <a:off x="3332584" y="1303574"/>
            <a:ext cx="1243577" cy="1225545"/>
          </a:xfrm>
          <a:prstGeom prst="rect">
            <a:avLst/>
          </a:prstGeom>
        </p:spPr>
      </p:pic>
      <p:pic>
        <p:nvPicPr>
          <p:cNvPr id="1026" name="Picture 2" descr="https://i.pinimg.com/originals/3d/a0/78/3da078d6ef5b7487e0c301d489f96fdd.p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289" y="4733457"/>
            <a:ext cx="825255" cy="103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7711" y="4515751"/>
            <a:ext cx="1966940" cy="13534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2885" y="1009773"/>
            <a:ext cx="2128466" cy="2046662"/>
          </a:xfrm>
          <a:prstGeom prst="rect">
            <a:avLst/>
          </a:prstGeom>
        </p:spPr>
      </p:pic>
      <p:sp>
        <p:nvSpPr>
          <p:cNvPr id="11" name="AutoShape 4" descr="https://www.yorkvetsupplies.co.uk/phpmedia/graphics/56665112c24fc5af4f2de4763bdb0285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3144" y="2945411"/>
            <a:ext cx="1718770" cy="12145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4403" y="3120487"/>
            <a:ext cx="933145" cy="90592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/>
          <a:srcRect l="5982" t="3473" r="5440" b="30458"/>
          <a:stretch/>
        </p:blipFill>
        <p:spPr>
          <a:xfrm>
            <a:off x="7762730" y="713640"/>
            <a:ext cx="2475308" cy="17439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/>
          <a:srcRect l="3629" t="2198" r="6891" b="14785"/>
          <a:stretch/>
        </p:blipFill>
        <p:spPr>
          <a:xfrm>
            <a:off x="8780168" y="2490176"/>
            <a:ext cx="861494" cy="89359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686013" y="584253"/>
            <a:ext cx="2156360" cy="410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153160" algn="l"/>
              </a:tabLst>
            </a:pP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собака- щенок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905917" y="4161866"/>
            <a:ext cx="2218877" cy="410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153160" algn="l"/>
              </a:tabLst>
            </a:pP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коза- козлёнок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115603" y="3223559"/>
            <a:ext cx="2090637" cy="410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153160" algn="l"/>
              </a:tabLst>
            </a:pP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овца- ягнёнок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422682" y="2573044"/>
            <a:ext cx="2888932" cy="410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153160" algn="l"/>
              </a:tabLst>
            </a:pP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лошадь- жеребёнок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687420" y="549829"/>
            <a:ext cx="2526654" cy="410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153160" algn="l"/>
              </a:tabLst>
            </a:pP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корова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телёнок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006358" y="5250858"/>
            <a:ext cx="2305439" cy="410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153160" algn="l"/>
              </a:tabLst>
            </a:pP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кошка- котёнок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25981" y="3686984"/>
            <a:ext cx="1825682" cy="144568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06553" y="3810401"/>
            <a:ext cx="1232736" cy="1163477"/>
          </a:xfrm>
          <a:prstGeom prst="rect">
            <a:avLst/>
          </a:prstGeom>
        </p:spPr>
      </p:pic>
      <p:pic>
        <p:nvPicPr>
          <p:cNvPr id="1030" name="Picture 6" descr="https://i.pinimg.com/originals/4b/6d/14/4b6d142f0d1069439c135bb7da54352a.png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765" y="1790010"/>
            <a:ext cx="1192596" cy="122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23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539751" y="1242352"/>
            <a:ext cx="2875722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Конюшня </a:t>
            </a: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ru-RU" sz="20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</a:t>
            </a: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kk-KZ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қора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Овчарня - қой қора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Ест - жейді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Перевозит </a:t>
            </a:r>
            <a:r>
              <a:rPr lang="kk-KZ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</a:t>
            </a:r>
            <a:r>
              <a:rPr lang="kk-KZ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тасиды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70593" y="419450"/>
            <a:ext cx="3318537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Послушайте и запомните!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84617" y="1291899"/>
            <a:ext cx="284304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Охраняет –күзетеді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Шерсть-жүн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Груз- жүк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kk-KZ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Овёс -сұлы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407" y="3547198"/>
            <a:ext cx="2985079" cy="20149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667" y="3515999"/>
            <a:ext cx="2978216" cy="21620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4720" y="1493687"/>
            <a:ext cx="2012084" cy="19070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9064" y="3563205"/>
            <a:ext cx="1908814" cy="19088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5778" y="1633801"/>
            <a:ext cx="1513407" cy="147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6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8994</TotalTime>
  <Words>613</Words>
  <Application>Microsoft Office PowerPoint</Application>
  <PresentationFormat>Широкоэкранный</PresentationFormat>
  <Paragraphs>158</Paragraphs>
  <Slides>30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7" baseType="lpstr">
      <vt:lpstr>Arial</vt:lpstr>
      <vt:lpstr>Calibri</vt:lpstr>
      <vt:lpstr>Century Gothic</vt:lpstr>
      <vt:lpstr>Tahoma</vt:lpstr>
      <vt:lpstr>Times New Roman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ICONIC</dc:title>
  <dc:creator>Musedsmh</dc:creator>
  <cp:lastModifiedBy>Данагул</cp:lastModifiedBy>
  <cp:revision>754</cp:revision>
  <dcterms:created xsi:type="dcterms:W3CDTF">2017-01-10T11:09:36Z</dcterms:created>
  <dcterms:modified xsi:type="dcterms:W3CDTF">2024-12-01T14:29:47Z</dcterms:modified>
</cp:coreProperties>
</file>