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79" r:id="rId3"/>
    <p:sldId id="259" r:id="rId4"/>
    <p:sldId id="291" r:id="rId5"/>
    <p:sldId id="293" r:id="rId6"/>
    <p:sldId id="292" r:id="rId7"/>
    <p:sldId id="284" r:id="rId8"/>
    <p:sldId id="285" r:id="rId9"/>
    <p:sldId id="286" r:id="rId10"/>
    <p:sldId id="287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0" autoAdjust="0"/>
    <p:restoredTop sz="95869" autoAdjust="0"/>
  </p:normalViewPr>
  <p:slideViewPr>
    <p:cSldViewPr snapToGrid="0">
      <p:cViewPr varScale="1">
        <p:scale>
          <a:sx n="46" d="100"/>
          <a:sy n="46" d="100"/>
        </p:scale>
        <p:origin x="62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DC9A8-6B4A-4FFD-9ECF-75B4EEBE4A9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1250B-AF42-48D1-9B13-95992BD94C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34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7" Type="http://schemas.openxmlformats.org/officeDocument/2006/relationships/image" Target="../media/image44.png"/><Relationship Id="rId12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png"/><Relationship Id="rId1" Type="http://schemas.openxmlformats.org/officeDocument/2006/relationships/tags" Target="../tags/tag6.xml"/><Relationship Id="rId6" Type="http://schemas.openxmlformats.org/officeDocument/2006/relationships/image" Target="../media/image15.png"/><Relationship Id="rId11" Type="http://schemas.openxmlformats.org/officeDocument/2006/relationships/image" Target="../media/image57.png"/><Relationship Id="rId5" Type="http://schemas.openxmlformats.org/officeDocument/2006/relationships/image" Target="../media/image510.pn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10.png"/><Relationship Id="rId11" Type="http://schemas.openxmlformats.org/officeDocument/2006/relationships/image" Target="../media/image8.png"/><Relationship Id="rId5" Type="http://schemas.openxmlformats.org/officeDocument/2006/relationships/image" Target="../media/image42.png"/><Relationship Id="rId10" Type="http://schemas.openxmlformats.org/officeDocument/2006/relationships/image" Target="../media/image7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5" Type="http://schemas.openxmlformats.org/officeDocument/2006/relationships/image" Target="../media/image100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1.png"/><Relationship Id="rId4" Type="http://schemas.openxmlformats.org/officeDocument/2006/relationships/image" Target="../media/image150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image" Target="../media/image18.png"/><Relationship Id="rId12" Type="http://schemas.openxmlformats.org/officeDocument/2006/relationships/image" Target="../media/image24.png"/><Relationship Id="rId17" Type="http://schemas.openxmlformats.org/officeDocument/2006/relationships/image" Target="../media/image170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0.png"/><Relationship Id="rId20" Type="http://schemas.openxmlformats.org/officeDocument/2006/relationships/image" Target="../media/image20.png"/><Relationship Id="rId1" Type="http://schemas.openxmlformats.org/officeDocument/2006/relationships/tags" Target="../tags/tag3.xml"/><Relationship Id="rId11" Type="http://schemas.openxmlformats.org/officeDocument/2006/relationships/image" Target="../media/image23.png"/><Relationship Id="rId5" Type="http://schemas.openxmlformats.org/officeDocument/2006/relationships/image" Target="../media/image101.png"/><Relationship Id="rId15" Type="http://schemas.openxmlformats.org/officeDocument/2006/relationships/image" Target="../media/image2.png"/><Relationship Id="rId10" Type="http://schemas.openxmlformats.org/officeDocument/2006/relationships/image" Target="../media/image22.png"/><Relationship Id="rId19" Type="http://schemas.openxmlformats.org/officeDocument/2006/relationships/image" Target="../media/image19.pn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png"/><Relationship Id="rId20" Type="http://schemas.openxmlformats.org/officeDocument/2006/relationships/image" Target="../media/image33.png"/><Relationship Id="rId1" Type="http://schemas.openxmlformats.org/officeDocument/2006/relationships/tags" Target="../tags/tag4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1.png"/><Relationship Id="rId15" Type="http://schemas.openxmlformats.org/officeDocument/2006/relationships/image" Target="../media/image3.png"/><Relationship Id="rId1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49.png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41.png"/><Relationship Id="rId11" Type="http://schemas.openxmlformats.org/officeDocument/2006/relationships/image" Target="../media/image45.png"/><Relationship Id="rId5" Type="http://schemas.openxmlformats.org/officeDocument/2006/relationships/image" Target="../media/image34.png"/><Relationship Id="rId15" Type="http://schemas.openxmlformats.org/officeDocument/2006/relationships/image" Target="../media/image50.png"/><Relationship Id="rId10" Type="http://schemas.openxmlformats.org/officeDocument/2006/relationships/image" Target="../media/image10.png"/><Relationship Id="rId9" Type="http://schemas.openxmlformats.org/officeDocument/2006/relationships/image" Target="../media/image48.png"/><Relationship Id="rId1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40605" y="2532102"/>
            <a:ext cx="6788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28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анализ бастамалары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40605" y="338055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40605" y="429326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91"/>
    </mc:Choice>
    <mc:Fallback xmlns="">
      <p:transition spd="slow" advTm="479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2"/>
              <p:cNvSpPr txBox="1">
                <a:spLocks/>
              </p:cNvSpPr>
              <p:nvPr/>
            </p:nvSpPr>
            <p:spPr>
              <a:xfrm>
                <a:off x="480289" y="3757486"/>
                <a:ext cx="2346038" cy="6035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89" y="3757486"/>
                <a:ext cx="2346038" cy="6035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588" y="1601771"/>
            <a:ext cx="7905717" cy="4427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480289" y="384753"/>
                <a:ext cx="10963566" cy="15271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i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кері функциясын</a:t>
                </a:r>
                <a:r>
                  <a:rPr lang="en-US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i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анықтап, бір координаталар жүйесінде берілген функция мен оған кері функция графигін салу. </a:t>
                </a:r>
                <a:endParaRPr lang="ru-K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K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89" y="384753"/>
                <a:ext cx="10963566" cy="1527175"/>
              </a:xfrm>
              <a:prstGeom prst="rect">
                <a:avLst/>
              </a:prstGeom>
              <a:blipFill>
                <a:blip r:embed="rId7"/>
                <a:stretch>
                  <a:fillRect l="-1168" t="-71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бъект 2"/>
              <p:cNvSpPr txBox="1">
                <a:spLocks/>
              </p:cNvSpPr>
              <p:nvPr/>
            </p:nvSpPr>
            <p:spPr>
              <a:xfrm>
                <a:off x="480289" y="4335033"/>
                <a:ext cx="2346038" cy="6035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89" y="4335033"/>
                <a:ext cx="2346038" cy="6035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2"/>
              <p:cNvSpPr txBox="1">
                <a:spLocks/>
              </p:cNvSpPr>
              <p:nvPr/>
            </p:nvSpPr>
            <p:spPr>
              <a:xfrm>
                <a:off x="480289" y="4913266"/>
                <a:ext cx="2346038" cy="10373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+2,5</m:t>
                      </m:r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89" y="4913266"/>
                <a:ext cx="2346038" cy="10373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80289" y="2000787"/>
            <a:ext cx="14911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</a:t>
            </a:r>
            <a:r>
              <a:rPr lang="en-US" sz="280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80289" y="3295821"/>
                <a:ext cx="39133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пен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 ауыстырамыз)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89" y="3295821"/>
                <a:ext cx="3913379" cy="461665"/>
              </a:xfrm>
              <a:prstGeom prst="rect">
                <a:avLst/>
              </a:prstGeom>
              <a:blipFill>
                <a:blip r:embed="rId10"/>
                <a:stretch>
                  <a:fillRect l="-1402" t="-12000" r="-1402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56336" y="2705688"/>
                <a:ext cx="17765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−5</m:t>
                      </m:r>
                      <m:r>
                        <m:rPr>
                          <m:nor/>
                        </m:rPr>
                        <a:rPr lang="en-US" sz="240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36" y="2705688"/>
                <a:ext cx="1776577" cy="461665"/>
              </a:xfrm>
              <a:prstGeom prst="rect">
                <a:avLst/>
              </a:prstGeom>
              <a:blipFill>
                <a:blip r:embed="rId11"/>
                <a:stretch>
                  <a:fillRect l="-1027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2"/>
              <p:cNvSpPr txBox="1">
                <a:spLocks/>
              </p:cNvSpPr>
              <p:nvPr/>
            </p:nvSpPr>
            <p:spPr>
              <a:xfrm>
                <a:off x="9239799" y="3307222"/>
                <a:ext cx="1427920" cy="5081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9799" y="3307222"/>
                <a:ext cx="1427920" cy="50815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Объект 2"/>
              <p:cNvSpPr txBox="1">
                <a:spLocks/>
              </p:cNvSpPr>
              <p:nvPr/>
            </p:nvSpPr>
            <p:spPr>
              <a:xfrm>
                <a:off x="5372604" y="3135076"/>
                <a:ext cx="1689099" cy="6802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+2,5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2604" y="3135076"/>
                <a:ext cx="1689099" cy="6802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Объект 2"/>
              <p:cNvSpPr txBox="1">
                <a:spLocks/>
              </p:cNvSpPr>
              <p:nvPr/>
            </p:nvSpPr>
            <p:spPr>
              <a:xfrm>
                <a:off x="6400800" y="4463842"/>
                <a:ext cx="1096462" cy="3459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463842"/>
                <a:ext cx="1096462" cy="345920"/>
              </a:xfrm>
              <a:prstGeom prst="rect">
                <a:avLst/>
              </a:prstGeom>
              <a:blipFill>
                <a:blip r:embed="rId14"/>
                <a:stretch>
                  <a:fillRect b="-192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 стрелкой 4"/>
          <p:cNvCxnSpPr/>
          <p:nvPr/>
        </p:nvCxnSpPr>
        <p:spPr>
          <a:xfrm>
            <a:off x="11271554" y="3900465"/>
            <a:ext cx="869133" cy="0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>
            <a:off x="7547576" y="1977906"/>
            <a:ext cx="869133" cy="0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Объект 2"/>
              <p:cNvSpPr txBox="1">
                <a:spLocks/>
              </p:cNvSpPr>
              <p:nvPr/>
            </p:nvSpPr>
            <p:spPr>
              <a:xfrm>
                <a:off x="11805718" y="3859315"/>
                <a:ext cx="301777" cy="3459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0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05718" y="3859315"/>
                <a:ext cx="301777" cy="3459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Объект 2"/>
              <p:cNvSpPr txBox="1">
                <a:spLocks/>
              </p:cNvSpPr>
              <p:nvPr/>
            </p:nvSpPr>
            <p:spPr>
              <a:xfrm>
                <a:off x="7497262" y="1543339"/>
                <a:ext cx="498923" cy="3459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7262" y="1543339"/>
                <a:ext cx="498923" cy="345920"/>
              </a:xfrm>
              <a:prstGeom prst="rect">
                <a:avLst/>
              </a:prstGeom>
              <a:blipFill>
                <a:blip r:embed="rId16"/>
                <a:stretch>
                  <a:fillRect b="-192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612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464"/>
    </mc:Choice>
    <mc:Fallback xmlns="">
      <p:transition spd="slow" advTm="554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186" y="1022106"/>
            <a:ext cx="3521413" cy="4321735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708177" y="1022106"/>
            <a:ext cx="7575743" cy="34887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alt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 </a:t>
            </a:r>
            <a:endParaRPr lang="ru-RU" alt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alt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</a:t>
            </a:r>
            <a:r>
              <a:rPr lang="kk-KZ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функцияға кері функцияны табуды және өзара кері функциялар графиктерінің орналасу қасиетін білдік;</a:t>
            </a:r>
            <a:endParaRPr lang="ru-RU" alt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altLang="ru-RU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altLang="ru-RU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alt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altLang="ru-RU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en-US" altLang="ru-RU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alt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altLang="ru-RU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kk-KZ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)) күрделі функциясын ажырата </a:t>
            </a:r>
            <a:r>
              <a:rPr lang="kk-KZ" alt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білдік </a:t>
            </a:r>
            <a:r>
              <a:rPr lang="kk-KZ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функциялар композициясын құрастырдық.</a:t>
            </a:r>
            <a:endParaRPr lang="ru-RU" alt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alt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6687">
        <p:fade/>
      </p:transition>
    </mc:Choice>
    <mc:Fallback xmlns="">
      <p:transition spd="med" advTm="266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0877" y="1812926"/>
            <a:ext cx="93504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23334" y="2128349"/>
            <a:ext cx="4022725" cy="904875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 мақсаты: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27289" y="2666337"/>
            <a:ext cx="9540111" cy="3272737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10.4.1.6 - кері функцияның </a:t>
            </a: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анықтамасын білу және берілген функцияға кері функцияны табу және өзара кері функциялар графиктерінің орналасу қасиетін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білу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10.4.1.7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en-US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))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күрделі функциясын </a:t>
            </a: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ажырата білу және функциялар композициясын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5343" y="732147"/>
            <a:ext cx="96215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Күрделі және кері функция ұғымдары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024"/>
    </mc:Choice>
    <mc:Fallback xmlns="">
      <p:transition spd="slow" advTm="3302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3340" y="493397"/>
            <a:ext cx="11357112" cy="768626"/>
          </a:xfrm>
        </p:spPr>
        <p:txBody>
          <a:bodyPr>
            <a:noAutofit/>
          </a:bodyPr>
          <a:lstStyle/>
          <a:p>
            <a:pPr>
              <a:spcBef>
                <a:spcPct val="20000"/>
              </a:spcBef>
            </a:pPr>
            <a:endParaRPr lang="kk-KZ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340" y="2433791"/>
            <a:ext cx="8244840" cy="2720941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20000"/>
              </a:spcBef>
            </a:pPr>
            <a:r>
              <a:rPr lang="kk-KZ" alt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 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мақсаты: </a:t>
            </a:r>
            <a:endParaRPr lang="en-US" altLang="ru-RU" sz="2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20000"/>
              </a:spcBef>
            </a:pP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Функцияның қасиеттерін анықтау, анықтамасын білу, қасиеттерін тұжырымдау. </a:t>
            </a: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күрделі 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функцияның ішкі сырты функцияларын ажырата </a:t>
            </a: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білу және функциялар композициясын 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құру. Кері функцияның анықтамасын білу және берілген функцияға кері функцияны табу және өзара кері функциялар графиктерінің орналасу қасиетін білу</a:t>
            </a:r>
            <a:endParaRPr lang="ru-RU" alt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039" y="1873132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7"/>
    </mc:Choice>
    <mc:Fallback xmlns="">
      <p:transition spd="slow" advTm="68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99291" y="691959"/>
                <a:ext cx="8185728" cy="60484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табыңыз.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9291" y="691959"/>
                <a:ext cx="8185728" cy="604840"/>
              </a:xfrm>
              <a:blipFill>
                <a:blip r:embed="rId5"/>
                <a:stretch>
                  <a:fillRect l="-1489" t="-14141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344907" y="2634941"/>
                <a:ext cx="4518738" cy="68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1−(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1+(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907" y="2634941"/>
                <a:ext cx="4518738" cy="6806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86835" y="5342852"/>
                <a:ext cx="2269980" cy="8396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835" y="5342852"/>
                <a:ext cx="2269980" cy="8396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бъект 2"/>
              <p:cNvSpPr txBox="1">
                <a:spLocks/>
              </p:cNvSpPr>
              <p:nvPr/>
            </p:nvSpPr>
            <p:spPr>
              <a:xfrm>
                <a:off x="717810" y="3544901"/>
                <a:ext cx="8185728" cy="6048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берілген.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табыңыз.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10" y="3544901"/>
                <a:ext cx="8185728" cy="604840"/>
              </a:xfrm>
              <a:prstGeom prst="rect">
                <a:avLst/>
              </a:prstGeom>
              <a:blipFill>
                <a:blip r:embed="rId8"/>
                <a:stretch>
                  <a:fillRect l="-1564" t="-7071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99291" y="2653639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91" y="2653639"/>
                <a:ext cx="154561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99291" y="5448106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91" y="5448106"/>
                <a:ext cx="154561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68721" y="1442829"/>
                <a:ext cx="6805686" cy="985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Мұндағы: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kk-K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kk-KZ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сыртқы функция,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+1−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ішкі функция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721" y="1442829"/>
                <a:ext cx="6805686" cy="985206"/>
              </a:xfrm>
              <a:prstGeom prst="rect">
                <a:avLst/>
              </a:prstGeom>
              <a:blipFill>
                <a:blip r:embed="rId11"/>
                <a:stretch>
                  <a:fillRect l="-1434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68721" y="4266533"/>
                <a:ext cx="6805686" cy="985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Мұндағы: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kk-K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kk-KZ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сыртқы функция,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ішкі функция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721" y="4266533"/>
                <a:ext cx="6805686" cy="985206"/>
              </a:xfrm>
              <a:prstGeom prst="rect">
                <a:avLst/>
              </a:prstGeom>
              <a:blipFill>
                <a:blip r:embed="rId12"/>
                <a:stretch>
                  <a:fillRect l="-1434" b="-12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2481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281"/>
    </mc:Choice>
    <mc:Fallback xmlns="">
      <p:transition spd="slow" advTm="832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12" grpId="0"/>
      <p:bldP spid="14" grpId="0"/>
      <p:bldP spid="15" grpId="0"/>
      <p:bldP spid="2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758781" y="2576616"/>
                <a:ext cx="4670317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781" y="2576616"/>
                <a:ext cx="4670317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2"/>
              <p:cNvSpPr txBox="1">
                <a:spLocks/>
              </p:cNvSpPr>
              <p:nvPr/>
            </p:nvSpPr>
            <p:spPr>
              <a:xfrm>
                <a:off x="799291" y="657238"/>
                <a:ext cx="10030692" cy="6048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берілген.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табыңыз.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91" y="657238"/>
                <a:ext cx="10030692" cy="604840"/>
              </a:xfrm>
              <a:prstGeom prst="rect">
                <a:avLst/>
              </a:prstGeom>
              <a:blipFill>
                <a:blip r:embed="rId6"/>
                <a:stretch>
                  <a:fillRect l="-1215" t="-4040" b="-252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113576" y="2708094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576" y="2708094"/>
                <a:ext cx="154561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213165" y="1498697"/>
                <a:ext cx="6805686" cy="8542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Мұндағы: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kk-KZ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сыртқы функция,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kk-KZ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ішкі функция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165" y="1498697"/>
                <a:ext cx="6805686" cy="854273"/>
              </a:xfrm>
              <a:prstGeom prst="rect">
                <a:avLst/>
              </a:prstGeom>
              <a:blipFill>
                <a:blip r:embed="rId8"/>
                <a:stretch>
                  <a:fillRect l="-1344" t="-6429" b="-12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758781" y="3551329"/>
                <a:ext cx="5303440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781" y="3551329"/>
                <a:ext cx="5303440" cy="9951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22676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663"/>
    </mc:Choice>
    <mc:Fallback xmlns="">
      <p:transition spd="slow" advTm="616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4257" y="308477"/>
                <a:ext cx="9838303" cy="1268557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0" i="1" smtClean="0">
                        <a:latin typeface="Cambria Math" panose="02040503050406030204" pitchFamily="18" charset="0"/>
                      </a:rPr>
                      <m:t>және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 үшін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kk-KZ" b="0" i="1" smtClean="0">
                        <a:latin typeface="Cambria Math" panose="02040503050406030204" pitchFamily="18" charset="0"/>
                      </a:rPr>
                      <m:t> және </m:t>
                    </m:r>
                  </m:oMath>
                </a14:m>
                <a:r>
                  <a:rPr lang="ru-RU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ru-RU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dirty="0" err="1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күрделі</a:t>
                </a:r>
                <a:r>
                  <a:rPr lang="ru-RU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dirty="0" err="1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</a:t>
                </a:r>
                <a:r>
                  <a:rPr lang="ru-RU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dirty="0" err="1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жазу</a:t>
                </a:r>
                <a:r>
                  <a:rPr lang="en-US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4257" y="308477"/>
                <a:ext cx="9838303" cy="1268557"/>
              </a:xfrm>
              <a:blipFill>
                <a:blip r:embed="rId4"/>
                <a:stretch>
                  <a:fillRect l="-1115" t="-2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0865139"/>
                  </p:ext>
                </p:extLst>
              </p:nvPr>
            </p:nvGraphicFramePr>
            <p:xfrm>
              <a:off x="1044258" y="1796571"/>
              <a:ext cx="9512082" cy="43602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70694">
                      <a:extLst>
                        <a:ext uri="{9D8B030D-6E8A-4147-A177-3AD203B41FA5}">
                          <a16:colId xmlns:a16="http://schemas.microsoft.com/office/drawing/2014/main" xmlns="" val="3535276976"/>
                        </a:ext>
                      </a:extLst>
                    </a:gridCol>
                    <a:gridCol w="3170694">
                      <a:extLst>
                        <a:ext uri="{9D8B030D-6E8A-4147-A177-3AD203B41FA5}">
                          <a16:colId xmlns:a16="http://schemas.microsoft.com/office/drawing/2014/main" xmlns="" val="1047049821"/>
                        </a:ext>
                      </a:extLst>
                    </a:gridCol>
                    <a:gridCol w="3170694">
                      <a:extLst>
                        <a:ext uri="{9D8B030D-6E8A-4147-A177-3AD203B41FA5}">
                          <a16:colId xmlns:a16="http://schemas.microsoft.com/office/drawing/2014/main" xmlns="" val="3976505578"/>
                        </a:ext>
                      </a:extLst>
                    </a:gridCol>
                  </a:tblGrid>
                  <a:tr h="6852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Сыртқы  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Ішкі 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 күрделі 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232931161"/>
                      </a:ext>
                    </a:extLst>
                  </a:tr>
                  <a:tr h="150174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𝜑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kk-KZ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𝜑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4−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4−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+2</m:t>
                                    </m:r>
                                  </m:den>
                                </m:f>
                                <m:r>
                                  <a:rPr lang="kk-KZ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29497103"/>
                      </a:ext>
                    </a:extLst>
                  </a:tr>
                  <a:tr h="217331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𝜑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kk-KZ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𝜑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4−</m:t>
                                    </m:r>
                                    <m:f>
                                      <m:f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−5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+2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ru-RU" dirty="0"/>
                        </a:p>
                        <a:p>
                          <a:pPr algn="ctr"/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3824298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0865139"/>
                  </p:ext>
                </p:extLst>
              </p:nvPr>
            </p:nvGraphicFramePr>
            <p:xfrm>
              <a:off x="1044258" y="1796571"/>
              <a:ext cx="9512082" cy="43602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70694">
                      <a:extLst>
                        <a:ext uri="{9D8B030D-6E8A-4147-A177-3AD203B41FA5}">
                          <a16:colId xmlns:a16="http://schemas.microsoft.com/office/drawing/2014/main" val="3535276976"/>
                        </a:ext>
                      </a:extLst>
                    </a:gridCol>
                    <a:gridCol w="3170694">
                      <a:extLst>
                        <a:ext uri="{9D8B030D-6E8A-4147-A177-3AD203B41FA5}">
                          <a16:colId xmlns:a16="http://schemas.microsoft.com/office/drawing/2014/main" val="1047049821"/>
                        </a:ext>
                      </a:extLst>
                    </a:gridCol>
                    <a:gridCol w="3170694">
                      <a:extLst>
                        <a:ext uri="{9D8B030D-6E8A-4147-A177-3AD203B41FA5}">
                          <a16:colId xmlns:a16="http://schemas.microsoft.com/office/drawing/2014/main" val="3976505578"/>
                        </a:ext>
                      </a:extLst>
                    </a:gridCol>
                  </a:tblGrid>
                  <a:tr h="6852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Сыртқы  </a:t>
                          </a:r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Ішкі 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0" dirty="0" smtClean="0">
                              <a:solidFill>
                                <a:schemeClr val="tx1"/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 күрделі функция</a:t>
                          </a:r>
                          <a:endParaRPr lang="ru-RU" sz="2000" b="0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2931161"/>
                      </a:ext>
                    </a:extLst>
                  </a:tr>
                  <a:tr h="150174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2" t="-47967" r="-200577" b="-1463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000" t="-47967" r="-100192" b="-1463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385" t="-47967" r="-385" b="-1463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29497103"/>
                      </a:ext>
                    </a:extLst>
                  </a:tr>
                  <a:tr h="217331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2" t="-101961" r="-200577" b="-8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000" t="-101961" r="-100192" b="-8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385" t="-101961" r="-385" b="-8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29876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Овал 1"/>
          <p:cNvSpPr/>
          <p:nvPr/>
        </p:nvSpPr>
        <p:spPr>
          <a:xfrm>
            <a:off x="5800299" y="2906162"/>
            <a:ext cx="781570" cy="5884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736922" y="4762122"/>
            <a:ext cx="926426" cy="6975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661719" y="3005750"/>
            <a:ext cx="226336" cy="1946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743196" y="3318094"/>
            <a:ext cx="226336" cy="1946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146148" y="5004516"/>
            <a:ext cx="226336" cy="1946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2969532" y="3512744"/>
            <a:ext cx="3168718" cy="319120"/>
            <a:chOff x="2969532" y="3512744"/>
            <a:chExt cx="3168718" cy="319120"/>
          </a:xfrm>
        </p:grpSpPr>
        <p:sp>
          <p:nvSpPr>
            <p:cNvPr id="27" name="Полилиния 26"/>
            <p:cNvSpPr/>
            <p:nvPr/>
          </p:nvSpPr>
          <p:spPr>
            <a:xfrm>
              <a:off x="2987644" y="3512745"/>
              <a:ext cx="3150606" cy="319119"/>
            </a:xfrm>
            <a:custGeom>
              <a:avLst/>
              <a:gdLst>
                <a:gd name="connsiteX0" fmla="*/ 3150606 w 3150606"/>
                <a:gd name="connsiteY0" fmla="*/ 0 h 434697"/>
                <a:gd name="connsiteX1" fmla="*/ 1502875 w 3150606"/>
                <a:gd name="connsiteY1" fmla="*/ 434566 h 434697"/>
                <a:gd name="connsiteX2" fmla="*/ 0 w 3150606"/>
                <a:gd name="connsiteY2" fmla="*/ 36213 h 434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50606" h="434697">
                  <a:moveTo>
                    <a:pt x="3150606" y="0"/>
                  </a:moveTo>
                  <a:cubicBezTo>
                    <a:pt x="2589291" y="214265"/>
                    <a:pt x="2027976" y="428531"/>
                    <a:pt x="1502875" y="434566"/>
                  </a:cubicBezTo>
                  <a:cubicBezTo>
                    <a:pt x="977774" y="440602"/>
                    <a:pt x="488887" y="238407"/>
                    <a:pt x="0" y="36213"/>
                  </a:cubicBezTo>
                </a:path>
              </a:pathLst>
            </a:custGeom>
            <a:noFill/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H="1" flipV="1">
              <a:off x="2969532" y="3512744"/>
              <a:ext cx="570374" cy="190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Группа 32"/>
          <p:cNvGrpSpPr/>
          <p:nvPr/>
        </p:nvGrpSpPr>
        <p:grpSpPr>
          <a:xfrm>
            <a:off x="3277355" y="5343959"/>
            <a:ext cx="2652661" cy="534414"/>
            <a:chOff x="2813497" y="3505689"/>
            <a:chExt cx="3173134" cy="326175"/>
          </a:xfrm>
        </p:grpSpPr>
        <p:sp>
          <p:nvSpPr>
            <p:cNvPr id="34" name="Полилиния 33"/>
            <p:cNvSpPr/>
            <p:nvPr/>
          </p:nvSpPr>
          <p:spPr>
            <a:xfrm>
              <a:off x="2987643" y="3543160"/>
              <a:ext cx="2998988" cy="288704"/>
            </a:xfrm>
            <a:custGeom>
              <a:avLst/>
              <a:gdLst>
                <a:gd name="connsiteX0" fmla="*/ 3150606 w 3150606"/>
                <a:gd name="connsiteY0" fmla="*/ 0 h 434697"/>
                <a:gd name="connsiteX1" fmla="*/ 1502875 w 3150606"/>
                <a:gd name="connsiteY1" fmla="*/ 434566 h 434697"/>
                <a:gd name="connsiteX2" fmla="*/ 0 w 3150606"/>
                <a:gd name="connsiteY2" fmla="*/ 36213 h 434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50606" h="434697">
                  <a:moveTo>
                    <a:pt x="3150606" y="0"/>
                  </a:moveTo>
                  <a:cubicBezTo>
                    <a:pt x="2589291" y="214265"/>
                    <a:pt x="2027976" y="428531"/>
                    <a:pt x="1502875" y="434566"/>
                  </a:cubicBezTo>
                  <a:cubicBezTo>
                    <a:pt x="977774" y="440602"/>
                    <a:pt x="488887" y="238407"/>
                    <a:pt x="0" y="36213"/>
                  </a:cubicBezTo>
                </a:path>
              </a:pathLst>
            </a:custGeom>
            <a:noFill/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5" name="Прямая со стрелкой 34"/>
            <p:cNvCxnSpPr/>
            <p:nvPr/>
          </p:nvCxnSpPr>
          <p:spPr>
            <a:xfrm flipH="1" flipV="1">
              <a:off x="2813497" y="3505689"/>
              <a:ext cx="509001" cy="164296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36"/>
          <p:cNvGrpSpPr/>
          <p:nvPr/>
        </p:nvGrpSpPr>
        <p:grpSpPr>
          <a:xfrm flipV="1">
            <a:off x="2761308" y="2598353"/>
            <a:ext cx="3223036" cy="328173"/>
            <a:chOff x="2915214" y="3503691"/>
            <a:chExt cx="3223036" cy="328173"/>
          </a:xfrm>
        </p:grpSpPr>
        <p:sp>
          <p:nvSpPr>
            <p:cNvPr id="38" name="Полилиния 37"/>
            <p:cNvSpPr/>
            <p:nvPr/>
          </p:nvSpPr>
          <p:spPr>
            <a:xfrm>
              <a:off x="2987644" y="3512745"/>
              <a:ext cx="3150606" cy="319119"/>
            </a:xfrm>
            <a:custGeom>
              <a:avLst/>
              <a:gdLst>
                <a:gd name="connsiteX0" fmla="*/ 3150606 w 3150606"/>
                <a:gd name="connsiteY0" fmla="*/ 0 h 434697"/>
                <a:gd name="connsiteX1" fmla="*/ 1502875 w 3150606"/>
                <a:gd name="connsiteY1" fmla="*/ 434566 h 434697"/>
                <a:gd name="connsiteX2" fmla="*/ 0 w 3150606"/>
                <a:gd name="connsiteY2" fmla="*/ 36213 h 434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50606" h="434697">
                  <a:moveTo>
                    <a:pt x="3150606" y="0"/>
                  </a:moveTo>
                  <a:cubicBezTo>
                    <a:pt x="2589291" y="214265"/>
                    <a:pt x="2027976" y="428531"/>
                    <a:pt x="1502875" y="434566"/>
                  </a:cubicBezTo>
                  <a:cubicBezTo>
                    <a:pt x="977774" y="440602"/>
                    <a:pt x="488887" y="238407"/>
                    <a:pt x="0" y="36213"/>
                  </a:cubicBezTo>
                </a:path>
              </a:pathLst>
            </a:custGeom>
            <a:noFill/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9" name="Прямая со стрелкой 38"/>
            <p:cNvCxnSpPr/>
            <p:nvPr/>
          </p:nvCxnSpPr>
          <p:spPr>
            <a:xfrm flipH="1" flipV="1">
              <a:off x="2915214" y="3503691"/>
              <a:ext cx="570374" cy="190123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563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920"/>
    </mc:Choice>
    <mc:Fallback xmlns="">
      <p:transition spd="slow" advTm="8092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2A856186-C428-439D-D2D4-1BDE0712F3AF}"/>
                  </a:ext>
                </a:extLst>
              </p:cNvPr>
              <p:cNvSpPr txBox="1"/>
              <p:nvPr/>
            </p:nvSpPr>
            <p:spPr>
              <a:xfrm>
                <a:off x="592382" y="261452"/>
                <a:ext cx="11347658" cy="12926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</a:t>
                </a:r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кері функциясын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анықтап, бір </a:t>
                </a:r>
              </a:p>
              <a:p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координаталар жүйесінде берілген функция мен оған кері функция </a:t>
                </a:r>
              </a:p>
              <a:p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графигін салу. </a:t>
                </a:r>
                <a:endParaRPr lang="ru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856186-C428-439D-D2D4-1BDE0712F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82" y="261452"/>
                <a:ext cx="11347658" cy="1292662"/>
              </a:xfrm>
              <a:prstGeom prst="rect">
                <a:avLst/>
              </a:prstGeom>
              <a:blipFill>
                <a:blip r:embed="rId5"/>
                <a:stretch>
                  <a:fillRect l="-1880" t="-8962" r="-913" b="-155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03634" y="2533032"/>
                <a:ext cx="20855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 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634" y="2533032"/>
                <a:ext cx="2085507" cy="461665"/>
              </a:xfrm>
              <a:prstGeom prst="rect">
                <a:avLst/>
              </a:prstGeom>
              <a:blipFill>
                <a:blip r:embed="rId10"/>
                <a:stretch>
                  <a:fillRect l="-877" t="-14667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03634" y="3156548"/>
                <a:ext cx="39133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пен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 ауыстырамыз)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634" y="3156548"/>
                <a:ext cx="3913379" cy="461665"/>
              </a:xfrm>
              <a:prstGeom prst="rect">
                <a:avLst/>
              </a:prstGeom>
              <a:blipFill>
                <a:blip r:embed="rId11"/>
                <a:stretch>
                  <a:fillRect l="-1246" t="-11842" r="-1558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67503" y="4364246"/>
                <a:ext cx="1205458" cy="465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03" y="4364246"/>
                <a:ext cx="1205458" cy="465769"/>
              </a:xfrm>
              <a:prstGeom prst="rect">
                <a:avLst/>
              </a:prstGeom>
              <a:blipFill>
                <a:blip r:embed="rId1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92382" y="1852778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82" y="1852778"/>
                <a:ext cx="1545616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17260" y="3722131"/>
                <a:ext cx="11557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60" y="3722131"/>
                <a:ext cx="1155701" cy="461665"/>
              </a:xfrm>
              <a:prstGeom prst="rect">
                <a:avLst/>
              </a:prstGeom>
              <a:blipFill>
                <a:blip r:embed="rId1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Группа 28"/>
          <p:cNvGrpSpPr/>
          <p:nvPr/>
        </p:nvGrpSpPr>
        <p:grpSpPr>
          <a:xfrm>
            <a:off x="5119182" y="1394229"/>
            <a:ext cx="5746537" cy="4774624"/>
            <a:chOff x="5119182" y="1394229"/>
            <a:chExt cx="5746537" cy="4774624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5119182" y="1452603"/>
              <a:ext cx="5746537" cy="4716250"/>
              <a:chOff x="5119182" y="1452603"/>
              <a:chExt cx="5746537" cy="4716250"/>
            </a:xfrm>
          </p:grpSpPr>
          <p:grpSp>
            <p:nvGrpSpPr>
              <p:cNvPr id="20" name="Группа 19"/>
              <p:cNvGrpSpPr/>
              <p:nvPr/>
            </p:nvGrpSpPr>
            <p:grpSpPr>
              <a:xfrm>
                <a:off x="5119182" y="1452603"/>
                <a:ext cx="5746537" cy="4716250"/>
                <a:chOff x="5119182" y="1452603"/>
                <a:chExt cx="5746537" cy="4716250"/>
              </a:xfrm>
            </p:grpSpPr>
            <p:grpSp>
              <p:nvGrpSpPr>
                <p:cNvPr id="19" name="Группа 18"/>
                <p:cNvGrpSpPr/>
                <p:nvPr/>
              </p:nvGrpSpPr>
              <p:grpSpPr>
                <a:xfrm>
                  <a:off x="5119182" y="1452603"/>
                  <a:ext cx="5746537" cy="4716250"/>
                  <a:chOff x="5119182" y="1452603"/>
                  <a:chExt cx="5746537" cy="4716250"/>
                </a:xfrm>
              </p:grpSpPr>
              <p:grpSp>
                <p:nvGrpSpPr>
                  <p:cNvPr id="18" name="Группа 17"/>
                  <p:cNvGrpSpPr/>
                  <p:nvPr/>
                </p:nvGrpSpPr>
                <p:grpSpPr>
                  <a:xfrm>
                    <a:off x="5119182" y="1452603"/>
                    <a:ext cx="5746537" cy="4716250"/>
                    <a:chOff x="5119182" y="1452603"/>
                    <a:chExt cx="5746537" cy="4716250"/>
                  </a:xfrm>
                </p:grpSpPr>
                <p:grpSp>
                  <p:nvGrpSpPr>
                    <p:cNvPr id="16" name="Группа 15"/>
                    <p:cNvGrpSpPr/>
                    <p:nvPr/>
                  </p:nvGrpSpPr>
                  <p:grpSpPr>
                    <a:xfrm>
                      <a:off x="5119182" y="1452603"/>
                      <a:ext cx="5668310" cy="4716250"/>
                      <a:chOff x="5146385" y="1696563"/>
                      <a:chExt cx="5668310" cy="4716250"/>
                    </a:xfrm>
                  </p:grpSpPr>
                  <p:pic>
                    <p:nvPicPr>
                      <p:cNvPr id="3" name="Рисунок 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46385" y="1717538"/>
                        <a:ext cx="5668310" cy="4695275"/>
                      </a:xfrm>
                      <a:prstGeom prst="round2DiagRect">
                        <a:avLst>
                          <a:gd name="adj1" fmla="val 16667"/>
                          <a:gd name="adj2" fmla="val 3544"/>
                        </a:avLst>
                      </a:prstGeom>
                      <a:ln w="88900" cap="sq">
                        <a:solidFill>
                          <a:srgbClr val="FFFFFF"/>
                        </a:solidFill>
                        <a:miter lim="800000"/>
                      </a:ln>
                      <a:effectLst>
                        <a:outerShdw blurRad="254000" algn="tl" rotWithShape="0">
                          <a:srgbClr val="000000">
                            <a:alpha val="43000"/>
                          </a:srgbClr>
                        </a:outerShdw>
                      </a:effectLst>
                    </p:spPr>
                  </p:pic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7" name="Прямоугольник 16"/>
                          <p:cNvSpPr/>
                          <p:nvPr/>
                        </p:nvSpPr>
                        <p:spPr>
                          <a:xfrm>
                            <a:off x="6821349" y="1696563"/>
                            <a:ext cx="371384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oMath>
                              </m:oMathPara>
                            </a14:m>
                            <a:endParaRPr lang="ru-RU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" name="Прямоугольник 16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6821349" y="1696563"/>
                            <a:ext cx="371384" cy="369332"/>
                          </a:xfrm>
                          <a:prstGeom prst="rect">
                            <a:avLst/>
                          </a:prstGeom>
                          <a:blipFill>
                            <a:blip r:embed="rId16"/>
                            <a:stretch>
                              <a:fillRect b="-6557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ru-RU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14" name="Группа 13"/>
                    <p:cNvGrpSpPr/>
                    <p:nvPr/>
                  </p:nvGrpSpPr>
                  <p:grpSpPr>
                    <a:xfrm>
                      <a:off x="10126235" y="5021254"/>
                      <a:ext cx="739484" cy="369332"/>
                      <a:chOff x="10044758" y="5012201"/>
                      <a:chExt cx="739484" cy="369332"/>
                    </a:xfrm>
                  </p:grpSpPr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5" name="Прямоугольник 14"/>
                          <p:cNvSpPr/>
                          <p:nvPr/>
                        </p:nvSpPr>
                        <p:spPr>
                          <a:xfrm>
                            <a:off x="10338029" y="5012201"/>
                            <a:ext cx="367986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oMath>
                              </m:oMathPara>
                            </a14:m>
                            <a:endParaRPr lang="ru-RU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5" name="Прямоугольник 14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338029" y="5012201"/>
                            <a:ext cx="367986" cy="369332"/>
                          </a:xfrm>
                          <a:prstGeom prst="rect">
                            <a:avLst/>
                          </a:prstGeom>
                          <a:blipFill>
                            <a:blip r:embed="rId17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ru-RU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28" name="Прямая со стрелкой 27"/>
                      <p:cNvCxnSpPr/>
                      <p:nvPr/>
                    </p:nvCxnSpPr>
                    <p:spPr>
                      <a:xfrm>
                        <a:off x="10044758" y="5082741"/>
                        <a:ext cx="739484" cy="0"/>
                      </a:xfrm>
                      <a:prstGeom prst="straightConnector1">
                        <a:avLst/>
                      </a:prstGeom>
                      <a:ln>
                        <a:solidFill>
                          <a:schemeClr val="bg2">
                            <a:lumMod val="75000"/>
                          </a:schemeClr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Прямоугольник 20"/>
                      <p:cNvSpPr/>
                      <p:nvPr/>
                    </p:nvSpPr>
                    <p:spPr>
                      <a:xfrm>
                        <a:off x="5729266" y="5381527"/>
                        <a:ext cx="80316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m:oMathPara>
                        </a14:m>
                        <a:endParaRPr lang="ru-RU" dirty="0"/>
                      </a:p>
                    </p:txBody>
                  </p:sp>
                </mc:Choice>
                <mc:Fallback xmlns="">
                  <p:sp>
                    <p:nvSpPr>
                      <p:cNvPr id="21" name="Прямоугольник 2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729266" y="5381527"/>
                        <a:ext cx="803169" cy="369332"/>
                      </a:xfrm>
                      <a:prstGeom prst="rect">
                        <a:avLst/>
                      </a:prstGeom>
                      <a:blipFill>
                        <a:blip r:embed="rId18"/>
                        <a:stretch>
                          <a:fillRect b="-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ru-RU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Прямоугольник 22"/>
                    <p:cNvSpPr/>
                    <p:nvPr/>
                  </p:nvSpPr>
                  <p:spPr>
                    <a:xfrm>
                      <a:off x="9327788" y="3387380"/>
                      <a:ext cx="91614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23" name="Прямоугольник 2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327788" y="3387380"/>
                      <a:ext cx="916148" cy="369332"/>
                    </a:xfrm>
                    <a:prstGeom prst="rect">
                      <a:avLst/>
                    </a:prstGeom>
                    <a:blipFill>
                      <a:blip r:embed="rId19"/>
                      <a:stretch>
                        <a:fillRect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Прямоугольник 25"/>
                  <p:cNvSpPr/>
                  <p:nvPr/>
                </p:nvSpPr>
                <p:spPr>
                  <a:xfrm>
                    <a:off x="8142503" y="2288475"/>
                    <a:ext cx="954749" cy="3724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6" name="Прямоугольник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2503" y="2288475"/>
                    <a:ext cx="954749" cy="372410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b="-819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Прямая со стрелкой 26"/>
            <p:cNvCxnSpPr/>
            <p:nvPr/>
          </p:nvCxnSpPr>
          <p:spPr>
            <a:xfrm flipV="1">
              <a:off x="7152238" y="1394229"/>
              <a:ext cx="0" cy="642796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257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912"/>
    </mc:Choice>
    <mc:Fallback xmlns="">
      <p:transition spd="slow" advTm="769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5DC8D40-B2C6-51ED-5FF1-B6F705488C82}"/>
                  </a:ext>
                </a:extLst>
              </p:cNvPr>
              <p:cNvSpPr txBox="1"/>
              <p:nvPr/>
            </p:nvSpPr>
            <p:spPr>
              <a:xfrm>
                <a:off x="627331" y="423821"/>
                <a:ext cx="10942628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kk-K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кері функциясын анықтап, бір </a:t>
                </a:r>
              </a:p>
              <a:p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координаталар 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жүйесінде берілген функция мен оған кері функция </a:t>
                </a:r>
                <a:r>
                  <a:rPr lang="en-US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графигін </a:t>
                </a:r>
                <a:r>
                  <a:rPr lang="kk-KZ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салу. </a:t>
                </a:r>
                <a:endParaRPr lang="ru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5DC8D40-B2C6-51ED-5FF1-B6F705488C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31" y="423821"/>
                <a:ext cx="10942628" cy="1384995"/>
              </a:xfrm>
              <a:prstGeom prst="rect">
                <a:avLst/>
              </a:prstGeom>
              <a:blipFill>
                <a:blip r:embed="rId5"/>
                <a:stretch>
                  <a:fillRect l="-1170" t="-5286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33587" y="4431628"/>
                <a:ext cx="1239891" cy="465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587" y="4431628"/>
                <a:ext cx="1239891" cy="465769"/>
              </a:xfrm>
              <a:prstGeom prst="rect">
                <a:avLst/>
              </a:prstGeom>
              <a:blipFill>
                <a:blip r:embed="rId6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33587" y="3847258"/>
                <a:ext cx="11557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587" y="3847258"/>
                <a:ext cx="1155701" cy="461665"/>
              </a:xfrm>
              <a:prstGeom prst="rect">
                <a:avLst/>
              </a:prstGeom>
              <a:blipFill>
                <a:blip r:embed="rId11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33587" y="2563875"/>
                <a:ext cx="11534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587" y="2563875"/>
                <a:ext cx="1153457" cy="461665"/>
              </a:xfrm>
              <a:prstGeom prst="rect">
                <a:avLst/>
              </a:prstGeom>
              <a:blipFill>
                <a:blip r:embed="rId1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92382" y="1852778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82" y="1852778"/>
                <a:ext cx="1545616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33587" y="3196848"/>
                <a:ext cx="39133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пен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 ауыстырамыз)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587" y="3196848"/>
                <a:ext cx="3913379" cy="461665"/>
              </a:xfrm>
              <a:prstGeom prst="rect">
                <a:avLst/>
              </a:prstGeom>
              <a:blipFill>
                <a:blip r:embed="rId14"/>
                <a:stretch>
                  <a:fillRect l="-1246" t="-11842" r="-1558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Группа 31"/>
          <p:cNvGrpSpPr/>
          <p:nvPr/>
        </p:nvGrpSpPr>
        <p:grpSpPr>
          <a:xfrm>
            <a:off x="4936170" y="1461780"/>
            <a:ext cx="5909858" cy="4836980"/>
            <a:chOff x="4936170" y="1461780"/>
            <a:chExt cx="5909858" cy="4836980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4936170" y="1461780"/>
              <a:ext cx="5909858" cy="4836980"/>
              <a:chOff x="4936170" y="1461780"/>
              <a:chExt cx="5909858" cy="4836980"/>
            </a:xfrm>
          </p:grpSpPr>
          <p:grpSp>
            <p:nvGrpSpPr>
              <p:cNvPr id="28" name="Группа 27"/>
              <p:cNvGrpSpPr/>
              <p:nvPr/>
            </p:nvGrpSpPr>
            <p:grpSpPr>
              <a:xfrm>
                <a:off x="4936170" y="1461780"/>
                <a:ext cx="5909858" cy="4836980"/>
                <a:chOff x="4936170" y="1461780"/>
                <a:chExt cx="5909858" cy="4836980"/>
              </a:xfrm>
            </p:grpSpPr>
            <p:grpSp>
              <p:nvGrpSpPr>
                <p:cNvPr id="26" name="Группа 25"/>
                <p:cNvGrpSpPr/>
                <p:nvPr/>
              </p:nvGrpSpPr>
              <p:grpSpPr>
                <a:xfrm>
                  <a:off x="4936170" y="1461780"/>
                  <a:ext cx="5909858" cy="4836980"/>
                  <a:chOff x="4936170" y="1461780"/>
                  <a:chExt cx="5909858" cy="4836980"/>
                </a:xfrm>
              </p:grpSpPr>
              <p:grpSp>
                <p:nvGrpSpPr>
                  <p:cNvPr id="24" name="Группа 23"/>
                  <p:cNvGrpSpPr/>
                  <p:nvPr/>
                </p:nvGrpSpPr>
                <p:grpSpPr>
                  <a:xfrm>
                    <a:off x="4936170" y="1461780"/>
                    <a:ext cx="5909858" cy="4836980"/>
                    <a:chOff x="4936170" y="1461780"/>
                    <a:chExt cx="5909858" cy="4836980"/>
                  </a:xfrm>
                </p:grpSpPr>
                <p:grpSp>
                  <p:nvGrpSpPr>
                    <p:cNvPr id="20" name="Группа 19"/>
                    <p:cNvGrpSpPr/>
                    <p:nvPr/>
                  </p:nvGrpSpPr>
                  <p:grpSpPr>
                    <a:xfrm>
                      <a:off x="4936170" y="1564899"/>
                      <a:ext cx="5909858" cy="4733861"/>
                      <a:chOff x="4936170" y="1564899"/>
                      <a:chExt cx="5909858" cy="4733861"/>
                    </a:xfrm>
                  </p:grpSpPr>
                  <p:grpSp>
                    <p:nvGrpSpPr>
                      <p:cNvPr id="19" name="Группа 18"/>
                      <p:cNvGrpSpPr/>
                      <p:nvPr/>
                    </p:nvGrpSpPr>
                    <p:grpSpPr>
                      <a:xfrm>
                        <a:off x="4936170" y="1564899"/>
                        <a:ext cx="5909858" cy="4733861"/>
                        <a:chOff x="4936170" y="1564899"/>
                        <a:chExt cx="5909858" cy="4733861"/>
                      </a:xfrm>
                    </p:grpSpPr>
                    <p:pic>
                      <p:nvPicPr>
                        <p:cNvPr id="3" name="Рисунок 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936170" y="1564899"/>
                          <a:ext cx="5882699" cy="4733861"/>
                        </a:xfrm>
                        <a:prstGeom prst="round2DiagRect">
                          <a:avLst>
                            <a:gd name="adj1" fmla="val 16667"/>
                            <a:gd name="adj2" fmla="val 0"/>
                          </a:avLst>
                        </a:prstGeom>
                        <a:ln w="88900" cap="sq">
                          <a:solidFill>
                            <a:srgbClr val="FFFFFF"/>
                          </a:solidFill>
                          <a:miter lim="800000"/>
                        </a:ln>
                        <a:effectLst>
                          <a:outerShdw blurRad="254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p:spPr>
                    </p:pic>
                    <p:cxnSp>
                      <p:nvCxnSpPr>
                        <p:cNvPr id="16" name="Прямая со стрелкой 15"/>
                        <p:cNvCxnSpPr/>
                        <p:nvPr/>
                      </p:nvCxnSpPr>
                      <p:spPr>
                        <a:xfrm>
                          <a:off x="9989642" y="5402702"/>
                          <a:ext cx="856386" cy="0"/>
                        </a:xfrm>
                        <a:prstGeom prst="straightConnector1">
                          <a:avLst/>
                        </a:prstGeom>
                        <a:ln>
                          <a:solidFill>
                            <a:schemeClr val="bg2">
                              <a:lumMod val="50000"/>
                            </a:schemeClr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22" name="Прямоугольник 21"/>
                          <p:cNvSpPr/>
                          <p:nvPr/>
                        </p:nvSpPr>
                        <p:spPr>
                          <a:xfrm>
                            <a:off x="10450883" y="5304974"/>
                            <a:ext cx="367986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oMath>
                              </m:oMathPara>
                            </a14:m>
                            <a:endParaRPr lang="ru-RU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22" name="Прямоугольник 21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450883" y="5304974"/>
                            <a:ext cx="367986" cy="369332"/>
                          </a:xfrm>
                          <a:prstGeom prst="rect">
                            <a:avLst/>
                          </a:prstGeom>
                          <a:blipFill>
                            <a:blip r:embed="rId16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ru-RU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cxnSp>
                  <p:nvCxnSpPr>
                    <p:cNvPr id="23" name="Прямая со стрелкой 22"/>
                    <p:cNvCxnSpPr/>
                    <p:nvPr/>
                  </p:nvCxnSpPr>
                  <p:spPr>
                    <a:xfrm rot="16200000">
                      <a:off x="6242016" y="1889973"/>
                      <a:ext cx="856386" cy="0"/>
                    </a:xfrm>
                    <a:prstGeom prst="straightConnector1">
                      <a:avLst/>
                    </a:prstGeom>
                    <a:ln>
                      <a:solidFill>
                        <a:schemeClr val="bg2">
                          <a:lumMod val="50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5" name="Прямоугольник 24"/>
                      <p:cNvSpPr/>
                      <p:nvPr/>
                    </p:nvSpPr>
                    <p:spPr>
                      <a:xfrm>
                        <a:off x="6362196" y="1497979"/>
                        <a:ext cx="371384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m:oMathPara>
                        </a14:m>
                        <a:endParaRPr lang="ru-RU" dirty="0"/>
                      </a:p>
                    </p:txBody>
                  </p:sp>
                </mc:Choice>
                <mc:Fallback xmlns="">
                  <p:sp>
                    <p:nvSpPr>
                      <p:cNvPr id="25" name="Прямоугольник 2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362196" y="1497979"/>
                        <a:ext cx="371384" cy="369332"/>
                      </a:xfrm>
                      <a:prstGeom prst="rect">
                        <a:avLst/>
                      </a:prstGeom>
                      <a:blipFill>
                        <a:blip r:embed="rId17"/>
                        <a:stretch>
                          <a:fillRect b="-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ru-RU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Прямоугольник 26"/>
                    <p:cNvSpPr/>
                    <p:nvPr/>
                  </p:nvSpPr>
                  <p:spPr>
                    <a:xfrm>
                      <a:off x="7323825" y="3708758"/>
                      <a:ext cx="80316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27" name="Прямоугольник 2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23825" y="3708758"/>
                      <a:ext cx="803169" cy="369332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 b="-65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Прямоугольник 28"/>
                  <p:cNvSpPr/>
                  <p:nvPr/>
                </p:nvSpPr>
                <p:spPr>
                  <a:xfrm>
                    <a:off x="9202609" y="3871895"/>
                    <a:ext cx="91614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9" name="Прямоугольник 2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02609" y="3871895"/>
                    <a:ext cx="916148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Прямоугольник 30"/>
                <p:cNvSpPr/>
                <p:nvPr/>
              </p:nvSpPr>
              <p:spPr>
                <a:xfrm>
                  <a:off x="7725409" y="2200172"/>
                  <a:ext cx="979371" cy="3724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1" name="Прямоугольник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5409" y="2200172"/>
                  <a:ext cx="979371" cy="372410"/>
                </a:xfrm>
                <a:prstGeom prst="rect">
                  <a:avLst/>
                </a:prstGeom>
                <a:blipFill>
                  <a:blip r:embed="rId20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5464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913"/>
    </mc:Choice>
    <mc:Fallback xmlns="">
      <p:transition spd="slow" advTm="489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35001" y="350910"/>
                <a:ext cx="10403113" cy="146259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kk-KZ" i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кері функциясын</a:t>
                </a:r>
                <a:r>
                  <a:rPr lang="en-US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i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анықтап, бір </a:t>
                </a:r>
                <a:endParaRPr lang="kk-K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indent="0">
                  <a:buNone/>
                </a:pPr>
                <a:r>
                  <a:rPr lang="kk-KZ" i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координаталар жүйесінде берілген функция мен оған кері функция графигін салу. </a:t>
                </a:r>
                <a:endParaRPr lang="ru-K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5001" y="350910"/>
                <a:ext cx="10403113" cy="1462593"/>
              </a:xfrm>
              <a:blipFill>
                <a:blip r:embed="rId5"/>
                <a:stretch>
                  <a:fillRect l="-1172" t="-7950" b="-5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635001" y="2913895"/>
                <a:ext cx="1978890" cy="6035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1" y="2913895"/>
                <a:ext cx="1978890" cy="6035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635001" y="4261323"/>
                <a:ext cx="1978890" cy="834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1" y="4261323"/>
                <a:ext cx="1978890" cy="8344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35001" y="2069018"/>
                <a:ext cx="154561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latin typeface="Cambria Math" panose="02040503050406030204" pitchFamily="18" charset="0"/>
                        </a:rPr>
                        <m:t>Ш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</a:rPr>
                        <m:t>ешуі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1" y="2069018"/>
                <a:ext cx="154561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35001" y="3552840"/>
                <a:ext cx="39133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пен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 ауыстырамыз)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1" y="3552840"/>
                <a:ext cx="3913379" cy="461665"/>
              </a:xfrm>
              <a:prstGeom prst="rect">
                <a:avLst/>
              </a:prstGeom>
              <a:blipFill>
                <a:blip r:embed="rId9"/>
                <a:stretch>
                  <a:fillRect l="-1246" t="-11842" r="-1558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Группа 19"/>
          <p:cNvGrpSpPr/>
          <p:nvPr/>
        </p:nvGrpSpPr>
        <p:grpSpPr>
          <a:xfrm>
            <a:off x="5686767" y="1905945"/>
            <a:ext cx="6100040" cy="4631042"/>
            <a:chOff x="5686767" y="1905945"/>
            <a:chExt cx="6100040" cy="4631042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6069417" y="1905945"/>
              <a:ext cx="5717390" cy="4631042"/>
              <a:chOff x="6069417" y="1905945"/>
              <a:chExt cx="5717390" cy="4631042"/>
            </a:xfrm>
          </p:grpSpPr>
          <p:grpSp>
            <p:nvGrpSpPr>
              <p:cNvPr id="14" name="Группа 13"/>
              <p:cNvGrpSpPr/>
              <p:nvPr/>
            </p:nvGrpSpPr>
            <p:grpSpPr>
              <a:xfrm>
                <a:off x="6069417" y="1905945"/>
                <a:ext cx="5717390" cy="4631042"/>
                <a:chOff x="6069417" y="1905945"/>
                <a:chExt cx="5717390" cy="4631042"/>
              </a:xfrm>
            </p:grpSpPr>
            <p:grpSp>
              <p:nvGrpSpPr>
                <p:cNvPr id="13" name="Группа 12"/>
                <p:cNvGrpSpPr/>
                <p:nvPr/>
              </p:nvGrpSpPr>
              <p:grpSpPr>
                <a:xfrm>
                  <a:off x="6069417" y="2073268"/>
                  <a:ext cx="5717390" cy="4463719"/>
                  <a:chOff x="6069417" y="2073268"/>
                  <a:chExt cx="5717390" cy="4463719"/>
                </a:xfrm>
              </p:grpSpPr>
              <p:pic>
                <p:nvPicPr>
                  <p:cNvPr id="2" name="Рисунок 1"/>
                  <p:cNvPicPr>
                    <a:picLocks noChangeAspect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6069417" y="2073268"/>
                    <a:ext cx="5599695" cy="4463719"/>
                  </a:xfrm>
                  <a:prstGeom prst="round2DiagRect">
                    <a:avLst>
                      <a:gd name="adj1" fmla="val 16667"/>
                      <a:gd name="adj2" fmla="val 0"/>
                    </a:avLst>
                  </a:prstGeom>
                  <a:ln w="88900" cap="sq">
                    <a:solidFill>
                      <a:srgbClr val="FFFFFF"/>
                    </a:solidFill>
                    <a:miter lim="800000"/>
                  </a:ln>
                  <a:effectLst>
                    <a:outerShdw blurRad="254000" algn="tl" rotWithShape="0">
                      <a:srgbClr val="000000">
                        <a:alpha val="43000"/>
                      </a:srgbClr>
                    </a:outerShdw>
                  </a:effectLst>
                </p:spPr>
              </p:pic>
              <p:grpSp>
                <p:nvGrpSpPr>
                  <p:cNvPr id="7" name="Группа 6"/>
                  <p:cNvGrpSpPr/>
                  <p:nvPr/>
                </p:nvGrpSpPr>
                <p:grpSpPr>
                  <a:xfrm>
                    <a:off x="10418693" y="4624375"/>
                    <a:ext cx="1368114" cy="603539"/>
                    <a:chOff x="10300998" y="4352773"/>
                    <a:chExt cx="1368114" cy="603539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" name="Объект 2"/>
                        <p:cNvSpPr txBox="1">
                          <a:spLocks/>
                        </p:cNvSpPr>
                        <p:nvPr/>
                      </p:nvSpPr>
                      <p:spPr>
                        <a:xfrm>
                          <a:off x="11123091" y="4352773"/>
                          <a:ext cx="393912" cy="603539"/>
                        </a:xfrm>
                        <a:prstGeom prst="rect">
                          <a:avLst/>
                        </a:prstGeom>
                      </p:spPr>
                      <p:txBody>
                        <a:bodyPr vert="horz" lIns="91440" tIns="45720" rIns="91440" bIns="45720" rtlCol="0">
                          <a:normAutofit/>
                        </a:bodyPr>
                        <a:lstStyle>
                          <a:lvl1pPr marL="2286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1000"/>
                            </a:spcBef>
                            <a:buFont typeface="Arial" panose="020B0604020202020204" pitchFamily="34" charset="0"/>
                            <a:buChar char="•"/>
                            <a:defRPr sz="2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6858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24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11430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20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6002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20574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5146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9718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4290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886200" indent="-228600" algn="l" defTabSz="914400" rtl="0" eaLnBrk="1" latinLnBrk="0" hangingPunct="1">
                            <a:lnSpc>
                              <a:spcPct val="90000"/>
                            </a:lnSpc>
                            <a:spcBef>
                              <a:spcPts val="500"/>
                            </a:spcBef>
                            <a:buFont typeface="Arial" panose="020B0604020202020204" pitchFamily="34" charset="0"/>
                            <a:buChar char="•"/>
                            <a:defRPr sz="1800" kern="120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0" indent="0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ru-RU" sz="20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0" name="Объект 2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1123091" y="4352773"/>
                          <a:ext cx="393912" cy="603539"/>
                        </a:xfrm>
                        <a:prstGeom prst="rect">
                          <a:avLst/>
                        </a:prstGeom>
                        <a:blipFill>
                          <a:blip r:embed="rId1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ru-RU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6" name="Прямая со стрелкой 5"/>
                    <p:cNvCxnSpPr/>
                    <p:nvPr/>
                  </p:nvCxnSpPr>
                  <p:spPr>
                    <a:xfrm>
                      <a:off x="10300998" y="4380766"/>
                      <a:ext cx="1368114" cy="0"/>
                    </a:xfrm>
                    <a:prstGeom prst="straightConnector1">
                      <a:avLst/>
                    </a:prstGeom>
                    <a:ln w="19050">
                      <a:solidFill>
                        <a:schemeClr val="bg2">
                          <a:lumMod val="50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2" name="Группа 11"/>
                <p:cNvGrpSpPr/>
                <p:nvPr/>
              </p:nvGrpSpPr>
              <p:grpSpPr>
                <a:xfrm>
                  <a:off x="7882441" y="1905945"/>
                  <a:ext cx="428679" cy="1372585"/>
                  <a:chOff x="8317007" y="1639491"/>
                  <a:chExt cx="428679" cy="137258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" name="Объект 2"/>
                      <p:cNvSpPr txBox="1">
                        <a:spLocks/>
                      </p:cNvSpPr>
                      <p:nvPr/>
                    </p:nvSpPr>
                    <p:spPr>
                      <a:xfrm>
                        <a:off x="8317007" y="1639491"/>
                        <a:ext cx="393912" cy="603539"/>
                      </a:xfrm>
                      <a:prstGeom prst="rect">
                        <a:avLst/>
                      </a:prstGeom>
                    </p:spPr>
                    <p:txBody>
                      <a:bodyPr vert="horz" lIns="91440" tIns="45720" rIns="91440" bIns="45720" rtlCol="0">
                        <a:normAutofit/>
                      </a:bodyPr>
                      <a:lstStyle>
                        <a:lvl1pPr marL="2286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1000"/>
                          </a:spcBef>
                          <a:buFont typeface="Arial" panose="020B0604020202020204" pitchFamily="34" charset="0"/>
                          <a:buChar char="•"/>
                          <a:defRPr sz="2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6858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24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11430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6002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20574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5146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9718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4290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886200" indent="-228600" algn="l" defTabSz="914400" rtl="0" eaLnBrk="1" latinLnBrk="0" hangingPunct="1">
                          <a:lnSpc>
                            <a:spcPct val="90000"/>
                          </a:lnSpc>
                          <a:spcBef>
                            <a:spcPts val="500"/>
                          </a:spcBef>
                          <a:buFont typeface="Arial" panose="020B0604020202020204" pitchFamily="34" charset="0"/>
                          <a:buChar char="•"/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marL="0" indent="0">
                          <a:buFont typeface="Arial" panose="020B0604020202020204" pitchFamily="34" charset="0"/>
                          <a:buNone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m:oMathPara>
                        </a14:m>
                        <a:endParaRPr lang="ru-RU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" name="Объект 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317007" y="1639491"/>
                        <a:ext cx="393912" cy="603539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ru-RU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5" name="Прямая со стрелкой 14"/>
                  <p:cNvCxnSpPr/>
                  <p:nvPr/>
                </p:nvCxnSpPr>
                <p:spPr>
                  <a:xfrm rot="16200000" flipV="1">
                    <a:off x="8061629" y="2328019"/>
                    <a:ext cx="1368114" cy="0"/>
                  </a:xfrm>
                  <a:prstGeom prst="straightConnector1">
                    <a:avLst/>
                  </a:prstGeom>
                  <a:ln w="19050">
                    <a:solidFill>
                      <a:schemeClr val="bg2">
                        <a:lumMod val="50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Объект 2"/>
                  <p:cNvSpPr txBox="1">
                    <a:spLocks/>
                  </p:cNvSpPr>
                  <p:nvPr/>
                </p:nvSpPr>
                <p:spPr>
                  <a:xfrm>
                    <a:off x="8704962" y="2028858"/>
                    <a:ext cx="1978890" cy="603539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Font typeface="Arial" panose="020B0604020202020204" pitchFamily="34" charset="0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ru-RU" sz="2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" name="Объект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04962" y="2028858"/>
                    <a:ext cx="1978890" cy="60353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Объект 2"/>
                  <p:cNvSpPr txBox="1">
                    <a:spLocks/>
                  </p:cNvSpPr>
                  <p:nvPr/>
                </p:nvSpPr>
                <p:spPr>
                  <a:xfrm>
                    <a:off x="9429248" y="2842266"/>
                    <a:ext cx="1978890" cy="603539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Font typeface="Arial" panose="020B0604020202020204" pitchFamily="34" charset="0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ru-RU" sz="2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2" name="Объект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29248" y="2842266"/>
                    <a:ext cx="1978890" cy="603539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Объект 2"/>
                <p:cNvSpPr txBox="1">
                  <a:spLocks/>
                </p:cNvSpPr>
                <p:nvPr/>
              </p:nvSpPr>
              <p:spPr>
                <a:xfrm>
                  <a:off x="5686767" y="5095771"/>
                  <a:ext cx="1978890" cy="83444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ru-RU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mc:Choice>
          <mc:Fallback xmlns="">
            <p:sp>
              <p:nvSpPr>
                <p:cNvPr id="18" name="Объект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6767" y="5095771"/>
                  <a:ext cx="1978890" cy="834448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161262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127"/>
    </mc:Choice>
    <mc:Fallback xmlns="">
      <p:transition spd="slow" advTm="341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1|8|1.6|30.3|11.9|6.6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1.9|8.8|4.6|19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2.3|2.2|2.9|7.2|8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2.1|1.1|3|3.5|8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1|2.2|3|8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1|1.3|5.7|2.5|1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376</Words>
  <Application>Microsoft Office PowerPoint</Application>
  <PresentationFormat>Широкоэкранный</PresentationFormat>
  <Paragraphs>90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150</cp:revision>
  <dcterms:created xsi:type="dcterms:W3CDTF">2022-09-04T21:41:09Z</dcterms:created>
  <dcterms:modified xsi:type="dcterms:W3CDTF">2024-08-14T14:43:10Z</dcterms:modified>
</cp:coreProperties>
</file>