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notesSlides/notesSlide1.xml" ContentType="application/vnd.openxmlformats-officedocument.presentationml.notesSlide+xml"/>
  <Override PartName="/ppt/notesSlides/_rels/notesSlide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media/image9.png" ContentType="image/png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image19.png" ContentType="image/png"/>
  <Override PartName="/ppt/media/image20.png" ContentType="image/png"/>
  <Override PartName="/ppt/media/image21.png" ContentType="image/png"/>
  <Override PartName="/ppt/media/image22.png" ContentType="image/png"/>
  <Override PartName="/ppt/media/image23.png" ContentType="image/png"/>
  <Override PartName="/ppt/media/image24.png" ContentType="image/png"/>
  <Override PartName="/ppt/media/image25.png" ContentType="image/png"/>
  <Override PartName="/ppt/media/image26.png" ContentType="image/png"/>
  <Override PartName="/ppt/media/image27.png" ContentType="image/png"/>
  <Override PartName="/ppt/media/image28.png" ContentType="image/png"/>
  <Override PartName="/ppt/media/image29.png" ContentType="image/png"/>
  <Override PartName="/ppt/media/image30.png" ContentType="image/png"/>
  <Override PartName="/ppt/media/image31.png" ContentType="image/png"/>
  <Override PartName="/ppt/media/image32.png" ContentType="image/png"/>
  <Override PartName="/ppt/media/image33.png" ContentType="image/png"/>
  <Override PartName="/ppt/media/image34.png" ContentType="image/png"/>
  <Override PartName="/ppt/media/image35.png" ContentType="image/png"/>
  <Override PartName="/ppt/media/image36.png" ContentType="image/png"/>
  <Override PartName="/ppt/media/image37.png" ContentType="image/png"/>
  <Override PartName="/ppt/media/image38.png" ContentType="image/png"/>
  <Override PartName="/ppt/media/image39.png" ContentType="image/png"/>
  <Override PartName="/ppt/media/image40.png" ContentType="image/png"/>
  <Override PartName="/ppt/media/image41.png" ContentType="image/png"/>
  <Override PartName="/ppt/media/image42.png" ContentType="image/png"/>
  <Override PartName="/ppt/media/image43.png" ContentType="image/png"/>
  <Override PartName="/ppt/media/image44.png" ContentType="image/png"/>
  <Override PartName="/ppt/media/image45.png" ContentType="image/png"/>
  <Override PartName="/ppt/media/image46.png" ContentType="image/png"/>
  <Override PartName="/ppt/media/image47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ru-RU" sz="1800" spc="-1" strike="noStrike">
                <a:solidFill>
                  <a:srgbClr val="000000"/>
                </a:solidFill>
                <a:latin typeface="Candara"/>
              </a:rPr>
              <a:t>Для перемещения страницы щёлкните мышью</a:t>
            </a:r>
            <a:endParaRPr b="0" lang="ru-RU" sz="18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b="0" lang="ru-RU" sz="2000" spc="-1" strike="noStrike">
                <a:latin typeface="Arial"/>
              </a:rPr>
              <a:t>Для правки формата примечаний щёлкните мышью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r>
              <a:rPr b="0" lang="ru-RU" sz="1400" spc="-1" strike="noStrike">
                <a:latin typeface="Times New Roman"/>
              </a:rPr>
              <a:t> 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b="0" lang="ru-RU" sz="1400" spc="-1" strike="noStrike">
                <a:latin typeface="Times New Roman"/>
              </a:rPr>
              <a:t> 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107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r>
              <a:rPr b="0" lang="ru-RU" sz="1400" spc="-1" strike="noStrike">
                <a:latin typeface="Times New Roman"/>
              </a:rPr>
              <a:t> 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108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1370436D-B5AC-4474-A682-3A77AE8C4E4F}" type="slidenum">
              <a:rPr b="0" lang="ru-RU" sz="1400" spc="-1" strike="noStrike">
                <a:latin typeface="Times New Roman"/>
              </a:rPr>
              <a:t>1</a:t>
            </a:fld>
            <a:endParaRPr b="0" lang="ru-RU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206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rm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207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819E1DB8-1B81-4063-8B84-E2D847D3A345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338400"/>
            <a:ext cx="8229240" cy="12524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871920" y="2675520"/>
            <a:ext cx="7408080" cy="164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871920" y="4477680"/>
            <a:ext cx="7408080" cy="164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457200" y="338400"/>
            <a:ext cx="8229240" cy="12524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871920" y="2675520"/>
            <a:ext cx="3615120" cy="164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 type="body"/>
          </p:nvPr>
        </p:nvSpPr>
        <p:spPr>
          <a:xfrm>
            <a:off x="4668120" y="2675520"/>
            <a:ext cx="3615120" cy="164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46" name="PlaceHolder 4"/>
          <p:cNvSpPr>
            <a:spLocks noGrp="1"/>
          </p:cNvSpPr>
          <p:nvPr>
            <p:ph type="body"/>
          </p:nvPr>
        </p:nvSpPr>
        <p:spPr>
          <a:xfrm>
            <a:off x="871920" y="4477680"/>
            <a:ext cx="3615120" cy="164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47" name="PlaceHolder 5"/>
          <p:cNvSpPr>
            <a:spLocks noGrp="1"/>
          </p:cNvSpPr>
          <p:nvPr>
            <p:ph type="body"/>
          </p:nvPr>
        </p:nvSpPr>
        <p:spPr>
          <a:xfrm>
            <a:off x="4668120" y="4477680"/>
            <a:ext cx="3615120" cy="164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338400"/>
            <a:ext cx="8229240" cy="12524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871920" y="2675520"/>
            <a:ext cx="2385000" cy="164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3376440" y="2675520"/>
            <a:ext cx="2385000" cy="164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51" name="PlaceHolder 4"/>
          <p:cNvSpPr>
            <a:spLocks noGrp="1"/>
          </p:cNvSpPr>
          <p:nvPr>
            <p:ph type="body"/>
          </p:nvPr>
        </p:nvSpPr>
        <p:spPr>
          <a:xfrm>
            <a:off x="5881320" y="2675520"/>
            <a:ext cx="2385000" cy="164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52" name="PlaceHolder 5"/>
          <p:cNvSpPr>
            <a:spLocks noGrp="1"/>
          </p:cNvSpPr>
          <p:nvPr>
            <p:ph type="body"/>
          </p:nvPr>
        </p:nvSpPr>
        <p:spPr>
          <a:xfrm>
            <a:off x="871920" y="4477680"/>
            <a:ext cx="2385000" cy="164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53" name="PlaceHolder 6"/>
          <p:cNvSpPr>
            <a:spLocks noGrp="1"/>
          </p:cNvSpPr>
          <p:nvPr>
            <p:ph type="body"/>
          </p:nvPr>
        </p:nvSpPr>
        <p:spPr>
          <a:xfrm>
            <a:off x="3376440" y="4477680"/>
            <a:ext cx="2385000" cy="164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54" name="PlaceHolder 7"/>
          <p:cNvSpPr>
            <a:spLocks noGrp="1"/>
          </p:cNvSpPr>
          <p:nvPr>
            <p:ph type="body"/>
          </p:nvPr>
        </p:nvSpPr>
        <p:spPr>
          <a:xfrm>
            <a:off x="5881320" y="4477680"/>
            <a:ext cx="2385000" cy="164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338400"/>
            <a:ext cx="8229240" cy="12524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subTitle"/>
          </p:nvPr>
        </p:nvSpPr>
        <p:spPr>
          <a:xfrm>
            <a:off x="871920" y="2675520"/>
            <a:ext cx="7408080" cy="3450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338400"/>
            <a:ext cx="8229240" cy="12524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871920" y="2675520"/>
            <a:ext cx="7408080" cy="345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338400"/>
            <a:ext cx="8229240" cy="12524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871920" y="2675520"/>
            <a:ext cx="3615120" cy="345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668120" y="2675520"/>
            <a:ext cx="3615120" cy="345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338400"/>
            <a:ext cx="8229240" cy="12524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ndara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subTitle"/>
          </p:nvPr>
        </p:nvSpPr>
        <p:spPr>
          <a:xfrm>
            <a:off x="457200" y="338400"/>
            <a:ext cx="8229240" cy="5806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338400"/>
            <a:ext cx="8229240" cy="12524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871920" y="2675520"/>
            <a:ext cx="3615120" cy="164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4668120" y="2675520"/>
            <a:ext cx="3615120" cy="345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871920" y="4477680"/>
            <a:ext cx="3615120" cy="164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338400"/>
            <a:ext cx="8229240" cy="12524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subTitle"/>
          </p:nvPr>
        </p:nvSpPr>
        <p:spPr>
          <a:xfrm>
            <a:off x="871920" y="2675520"/>
            <a:ext cx="7408080" cy="3450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338400"/>
            <a:ext cx="8229240" cy="12524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871920" y="2675520"/>
            <a:ext cx="3615120" cy="345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 type="body"/>
          </p:nvPr>
        </p:nvSpPr>
        <p:spPr>
          <a:xfrm>
            <a:off x="4668120" y="2675520"/>
            <a:ext cx="3615120" cy="164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83" name="PlaceHolder 4"/>
          <p:cNvSpPr>
            <a:spLocks noGrp="1"/>
          </p:cNvSpPr>
          <p:nvPr>
            <p:ph type="body"/>
          </p:nvPr>
        </p:nvSpPr>
        <p:spPr>
          <a:xfrm>
            <a:off x="4668120" y="4477680"/>
            <a:ext cx="3615120" cy="164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457200" y="338400"/>
            <a:ext cx="8229240" cy="12524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871920" y="2675520"/>
            <a:ext cx="3615120" cy="164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 type="body"/>
          </p:nvPr>
        </p:nvSpPr>
        <p:spPr>
          <a:xfrm>
            <a:off x="4668120" y="2675520"/>
            <a:ext cx="3615120" cy="164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87" name="PlaceHolder 4"/>
          <p:cNvSpPr>
            <a:spLocks noGrp="1"/>
          </p:cNvSpPr>
          <p:nvPr>
            <p:ph type="body"/>
          </p:nvPr>
        </p:nvSpPr>
        <p:spPr>
          <a:xfrm>
            <a:off x="871920" y="4477680"/>
            <a:ext cx="7408080" cy="164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57200" y="338400"/>
            <a:ext cx="8229240" cy="12524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871920" y="2675520"/>
            <a:ext cx="7408080" cy="164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871920" y="4477680"/>
            <a:ext cx="7408080" cy="164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338400"/>
            <a:ext cx="8229240" cy="12524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871920" y="2675520"/>
            <a:ext cx="3615120" cy="164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68120" y="2675520"/>
            <a:ext cx="3615120" cy="164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871920" y="4477680"/>
            <a:ext cx="3615120" cy="164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95" name="PlaceHolder 5"/>
          <p:cNvSpPr>
            <a:spLocks noGrp="1"/>
          </p:cNvSpPr>
          <p:nvPr>
            <p:ph type="body"/>
          </p:nvPr>
        </p:nvSpPr>
        <p:spPr>
          <a:xfrm>
            <a:off x="4668120" y="4477680"/>
            <a:ext cx="3615120" cy="164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338400"/>
            <a:ext cx="8229240" cy="12524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871920" y="2675520"/>
            <a:ext cx="2385000" cy="164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3376440" y="2675520"/>
            <a:ext cx="2385000" cy="164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5881320" y="2675520"/>
            <a:ext cx="2385000" cy="164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100" name="PlaceHolder 5"/>
          <p:cNvSpPr>
            <a:spLocks noGrp="1"/>
          </p:cNvSpPr>
          <p:nvPr>
            <p:ph type="body"/>
          </p:nvPr>
        </p:nvSpPr>
        <p:spPr>
          <a:xfrm>
            <a:off x="871920" y="4477680"/>
            <a:ext cx="2385000" cy="164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101" name="PlaceHolder 6"/>
          <p:cNvSpPr>
            <a:spLocks noGrp="1"/>
          </p:cNvSpPr>
          <p:nvPr>
            <p:ph type="body"/>
          </p:nvPr>
        </p:nvSpPr>
        <p:spPr>
          <a:xfrm>
            <a:off x="3376440" y="4477680"/>
            <a:ext cx="2385000" cy="164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102" name="PlaceHolder 7"/>
          <p:cNvSpPr>
            <a:spLocks noGrp="1"/>
          </p:cNvSpPr>
          <p:nvPr>
            <p:ph type="body"/>
          </p:nvPr>
        </p:nvSpPr>
        <p:spPr>
          <a:xfrm>
            <a:off x="5881320" y="4477680"/>
            <a:ext cx="2385000" cy="164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338400"/>
            <a:ext cx="8229240" cy="12524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871920" y="2675520"/>
            <a:ext cx="7408080" cy="345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338400"/>
            <a:ext cx="8229240" cy="12524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871920" y="2675520"/>
            <a:ext cx="3615120" cy="345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668120" y="2675520"/>
            <a:ext cx="3615120" cy="345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338400"/>
            <a:ext cx="8229240" cy="12524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ndara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subTitle"/>
          </p:nvPr>
        </p:nvSpPr>
        <p:spPr>
          <a:xfrm>
            <a:off x="457200" y="338400"/>
            <a:ext cx="8229240" cy="5806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338400"/>
            <a:ext cx="8229240" cy="12524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871920" y="2675520"/>
            <a:ext cx="3615120" cy="164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668120" y="2675520"/>
            <a:ext cx="3615120" cy="345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871920" y="4477680"/>
            <a:ext cx="3615120" cy="164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338400"/>
            <a:ext cx="8229240" cy="12524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871920" y="2675520"/>
            <a:ext cx="3615120" cy="345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668120" y="2675520"/>
            <a:ext cx="3615120" cy="164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4668120" y="4477680"/>
            <a:ext cx="3615120" cy="164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338400"/>
            <a:ext cx="8229240" cy="12524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871920" y="2675520"/>
            <a:ext cx="3615120" cy="164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4668120" y="2675520"/>
            <a:ext cx="3615120" cy="164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871920" y="4477680"/>
            <a:ext cx="7408080" cy="164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 hidden="1"/>
          <p:cNvSpPr/>
          <p:nvPr/>
        </p:nvSpPr>
        <p:spPr>
          <a:xfrm>
            <a:off x="228600" y="228600"/>
            <a:ext cx="8695440" cy="2468520"/>
          </a:xfrm>
          <a:prstGeom prst="roundRect">
            <a:avLst>
              <a:gd name="adj" fmla="val 3362"/>
            </a:avLst>
          </a:prstGeom>
          <a:gradFill rotWithShape="0"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162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1" name="Group 2"/>
          <p:cNvGrpSpPr/>
          <p:nvPr/>
        </p:nvGrpSpPr>
        <p:grpSpPr>
          <a:xfrm>
            <a:off x="211680" y="1679400"/>
            <a:ext cx="8723160" cy="1329480"/>
            <a:chOff x="211680" y="1679400"/>
            <a:chExt cx="8723160" cy="1329480"/>
          </a:xfrm>
        </p:grpSpPr>
        <p:sp>
          <p:nvSpPr>
            <p:cNvPr id="2" name="CustomShape 3"/>
            <p:cNvSpPr/>
            <p:nvPr/>
          </p:nvSpPr>
          <p:spPr>
            <a:xfrm>
              <a:off x="6047280" y="1824480"/>
              <a:ext cx="2876040" cy="713520"/>
            </a:xfrm>
            <a:custGeom>
              <a:avLst/>
              <a:gdLst/>
              <a:ahLst/>
              <a:rect l="l" t="t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" name="CustomShape 4"/>
            <p:cNvSpPr/>
            <p:nvPr/>
          </p:nvSpPr>
          <p:spPr>
            <a:xfrm>
              <a:off x="2619360" y="1696320"/>
              <a:ext cx="5544000" cy="849600"/>
            </a:xfrm>
            <a:custGeom>
              <a:avLst/>
              <a:gdLst/>
              <a:ahLst/>
              <a:rect l="l" t="t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" name="CustomShape 5"/>
            <p:cNvSpPr/>
            <p:nvPr/>
          </p:nvSpPr>
          <p:spPr>
            <a:xfrm>
              <a:off x="2828880" y="1708560"/>
              <a:ext cx="5467680" cy="774000"/>
            </a:xfrm>
            <a:custGeom>
              <a:avLst/>
              <a:gdLst/>
              <a:ahLst/>
              <a:rect l="l" t="t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" name="CustomShape 6"/>
            <p:cNvSpPr/>
            <p:nvPr/>
          </p:nvSpPr>
          <p:spPr>
            <a:xfrm>
              <a:off x="5609520" y="1694880"/>
              <a:ext cx="3307680" cy="651240"/>
            </a:xfrm>
            <a:custGeom>
              <a:avLst/>
              <a:gdLst/>
              <a:ahLst/>
              <a:rect l="l" t="t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" name="CustomShape 7"/>
            <p:cNvSpPr/>
            <p:nvPr/>
          </p:nvSpPr>
          <p:spPr>
            <a:xfrm>
              <a:off x="211680" y="1679400"/>
              <a:ext cx="8723160" cy="1329480"/>
            </a:xfrm>
            <a:custGeom>
              <a:avLst/>
              <a:gdLst/>
              <a:ahLst/>
              <a:rect l="l" t="t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solidFill>
              <a:srgbClr val="ffffff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7" name="CustomShape 8"/>
          <p:cNvSpPr/>
          <p:nvPr/>
        </p:nvSpPr>
        <p:spPr>
          <a:xfrm>
            <a:off x="228600" y="228600"/>
            <a:ext cx="8695440" cy="1425960"/>
          </a:xfrm>
          <a:prstGeom prst="roundRect">
            <a:avLst>
              <a:gd name="adj" fmla="val 7136"/>
            </a:avLst>
          </a:prstGeom>
          <a:gradFill rotWithShape="0"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162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8" name="Group 9"/>
          <p:cNvGrpSpPr/>
          <p:nvPr/>
        </p:nvGrpSpPr>
        <p:grpSpPr>
          <a:xfrm>
            <a:off x="211680" y="714240"/>
            <a:ext cx="8723160" cy="1329480"/>
            <a:chOff x="211680" y="714240"/>
            <a:chExt cx="8723160" cy="1329480"/>
          </a:xfrm>
        </p:grpSpPr>
        <p:sp>
          <p:nvSpPr>
            <p:cNvPr id="9" name="CustomShape 10"/>
            <p:cNvSpPr/>
            <p:nvPr/>
          </p:nvSpPr>
          <p:spPr>
            <a:xfrm>
              <a:off x="6047280" y="859320"/>
              <a:ext cx="2876040" cy="713520"/>
            </a:xfrm>
            <a:custGeom>
              <a:avLst/>
              <a:gdLst/>
              <a:ahLst/>
              <a:rect l="l" t="t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" name="CustomShape 11"/>
            <p:cNvSpPr/>
            <p:nvPr/>
          </p:nvSpPr>
          <p:spPr>
            <a:xfrm>
              <a:off x="2619360" y="730800"/>
              <a:ext cx="5544000" cy="849600"/>
            </a:xfrm>
            <a:custGeom>
              <a:avLst/>
              <a:gdLst/>
              <a:ahLst/>
              <a:rect l="l" t="t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" name="CustomShape 12"/>
            <p:cNvSpPr/>
            <p:nvPr/>
          </p:nvSpPr>
          <p:spPr>
            <a:xfrm>
              <a:off x="2828880" y="743040"/>
              <a:ext cx="5467680" cy="774000"/>
            </a:xfrm>
            <a:custGeom>
              <a:avLst/>
              <a:gdLst/>
              <a:ahLst/>
              <a:rect l="l" t="t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" name="CustomShape 13"/>
            <p:cNvSpPr/>
            <p:nvPr/>
          </p:nvSpPr>
          <p:spPr>
            <a:xfrm>
              <a:off x="5609520" y="729720"/>
              <a:ext cx="3307680" cy="651240"/>
            </a:xfrm>
            <a:custGeom>
              <a:avLst/>
              <a:gdLst/>
              <a:ahLst/>
              <a:rect l="l" t="t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" name="CustomShape 14"/>
            <p:cNvSpPr/>
            <p:nvPr/>
          </p:nvSpPr>
          <p:spPr>
            <a:xfrm>
              <a:off x="211680" y="714240"/>
              <a:ext cx="8723160" cy="1329480"/>
            </a:xfrm>
            <a:custGeom>
              <a:avLst/>
              <a:gdLst/>
              <a:ahLst/>
              <a:rect l="l" t="t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solidFill>
              <a:srgbClr val="ffffff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4" name="PlaceHolder 15"/>
          <p:cNvSpPr>
            <a:spLocks noGrp="1"/>
          </p:cNvSpPr>
          <p:nvPr>
            <p:ph type="dt"/>
          </p:nvPr>
        </p:nvSpPr>
        <p:spPr>
          <a:xfrm>
            <a:off x="5163840" y="6250320"/>
            <a:ext cx="378648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AEB852DD-E9A0-4013-AB52-0AA503260498}" type="datetime">
              <a:rPr b="0" lang="ru-RU" sz="1000" spc="-1" strike="noStrike">
                <a:solidFill>
                  <a:srgbClr val="073e87"/>
                </a:solidFill>
                <a:latin typeface="Candara"/>
              </a:rPr>
              <a:t>23.11.20</a:t>
            </a:fld>
            <a:endParaRPr b="0" lang="ru-RU" sz="1000" spc="-1" strike="noStrike">
              <a:latin typeface="Times New Roman"/>
            </a:endParaRPr>
          </a:p>
        </p:txBody>
      </p:sp>
      <p:sp>
        <p:nvSpPr>
          <p:cNvPr id="15" name="PlaceHolder 16"/>
          <p:cNvSpPr>
            <a:spLocks noGrp="1"/>
          </p:cNvSpPr>
          <p:nvPr>
            <p:ph type="ftr"/>
          </p:nvPr>
        </p:nvSpPr>
        <p:spPr>
          <a:xfrm>
            <a:off x="193680" y="6250320"/>
            <a:ext cx="3786480" cy="364680"/>
          </a:xfrm>
          <a:prstGeom prst="rect">
            <a:avLst/>
          </a:prstGeom>
        </p:spPr>
        <p:txBody>
          <a:bodyPr anchor="ctr"/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16" name="PlaceHolder 17"/>
          <p:cNvSpPr>
            <a:spLocks noGrp="1"/>
          </p:cNvSpPr>
          <p:nvPr>
            <p:ph type="sldNum"/>
          </p:nvPr>
        </p:nvSpPr>
        <p:spPr>
          <a:xfrm>
            <a:off x="3990960" y="6250320"/>
            <a:ext cx="1161360" cy="36468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fld id="{23008D39-30C4-4809-A618-E6E35E36F7C8}" type="slidenum">
              <a:rPr b="0" lang="ru-RU" sz="1000" spc="-1" strike="noStrike">
                <a:solidFill>
                  <a:srgbClr val="073e87"/>
                </a:solidFill>
                <a:latin typeface="Candara"/>
              </a:rPr>
              <a:t>&lt;номер&gt;</a:t>
            </a:fld>
            <a:endParaRPr b="0" lang="ru-RU" sz="1000" spc="-1" strike="noStrike">
              <a:latin typeface="Times New Roman"/>
            </a:endParaRPr>
          </a:p>
        </p:txBody>
      </p:sp>
      <p:sp>
        <p:nvSpPr>
          <p:cNvPr id="17" name="PlaceHolder 18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ru-RU" sz="1800" spc="-1" strike="noStrike">
                <a:solidFill>
                  <a:srgbClr val="000000"/>
                </a:solidFill>
                <a:latin typeface="Candara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18" name="PlaceHolder 19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73e87"/>
                </a:solidFill>
                <a:latin typeface="Candara"/>
              </a:rPr>
              <a:t>Для правки структуры щёлкните мышью</a:t>
            </a: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73e87"/>
                </a:solidFill>
                <a:latin typeface="Candara"/>
              </a:rPr>
              <a:t>Второй уровень структуры</a:t>
            </a:r>
            <a:endParaRPr b="0" lang="ru-RU" sz="2000" spc="-1" strike="noStrike">
              <a:solidFill>
                <a:srgbClr val="073e87"/>
              </a:solidFill>
              <a:latin typeface="Candara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73e87"/>
                </a:solidFill>
                <a:latin typeface="Candara"/>
              </a:rPr>
              <a:t>Третий уровень структуры</a:t>
            </a:r>
            <a:endParaRPr b="0" lang="ru-RU" sz="1800" spc="-1" strike="noStrike">
              <a:solidFill>
                <a:srgbClr val="073e87"/>
              </a:solidFill>
              <a:latin typeface="Candara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600" spc="-1" strike="noStrike">
                <a:solidFill>
                  <a:srgbClr val="073e87"/>
                </a:solidFill>
                <a:latin typeface="Candara"/>
              </a:rPr>
              <a:t>Четвёртый уровень структуры</a:t>
            </a:r>
            <a:endParaRPr b="0" lang="ru-RU" sz="1600" spc="-1" strike="noStrike">
              <a:solidFill>
                <a:srgbClr val="073e87"/>
              </a:solidFill>
              <a:latin typeface="Candara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73e87"/>
                </a:solidFill>
                <a:latin typeface="Candara"/>
              </a:rPr>
              <a:t>Пятый уровень структуры</a:t>
            </a:r>
            <a:endParaRPr b="0" lang="ru-RU" sz="2000" spc="-1" strike="noStrike">
              <a:solidFill>
                <a:srgbClr val="073e87"/>
              </a:solidFill>
              <a:latin typeface="Candara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73e87"/>
                </a:solidFill>
                <a:latin typeface="Candara"/>
              </a:rPr>
              <a:t>Шестой уровень структуры</a:t>
            </a:r>
            <a:endParaRPr b="0" lang="ru-RU" sz="2000" spc="-1" strike="noStrike">
              <a:solidFill>
                <a:srgbClr val="073e87"/>
              </a:solidFill>
              <a:latin typeface="Candara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73e87"/>
                </a:solidFill>
                <a:latin typeface="Candara"/>
              </a:rPr>
              <a:t>Седьмой уровень структуры</a:t>
            </a:r>
            <a:endParaRPr b="0" lang="ru-RU" sz="2000" spc="-1" strike="noStrike">
              <a:solidFill>
                <a:srgbClr val="073e87"/>
              </a:solidFill>
              <a:latin typeface="Candara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ustomShape 1"/>
          <p:cNvSpPr/>
          <p:nvPr/>
        </p:nvSpPr>
        <p:spPr>
          <a:xfrm>
            <a:off x="228600" y="228600"/>
            <a:ext cx="8695440" cy="2468520"/>
          </a:xfrm>
          <a:prstGeom prst="roundRect">
            <a:avLst>
              <a:gd name="adj" fmla="val 3362"/>
            </a:avLst>
          </a:prstGeom>
          <a:gradFill rotWithShape="0"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162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56" name="Group 2"/>
          <p:cNvGrpSpPr/>
          <p:nvPr/>
        </p:nvGrpSpPr>
        <p:grpSpPr>
          <a:xfrm>
            <a:off x="211680" y="1679400"/>
            <a:ext cx="8723160" cy="1329480"/>
            <a:chOff x="211680" y="1679400"/>
            <a:chExt cx="8723160" cy="1329480"/>
          </a:xfrm>
        </p:grpSpPr>
        <p:sp>
          <p:nvSpPr>
            <p:cNvPr id="57" name="CustomShape 3"/>
            <p:cNvSpPr/>
            <p:nvPr/>
          </p:nvSpPr>
          <p:spPr>
            <a:xfrm>
              <a:off x="6047280" y="1824480"/>
              <a:ext cx="2876040" cy="713520"/>
            </a:xfrm>
            <a:custGeom>
              <a:avLst/>
              <a:gdLst/>
              <a:ahLst/>
              <a:rect l="l" t="t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8" name="CustomShape 4"/>
            <p:cNvSpPr/>
            <p:nvPr/>
          </p:nvSpPr>
          <p:spPr>
            <a:xfrm>
              <a:off x="2619360" y="1696320"/>
              <a:ext cx="5544000" cy="849600"/>
            </a:xfrm>
            <a:custGeom>
              <a:avLst/>
              <a:gdLst/>
              <a:ahLst/>
              <a:rect l="l" t="t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9" name="CustomShape 5"/>
            <p:cNvSpPr/>
            <p:nvPr/>
          </p:nvSpPr>
          <p:spPr>
            <a:xfrm>
              <a:off x="2828880" y="1708560"/>
              <a:ext cx="5467680" cy="774000"/>
            </a:xfrm>
            <a:custGeom>
              <a:avLst/>
              <a:gdLst/>
              <a:ahLst/>
              <a:rect l="l" t="t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0" name="CustomShape 6"/>
            <p:cNvSpPr/>
            <p:nvPr/>
          </p:nvSpPr>
          <p:spPr>
            <a:xfrm>
              <a:off x="5609520" y="1694880"/>
              <a:ext cx="3307680" cy="651240"/>
            </a:xfrm>
            <a:custGeom>
              <a:avLst/>
              <a:gdLst/>
              <a:ahLst/>
              <a:rect l="l" t="t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1" name="CustomShape 7"/>
            <p:cNvSpPr/>
            <p:nvPr/>
          </p:nvSpPr>
          <p:spPr>
            <a:xfrm>
              <a:off x="211680" y="1679400"/>
              <a:ext cx="8723160" cy="1329480"/>
            </a:xfrm>
            <a:custGeom>
              <a:avLst/>
              <a:gdLst/>
              <a:ahLst/>
              <a:rect l="l" t="t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solidFill>
              <a:srgbClr val="ffffff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62" name="PlaceHolder 8"/>
          <p:cNvSpPr>
            <a:spLocks noGrp="1"/>
          </p:cNvSpPr>
          <p:nvPr>
            <p:ph type="body"/>
          </p:nvPr>
        </p:nvSpPr>
        <p:spPr>
          <a:xfrm>
            <a:off x="871920" y="2675520"/>
            <a:ext cx="7408080" cy="3450240"/>
          </a:xfrm>
          <a:prstGeom prst="rect">
            <a:avLst/>
          </a:prstGeom>
        </p:spPr>
        <p:txBody>
          <a:bodyPr/>
          <a:p>
            <a:pPr marL="274320" indent="-273960">
              <a:lnSpc>
                <a:spcPct val="100000"/>
              </a:lnSpc>
              <a:spcBef>
                <a:spcPts val="479"/>
              </a:spcBef>
              <a:buClr>
                <a:srgbClr val="31b6fd"/>
              </a:buClr>
              <a:buFont typeface="Symbol"/>
              <a:buChar char=""/>
            </a:pPr>
            <a:r>
              <a:rPr b="0" lang="ru-RU" sz="2400" spc="-1" strike="noStrike">
                <a:solidFill>
                  <a:srgbClr val="073e87"/>
                </a:solidFill>
                <a:latin typeface="Candara"/>
              </a:rPr>
              <a:t>Образец текста</a:t>
            </a: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  <a:p>
            <a:pPr lvl="1" marL="576360" indent="-273960">
              <a:lnSpc>
                <a:spcPct val="100000"/>
              </a:lnSpc>
              <a:spcBef>
                <a:spcPts val="439"/>
              </a:spcBef>
              <a:buClr>
                <a:srgbClr val="31b6fd"/>
              </a:buClr>
              <a:buFont typeface="Symbol"/>
              <a:buChar char=""/>
            </a:pPr>
            <a:r>
              <a:rPr b="0" lang="ru-RU" sz="2200" spc="-1" strike="noStrike">
                <a:solidFill>
                  <a:srgbClr val="073e87"/>
                </a:solidFill>
                <a:latin typeface="Candara"/>
              </a:rPr>
              <a:t>Второй уровень</a:t>
            </a:r>
            <a:endParaRPr b="0" lang="ru-RU" sz="2200" spc="-1" strike="noStrike">
              <a:solidFill>
                <a:srgbClr val="073e87"/>
              </a:solidFill>
              <a:latin typeface="Candara"/>
            </a:endParaRPr>
          </a:p>
          <a:p>
            <a:pPr lvl="2" marL="855720" indent="-228240">
              <a:lnSpc>
                <a:spcPct val="100000"/>
              </a:lnSpc>
              <a:spcBef>
                <a:spcPts val="400"/>
              </a:spcBef>
              <a:buClr>
                <a:srgbClr val="31b6fd"/>
              </a:buClr>
              <a:buFont typeface="Symbol"/>
              <a:buChar char=""/>
            </a:pPr>
            <a:r>
              <a:rPr b="0" lang="ru-RU" sz="2000" spc="-1" strike="noStrike">
                <a:solidFill>
                  <a:srgbClr val="073e87"/>
                </a:solidFill>
                <a:latin typeface="Candara"/>
              </a:rPr>
              <a:t>Третий уровень</a:t>
            </a:r>
            <a:endParaRPr b="0" lang="ru-RU" sz="2000" spc="-1" strike="noStrike">
              <a:solidFill>
                <a:srgbClr val="073e87"/>
              </a:solidFill>
              <a:latin typeface="Candara"/>
            </a:endParaRPr>
          </a:p>
          <a:p>
            <a:pPr lvl="3" marL="1143000" indent="-228240">
              <a:lnSpc>
                <a:spcPct val="100000"/>
              </a:lnSpc>
              <a:spcBef>
                <a:spcPts val="360"/>
              </a:spcBef>
              <a:buClr>
                <a:srgbClr val="31b6fd"/>
              </a:buClr>
              <a:buFont typeface="Symbol"/>
              <a:buChar char=""/>
            </a:pPr>
            <a:r>
              <a:rPr b="0" lang="ru-RU" sz="1800" spc="-1" strike="noStrike">
                <a:solidFill>
                  <a:srgbClr val="073e87"/>
                </a:solidFill>
                <a:latin typeface="Candara"/>
              </a:rPr>
              <a:t>Четвертый уровень</a:t>
            </a:r>
            <a:endParaRPr b="0" lang="ru-RU" sz="1800" spc="-1" strike="noStrike">
              <a:solidFill>
                <a:srgbClr val="073e87"/>
              </a:solidFill>
              <a:latin typeface="Candara"/>
            </a:endParaRPr>
          </a:p>
          <a:p>
            <a:pPr lvl="4" marL="1463040" indent="-228240">
              <a:lnSpc>
                <a:spcPct val="100000"/>
              </a:lnSpc>
              <a:spcBef>
                <a:spcPts val="320"/>
              </a:spcBef>
              <a:buClr>
                <a:srgbClr val="31b6fd"/>
              </a:buClr>
              <a:buFont typeface="Symbol"/>
              <a:buChar char=""/>
            </a:pPr>
            <a:r>
              <a:rPr b="0" lang="ru-RU" sz="1600" spc="-1" strike="noStrike">
                <a:solidFill>
                  <a:srgbClr val="073e87"/>
                </a:solidFill>
                <a:latin typeface="Candara"/>
              </a:rPr>
              <a:t>Пятый уровень</a:t>
            </a:r>
            <a:endParaRPr b="0" lang="ru-RU" sz="16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63" name="PlaceHolder 9"/>
          <p:cNvSpPr>
            <a:spLocks noGrp="1"/>
          </p:cNvSpPr>
          <p:nvPr>
            <p:ph type="dt"/>
          </p:nvPr>
        </p:nvSpPr>
        <p:spPr>
          <a:xfrm>
            <a:off x="5163840" y="6250320"/>
            <a:ext cx="378648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D46622B6-3937-4026-821B-2F60E8D5927E}" type="datetime">
              <a:rPr b="0" lang="ru-RU" sz="1000" spc="-1" strike="noStrike">
                <a:solidFill>
                  <a:srgbClr val="073e87"/>
                </a:solidFill>
                <a:latin typeface="Candara"/>
              </a:rPr>
              <a:t>23.11.20</a:t>
            </a:fld>
            <a:endParaRPr b="0" lang="ru-RU" sz="1000" spc="-1" strike="noStrike">
              <a:latin typeface="Times New Roman"/>
            </a:endParaRPr>
          </a:p>
        </p:txBody>
      </p:sp>
      <p:sp>
        <p:nvSpPr>
          <p:cNvPr id="64" name="PlaceHolder 10"/>
          <p:cNvSpPr>
            <a:spLocks noGrp="1"/>
          </p:cNvSpPr>
          <p:nvPr>
            <p:ph type="ftr"/>
          </p:nvPr>
        </p:nvSpPr>
        <p:spPr>
          <a:xfrm>
            <a:off x="193680" y="6250320"/>
            <a:ext cx="3786480" cy="364680"/>
          </a:xfrm>
          <a:prstGeom prst="rect">
            <a:avLst/>
          </a:prstGeom>
        </p:spPr>
        <p:txBody>
          <a:bodyPr anchor="ctr"/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65" name="PlaceHolder 11"/>
          <p:cNvSpPr>
            <a:spLocks noGrp="1"/>
          </p:cNvSpPr>
          <p:nvPr>
            <p:ph type="sldNum"/>
          </p:nvPr>
        </p:nvSpPr>
        <p:spPr>
          <a:xfrm>
            <a:off x="3990960" y="6250320"/>
            <a:ext cx="1161360" cy="36468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fld id="{808D03A0-23EE-4568-8394-BBE2E3306D8E}" type="slidenum">
              <a:rPr b="0" lang="ru-RU" sz="1000" spc="-1" strike="noStrike">
                <a:solidFill>
                  <a:srgbClr val="073e87"/>
                </a:solidFill>
                <a:latin typeface="Candara"/>
              </a:rPr>
              <a:t>1</a:t>
            </a:fld>
            <a:endParaRPr b="0" lang="ru-RU" sz="1000" spc="-1" strike="noStrike">
              <a:latin typeface="Times New Roman"/>
            </a:endParaRPr>
          </a:p>
        </p:txBody>
      </p:sp>
      <p:sp>
        <p:nvSpPr>
          <p:cNvPr id="66" name="PlaceHolder 12"/>
          <p:cNvSpPr>
            <a:spLocks noGrp="1"/>
          </p:cNvSpPr>
          <p:nvPr>
            <p:ph type="title"/>
          </p:nvPr>
        </p:nvSpPr>
        <p:spPr>
          <a:xfrm>
            <a:off x="457200" y="338400"/>
            <a:ext cx="8229240" cy="12524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ffffff"/>
                </a:solidFill>
                <a:latin typeface="Candara"/>
              </a:rPr>
              <a:t>Образец заголовка</a:t>
            </a:r>
            <a:endParaRPr b="0" lang="ru-RU" sz="4400" spc="-1" strike="noStrike">
              <a:solidFill>
                <a:srgbClr val="000000"/>
              </a:solidFill>
              <a:latin typeface="Candara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36.png"/><Relationship Id="rId2" Type="http://schemas.openxmlformats.org/officeDocument/2006/relationships/image" Target="../media/image37.png"/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6" Type="http://schemas.openxmlformats.org/officeDocument/2006/relationships/image" Target="../media/image41.png"/><Relationship Id="rId7" Type="http://schemas.openxmlformats.org/officeDocument/2006/relationships/image" Target="../media/image42.png"/><Relationship Id="rId8" Type="http://schemas.openxmlformats.org/officeDocument/2006/relationships/image" Target="../media/image43.png"/><Relationship Id="rId9" Type="http://schemas.openxmlformats.org/officeDocument/2006/relationships/image" Target="../media/image44.png"/><Relationship Id="rId10" Type="http://schemas.openxmlformats.org/officeDocument/2006/relationships/image" Target="../media/image45.png"/><Relationship Id="rId11" Type="http://schemas.openxmlformats.org/officeDocument/2006/relationships/image" Target="../media/image46.png"/><Relationship Id="rId12" Type="http://schemas.openxmlformats.org/officeDocument/2006/relationships/image" Target="../media/image47.png"/><Relationship Id="rId13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16.png"/><Relationship Id="rId10" Type="http://schemas.openxmlformats.org/officeDocument/2006/relationships/image" Target="../media/image17.png"/><Relationship Id="rId11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image" Target="../media/image24.png"/><Relationship Id="rId8" Type="http://schemas.openxmlformats.org/officeDocument/2006/relationships/image" Target="../media/image25.png"/><Relationship Id="rId9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image" Target="../media/image27.png"/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image" Target="../media/image31.png"/><Relationship Id="rId3" Type="http://schemas.openxmlformats.org/officeDocument/2006/relationships/image" Target="../media/image32.png"/><Relationship Id="rId4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33.png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34.png"/><Relationship Id="rId2" Type="http://schemas.openxmlformats.org/officeDocument/2006/relationships/image" Target="../media/image35.png"/><Relationship Id="rId3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CustomShape 1"/>
          <p:cNvSpPr/>
          <p:nvPr/>
        </p:nvSpPr>
        <p:spPr>
          <a:xfrm>
            <a:off x="3412080" y="1989000"/>
            <a:ext cx="4687920" cy="1022040"/>
          </a:xfrm>
          <a:prstGeom prst="homePlate">
            <a:avLst>
              <a:gd name="adj" fmla="val 5000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latin typeface="Times New Roman"/>
              </a:rPr>
              <a:t>Тригонометриялық функциялардың туындылары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10" name="CustomShape 2"/>
          <p:cNvSpPr/>
          <p:nvPr/>
        </p:nvSpPr>
        <p:spPr>
          <a:xfrm>
            <a:off x="323640" y="1978920"/>
            <a:ext cx="3088080" cy="1022040"/>
          </a:xfrm>
          <a:prstGeom prst="rect">
            <a:avLst/>
          </a:prstGeom>
          <a:ln>
            <a:rou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1b4171"/>
                </a:solidFill>
                <a:latin typeface="Times New Roman"/>
              </a:rPr>
              <a:t>Сабақтың тақырыбы</a:t>
            </a:r>
            <a:r>
              <a:rPr b="0" lang="ru-RU" sz="1800" spc="-1" strike="noStrike">
                <a:solidFill>
                  <a:srgbClr val="000000"/>
                </a:solidFill>
                <a:latin typeface="Candara"/>
              </a:rPr>
              <a:t>: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11" name="CustomShape 3"/>
          <p:cNvSpPr/>
          <p:nvPr/>
        </p:nvSpPr>
        <p:spPr>
          <a:xfrm>
            <a:off x="323640" y="3330000"/>
            <a:ext cx="3024000" cy="1022040"/>
          </a:xfrm>
          <a:prstGeom prst="rect">
            <a:avLst/>
          </a:prstGeom>
          <a:ln>
            <a:rou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1b4171"/>
                </a:solidFill>
                <a:latin typeface="Times New Roman"/>
              </a:rPr>
              <a:t>Оқу  мақсаты</a:t>
            </a:r>
            <a:r>
              <a:rPr b="0" lang="ru-RU" sz="2800" spc="-1" strike="noStrike">
                <a:solidFill>
                  <a:srgbClr val="000000"/>
                </a:solidFill>
                <a:latin typeface="Times New Roman"/>
              </a:rPr>
              <a:t>: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112" name="CustomShape 4"/>
          <p:cNvSpPr/>
          <p:nvPr/>
        </p:nvSpPr>
        <p:spPr>
          <a:xfrm>
            <a:off x="323640" y="4562640"/>
            <a:ext cx="3024000" cy="1022040"/>
          </a:xfrm>
          <a:prstGeom prst="rect">
            <a:avLst/>
          </a:prstGeom>
          <a:ln>
            <a:rou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1b4171"/>
                </a:solidFill>
                <a:latin typeface="Times New Roman"/>
              </a:rPr>
              <a:t>Сабақ мақсаты</a:t>
            </a:r>
            <a:r>
              <a:rPr b="0" lang="ru-RU" sz="2800" spc="-1" strike="noStrike">
                <a:solidFill>
                  <a:srgbClr val="000000"/>
                </a:solidFill>
                <a:latin typeface="Times New Roman"/>
              </a:rPr>
              <a:t>: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113" name="CustomShape 5"/>
          <p:cNvSpPr/>
          <p:nvPr/>
        </p:nvSpPr>
        <p:spPr>
          <a:xfrm>
            <a:off x="3357720" y="3286080"/>
            <a:ext cx="4992480" cy="1071360"/>
          </a:xfrm>
          <a:prstGeom prst="homePlate">
            <a:avLst>
              <a:gd name="adj" fmla="val 5000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</p:sp>
      <p:sp>
        <p:nvSpPr>
          <p:cNvPr id="114" name="CustomShape 6"/>
          <p:cNvSpPr/>
          <p:nvPr/>
        </p:nvSpPr>
        <p:spPr>
          <a:xfrm>
            <a:off x="3401280" y="4564440"/>
            <a:ext cx="4842720" cy="1022040"/>
          </a:xfrm>
          <a:prstGeom prst="homePlate">
            <a:avLst>
              <a:gd name="adj" fmla="val 5000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latin typeface="Times New Roman"/>
              </a:rPr>
              <a:t>Тригонометриялық функциялардың туындыларын қолданып есеп шығара білу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15" name="CustomShape 7"/>
          <p:cNvSpPr/>
          <p:nvPr/>
        </p:nvSpPr>
        <p:spPr>
          <a:xfrm>
            <a:off x="470520" y="957600"/>
            <a:ext cx="7992360" cy="5778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3200" spc="-1" strike="noStrike">
                <a:solidFill>
                  <a:srgbClr val="002060"/>
                </a:solidFill>
                <a:latin typeface="Times New Roman"/>
              </a:rPr>
              <a:t>Тарау мен бөлім  атауы : 10.3АТуынды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116" name="CustomShape 8"/>
          <p:cNvSpPr/>
          <p:nvPr/>
        </p:nvSpPr>
        <p:spPr>
          <a:xfrm>
            <a:off x="3357720" y="3571920"/>
            <a:ext cx="4622760" cy="70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latin typeface="Times New Roman"/>
              </a:rPr>
              <a:t>10.3.1.13тригонометриялық функциялардың туындыларын табу</a:t>
            </a:r>
            <a:endParaRPr b="0" lang="ru-RU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5" name="Table 1"/>
          <p:cNvGraphicFramePr/>
          <p:nvPr/>
        </p:nvGraphicFramePr>
        <p:xfrm>
          <a:off x="211680" y="692640"/>
          <a:ext cx="8680680" cy="2564280"/>
        </p:xfrm>
        <a:graphic>
          <a:graphicData uri="http://schemas.openxmlformats.org/drawingml/2006/table">
            <a:tbl>
              <a:tblPr/>
              <a:tblGrid>
                <a:gridCol w="2002320"/>
                <a:gridCol w="6678360"/>
              </a:tblGrid>
              <a:tr h="360000">
                <a:tc>
                  <a:txBody>
                    <a:bodyPr lIns="68400" rIns="68400" tIns="0" bIns="0"/>
                    <a:p>
                      <a:pPr marL="76320">
                        <a:lnSpc>
                          <a:spcPts val="1355"/>
                        </a:lnSpc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Оқу мақсаты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 lIns="68400" rIns="68400" tIns="0" bIns="0"/>
                    <a:p>
                      <a:pPr algn="just">
                        <a:lnSpc>
                          <a:spcPts val="1329"/>
                        </a:lnSpc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10.3.1.13 - тригонометриялық функциялардың туындыларын табу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7e7"/>
                    </a:solidFill>
                  </a:tcPr>
                </a:tc>
              </a:tr>
              <a:tr h="288000">
                <a:tc rowSpan="4">
                  <a:txBody>
                    <a:bodyPr lIns="68400" rIns="68400" tIns="0" bIns="0"/>
                    <a:p>
                      <a:pPr marL="76320"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Бағалау критерийі</a:t>
                      </a: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 lIns="68400" rIns="68400" tIns="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Білім алушы: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7e7"/>
                    </a:solidFill>
                  </a:tcPr>
                </a:tc>
              </a:tr>
              <a:tr h="287640">
                <a:tc v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68400" rIns="68400" tIns="0" bIns="0"/>
                    <a:p>
                      <a:pPr marL="343080" indent="-342720">
                        <a:lnSpc>
                          <a:spcPct val="106000"/>
                        </a:lnSpc>
                        <a:buClr>
                          <a:srgbClr val="000000"/>
                        </a:buClr>
                        <a:buFont typeface="Symbol"/>
                        <a:buChar char=""/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Туындыны табу формулаларын біледі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7e7"/>
                    </a:solidFill>
                  </a:tcPr>
                </a:tc>
              </a:tr>
              <a:tr h="287640">
                <a:tc v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68400" rIns="68400" tIns="0" bIns="0"/>
                    <a:p>
                      <a:pPr marL="343080" indent="-342720">
                        <a:lnSpc>
                          <a:spcPct val="106000"/>
                        </a:lnSpc>
                        <a:buClr>
                          <a:srgbClr val="000000"/>
                        </a:buClr>
                        <a:buFont typeface="Symbol"/>
                        <a:buChar char=""/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Күрделі функцияның формуласын қолдана алады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7e7"/>
                    </a:solidFill>
                  </a:tcPr>
                </a:tc>
              </a:tr>
              <a:tr h="590760">
                <a:tc v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68400" rIns="68400" tIns="0" bIns="0"/>
                    <a:p>
                      <a:pPr marL="343080" indent="-342720">
                        <a:lnSpc>
                          <a:spcPct val="106000"/>
                        </a:lnSpc>
                        <a:buClr>
                          <a:srgbClr val="000000"/>
                        </a:buClr>
                        <a:buFont typeface="Symbol"/>
                        <a:buChar char=""/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Тригонометриялық функциялардың туындысын   есеп шығаруда пайдалана алады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7e7"/>
                    </a:solidFill>
                  </a:tcPr>
                </a:tc>
              </a:tr>
              <a:tr h="370440">
                <a:tc rowSpan="2">
                  <a:txBody>
                    <a:bodyPr lIns="68400" rIns="68400" tIns="0" bIns="0"/>
                    <a:p>
                      <a:pPr marL="76320"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Ойлау дағдыларының</a:t>
                      </a:r>
                      <a:endParaRPr b="0" lang="ru-RU" sz="1800" spc="-1" strike="noStrike">
                        <a:latin typeface="Arial"/>
                      </a:endParaRPr>
                    </a:p>
                    <a:p>
                      <a:pPr marL="76320"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деңгейі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 lIns="68400" rIns="68400" tIns="0" bIns="0"/>
                    <a:p>
                      <a:pPr marL="241200"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Білу және түсіну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7e7"/>
                    </a:solidFill>
                  </a:tcPr>
                </a:tc>
              </a:tr>
              <a:tr h="380520">
                <a:tc v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68400" rIns="68400" tIns="0" bIns="0"/>
                    <a:p>
                      <a:pPr marL="241200">
                        <a:lnSpc>
                          <a:spcPts val="1355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Қолдану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7e7"/>
                    </a:solidFill>
                  </a:tcPr>
                </a:tc>
              </a:tr>
            </a:tbl>
          </a:graphicData>
        </a:graphic>
      </p:graphicFrame>
      <p:sp>
        <p:nvSpPr>
          <p:cNvPr id="196" name="CustomShape 2"/>
          <p:cNvSpPr/>
          <p:nvPr/>
        </p:nvSpPr>
        <p:spPr>
          <a:xfrm>
            <a:off x="1979640" y="3414960"/>
            <a:ext cx="545832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</a:rPr>
              <a:t>«СӘЙКЕСТЕНДІРУ»ТЕСТ  ТАПСЫРМА </a:t>
            </a:r>
            <a:endParaRPr b="0" lang="ru-RU" sz="1800" spc="-1" strike="noStrike">
              <a:latin typeface="Arial"/>
            </a:endParaRPr>
          </a:p>
        </p:txBody>
      </p:sp>
      <p:graphicFrame>
        <p:nvGraphicFramePr>
          <p:cNvPr id="197" name="Table 3"/>
          <p:cNvGraphicFramePr/>
          <p:nvPr/>
        </p:nvGraphicFramePr>
        <p:xfrm>
          <a:off x="213120" y="3789000"/>
          <a:ext cx="8539200" cy="2567880"/>
        </p:xfrm>
        <a:graphic>
          <a:graphicData uri="http://schemas.openxmlformats.org/drawingml/2006/table">
            <a:tbl>
              <a:tblPr/>
              <a:tblGrid>
                <a:gridCol w="370440"/>
                <a:gridCol w="3488040"/>
                <a:gridCol w="432000"/>
                <a:gridCol w="4248720"/>
              </a:tblGrid>
              <a:tr h="360360">
                <a:tc>
                  <a:txBody>
                    <a:bodyPr lIns="64800" rIns="64800" tIns="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500" spc="-1" strike="noStrike">
                          <a:solidFill>
                            <a:srgbClr val="ffffff"/>
                          </a:solidFill>
                          <a:latin typeface="Candara"/>
                        </a:rPr>
                        <a:t>1</a:t>
                      </a:r>
                      <a:endParaRPr b="0" lang="ru-RU" sz="1500" spc="-1" strike="noStrike">
                        <a:latin typeface="Arial"/>
                      </a:endParaRPr>
                    </a:p>
                  </a:txBody>
                  <a:tcPr marL="64800" marR="648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1b6fd"/>
                    </a:solidFill>
                  </a:tcPr>
                </a:tc>
                <a:tc>
                  <a:tcPr marL="64800" marR="648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1b6fd"/>
                    </a:solidFill>
                  </a:tcPr>
                </a:tc>
                <a:tc>
                  <a:txBody>
                    <a:bodyPr lIns="64800" rIns="64800" tIns="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F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64800" marR="648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1b6fd"/>
                    </a:solidFill>
                  </a:tcPr>
                </a:tc>
                <a:tc>
                  <a:tcPr marL="64800" marR="648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1b6fd"/>
                    </a:solidFill>
                  </a:tcPr>
                </a:tc>
              </a:tr>
              <a:tr h="595800">
                <a:tc>
                  <a:txBody>
                    <a:bodyPr lIns="64800" rIns="64800" tIns="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500" spc="-1" strike="noStrike">
                          <a:solidFill>
                            <a:srgbClr val="ffffff"/>
                          </a:solidFill>
                          <a:latin typeface="Candara"/>
                        </a:rPr>
                        <a:t>2</a:t>
                      </a:r>
                      <a:endParaRPr b="0" lang="ru-RU" sz="1500" spc="-1" strike="noStrike">
                        <a:latin typeface="Arial"/>
                      </a:endParaRPr>
                    </a:p>
                  </a:txBody>
                  <a:tcPr marL="64800" marR="648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31b6fd"/>
                    </a:solidFill>
                  </a:tcPr>
                </a:tc>
                <a:tc>
                  <a:tcPr marL="64800" marR="648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e5fe"/>
                    </a:solidFill>
                  </a:tcPr>
                </a:tc>
                <a:tc>
                  <a:txBody>
                    <a:bodyPr lIns="64800" rIns="64800" tIns="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H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64800" marR="648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e5fe"/>
                    </a:solidFill>
                  </a:tcPr>
                </a:tc>
                <a:tc>
                  <a:tcPr marL="64800" marR="648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e5fe"/>
                    </a:solidFill>
                  </a:tcPr>
                </a:tc>
              </a:tr>
              <a:tr h="338400">
                <a:tc>
                  <a:txBody>
                    <a:bodyPr lIns="64800" rIns="64800" tIns="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500" spc="-1" strike="noStrike">
                          <a:solidFill>
                            <a:srgbClr val="ffffff"/>
                          </a:solidFill>
                          <a:latin typeface="Candara"/>
                        </a:rPr>
                        <a:t>3</a:t>
                      </a:r>
                      <a:endParaRPr b="0" lang="ru-RU" sz="1500" spc="-1" strike="noStrike">
                        <a:latin typeface="Arial"/>
                      </a:endParaRPr>
                    </a:p>
                  </a:txBody>
                  <a:tcPr marL="64800" marR="648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31b6fd"/>
                    </a:solidFill>
                  </a:tcPr>
                </a:tc>
                <a:tc>
                  <a:tcPr marL="64800" marR="648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f2fe"/>
                    </a:solidFill>
                  </a:tcPr>
                </a:tc>
                <a:tc>
                  <a:txBody>
                    <a:bodyPr lIns="64800" rIns="64800" tIns="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O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64800" marR="648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f2fe"/>
                    </a:solidFill>
                  </a:tcPr>
                </a:tc>
                <a:tc>
                  <a:tcPr marL="64800" marR="648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f2fe"/>
                    </a:solidFill>
                  </a:tcPr>
                </a:tc>
              </a:tr>
              <a:tr h="338400">
                <a:tc>
                  <a:txBody>
                    <a:bodyPr lIns="64800" rIns="64800" tIns="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500" spc="-1" strike="noStrike">
                          <a:solidFill>
                            <a:srgbClr val="ffffff"/>
                          </a:solidFill>
                          <a:latin typeface="Candara"/>
                        </a:rPr>
                        <a:t>4</a:t>
                      </a:r>
                      <a:endParaRPr b="0" lang="ru-RU" sz="1500" spc="-1" strike="noStrike">
                        <a:latin typeface="Arial"/>
                      </a:endParaRPr>
                    </a:p>
                  </a:txBody>
                  <a:tcPr marL="64800" marR="648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31b6fd"/>
                    </a:solidFill>
                  </a:tcPr>
                </a:tc>
                <a:tc>
                  <a:tcPr marL="64800" marR="648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e5fe"/>
                    </a:solidFill>
                  </a:tcPr>
                </a:tc>
                <a:tc>
                  <a:txBody>
                    <a:bodyPr lIns="64800" rIns="64800" tIns="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R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64800" marR="648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e5fe"/>
                    </a:solidFill>
                  </a:tcPr>
                </a:tc>
                <a:tc>
                  <a:tcPr marL="64800" marR="648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e5fe"/>
                    </a:solidFill>
                  </a:tcPr>
                </a:tc>
              </a:tr>
              <a:tr h="595800">
                <a:tc>
                  <a:txBody>
                    <a:bodyPr lIns="64800" rIns="64800" tIns="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500" spc="-1" strike="noStrike">
                          <a:solidFill>
                            <a:srgbClr val="ffffff"/>
                          </a:solidFill>
                          <a:latin typeface="Candara"/>
                        </a:rPr>
                        <a:t>5</a:t>
                      </a:r>
                      <a:endParaRPr b="0" lang="ru-RU" sz="1500" spc="-1" strike="noStrike">
                        <a:latin typeface="Arial"/>
                      </a:endParaRPr>
                    </a:p>
                  </a:txBody>
                  <a:tcPr marL="64800" marR="648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31b6fd"/>
                    </a:solidFill>
                  </a:tcPr>
                </a:tc>
                <a:tc>
                  <a:tcPr marL="64800" marR="648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f2fe"/>
                    </a:solidFill>
                  </a:tcPr>
                </a:tc>
                <a:tc>
                  <a:txBody>
                    <a:bodyPr lIns="64800" rIns="64800" tIns="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N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64800" marR="648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f2fe"/>
                    </a:solidFill>
                  </a:tcPr>
                </a:tc>
                <a:tc>
                  <a:tcPr marL="64800" marR="648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f2fe"/>
                    </a:solidFill>
                  </a:tcPr>
                </a:tc>
              </a:tr>
              <a:tr h="339120">
                <a:tc>
                  <a:txBody>
                    <a:bodyPr lIns="64800" rIns="64800" tIns="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500" spc="-1" strike="noStrike">
                          <a:solidFill>
                            <a:srgbClr val="ffffff"/>
                          </a:solidFill>
                          <a:latin typeface="Candara"/>
                        </a:rPr>
                        <a:t>6</a:t>
                      </a:r>
                      <a:endParaRPr b="0" lang="ru-RU" sz="1500" spc="-1" strike="noStrike">
                        <a:latin typeface="Arial"/>
                      </a:endParaRPr>
                    </a:p>
                  </a:txBody>
                  <a:tcPr marL="64800" marR="648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31b6fd"/>
                    </a:solidFill>
                  </a:tcPr>
                </a:tc>
                <a:tc>
                  <a:tcPr marL="64800" marR="648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e5fe"/>
                    </a:solidFill>
                  </a:tcPr>
                </a:tc>
                <a:tc>
                  <a:txBody>
                    <a:bodyPr lIns="64800" rIns="64800" tIns="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64800" marR="648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e5fe"/>
                    </a:solidFill>
                  </a:tcPr>
                </a:tc>
                <a:tc>
                  <a:tcPr marL="64800" marR="648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e5f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8" name="Table 4"/>
          <p:cNvGraphicFramePr/>
          <p:nvPr/>
        </p:nvGraphicFramePr>
        <p:xfrm>
          <a:off x="213120" y="3789000"/>
          <a:ext cx="8539200" cy="2567880"/>
        </p:xfrm>
        <a:graphic>
          <a:graphicData uri="http://schemas.openxmlformats.org/drawingml/2006/table">
            <a:tbl>
              <a:tblPr/>
              <a:tblGrid>
                <a:gridCol w="370440"/>
                <a:gridCol w="3488040"/>
                <a:gridCol w="432000"/>
                <a:gridCol w="4248720"/>
              </a:tblGrid>
              <a:tr h="360360">
                <a:tc>
                  <a:txBody>
                    <a:bodyPr lIns="64800" rIns="64800" tIns="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500" spc="-1" strike="noStrike">
                          <a:solidFill>
                            <a:srgbClr val="ffffff"/>
                          </a:solidFill>
                          <a:latin typeface="Candara"/>
                        </a:rPr>
                        <a:t>1</a:t>
                      </a:r>
                      <a:endParaRPr b="0" lang="ru-RU" sz="1500" spc="-1" strike="noStrike">
                        <a:latin typeface="Arial"/>
                      </a:endParaRPr>
                    </a:p>
                  </a:txBody>
                  <a:tcPr marL="64800" marR="648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1b6fd"/>
                    </a:solidFill>
                  </a:tcPr>
                </a:tc>
                <a:tc>
                  <a:tcPr marL="64800" marR="648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blipFill rotWithShape="0">
                      <a:blip r:embed="rId1"/>
                      <a:stretch>
                        <a:fillRect/>
                      </a:stretch>
                    </a:blipFill>
                  </a:tcPr>
                </a:tc>
                <a:tc>
                  <a:txBody>
                    <a:bodyPr lIns="64800" rIns="64800" tIns="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F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64800" marR="648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1b6fd"/>
                    </a:solidFill>
                  </a:tcPr>
                </a:tc>
                <a:tc>
                  <a:tcPr marL="64800" marR="648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blipFill rotWithShape="0">
                      <a:blip r:embed="rId2"/>
                      <a:stretch>
                        <a:fillRect/>
                      </a:stretch>
                    </a:blipFill>
                  </a:tcPr>
                </a:tc>
              </a:tr>
              <a:tr h="595800">
                <a:tc>
                  <a:txBody>
                    <a:bodyPr lIns="64800" rIns="64800" tIns="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500" spc="-1" strike="noStrike">
                          <a:solidFill>
                            <a:srgbClr val="ffffff"/>
                          </a:solidFill>
                          <a:latin typeface="Candara"/>
                        </a:rPr>
                        <a:t>2</a:t>
                      </a:r>
                      <a:endParaRPr b="0" lang="ru-RU" sz="1500" spc="-1" strike="noStrike">
                        <a:latin typeface="Arial"/>
                      </a:endParaRPr>
                    </a:p>
                  </a:txBody>
                  <a:tcPr marL="64800" marR="648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31b6fd"/>
                    </a:solidFill>
                  </a:tcPr>
                </a:tc>
                <a:tc>
                  <a:tcPr marL="64800" marR="648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blipFill rotWithShape="0">
                      <a:blip r:embed="rId3"/>
                      <a:stretch>
                        <a:fillRect/>
                      </a:stretch>
                    </a:blipFill>
                  </a:tcPr>
                </a:tc>
                <a:tc>
                  <a:txBody>
                    <a:bodyPr lIns="64800" rIns="64800" tIns="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H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64800" marR="648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e5fe"/>
                    </a:solidFill>
                  </a:tcPr>
                </a:tc>
                <a:tc>
                  <a:tcPr marL="64800" marR="648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blipFill rotWithShape="0">
                      <a:blip r:embed="rId4"/>
                      <a:stretch>
                        <a:fillRect/>
                      </a:stretch>
                    </a:blipFill>
                  </a:tcPr>
                </a:tc>
              </a:tr>
              <a:tr h="338400">
                <a:tc>
                  <a:txBody>
                    <a:bodyPr lIns="64800" rIns="64800" tIns="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500" spc="-1" strike="noStrike">
                          <a:solidFill>
                            <a:srgbClr val="ffffff"/>
                          </a:solidFill>
                          <a:latin typeface="Candara"/>
                        </a:rPr>
                        <a:t>3</a:t>
                      </a:r>
                      <a:endParaRPr b="0" lang="ru-RU" sz="1500" spc="-1" strike="noStrike">
                        <a:latin typeface="Arial"/>
                      </a:endParaRPr>
                    </a:p>
                  </a:txBody>
                  <a:tcPr marL="64800" marR="648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31b6fd"/>
                    </a:solidFill>
                  </a:tcPr>
                </a:tc>
                <a:tc>
                  <a:tcPr marL="64800" marR="648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blipFill rotWithShape="0">
                      <a:blip r:embed="rId5"/>
                      <a:stretch>
                        <a:fillRect/>
                      </a:stretch>
                    </a:blipFill>
                  </a:tcPr>
                </a:tc>
                <a:tc>
                  <a:txBody>
                    <a:bodyPr lIns="64800" rIns="64800" tIns="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O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64800" marR="648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f2fe"/>
                    </a:solidFill>
                  </a:tcPr>
                </a:tc>
                <a:tc>
                  <a:tcPr marL="64800" marR="648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blipFill rotWithShape="0">
                      <a:blip r:embed="rId6"/>
                      <a:stretch>
                        <a:fillRect/>
                      </a:stretch>
                    </a:blipFill>
                  </a:tcPr>
                </a:tc>
              </a:tr>
              <a:tr h="338400">
                <a:tc>
                  <a:txBody>
                    <a:bodyPr lIns="64800" rIns="64800" tIns="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500" spc="-1" strike="noStrike">
                          <a:solidFill>
                            <a:srgbClr val="ffffff"/>
                          </a:solidFill>
                          <a:latin typeface="Candara"/>
                        </a:rPr>
                        <a:t>4</a:t>
                      </a:r>
                      <a:endParaRPr b="0" lang="ru-RU" sz="1500" spc="-1" strike="noStrike">
                        <a:latin typeface="Arial"/>
                      </a:endParaRPr>
                    </a:p>
                  </a:txBody>
                  <a:tcPr marL="64800" marR="648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31b6fd"/>
                    </a:solidFill>
                  </a:tcPr>
                </a:tc>
                <a:tc>
                  <a:tcPr marL="64800" marR="648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blipFill rotWithShape="0">
                      <a:blip r:embed="rId7"/>
                      <a:stretch>
                        <a:fillRect/>
                      </a:stretch>
                    </a:blipFill>
                  </a:tcPr>
                </a:tc>
                <a:tc>
                  <a:txBody>
                    <a:bodyPr lIns="64800" rIns="64800" tIns="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R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64800" marR="648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e5fe"/>
                    </a:solidFill>
                  </a:tcPr>
                </a:tc>
                <a:tc>
                  <a:tcPr marL="64800" marR="648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blipFill rotWithShape="0">
                      <a:blip r:embed="rId8"/>
                      <a:stretch>
                        <a:fillRect/>
                      </a:stretch>
                    </a:blipFill>
                  </a:tcPr>
                </a:tc>
              </a:tr>
              <a:tr h="595800">
                <a:tc>
                  <a:txBody>
                    <a:bodyPr lIns="64800" rIns="64800" tIns="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500" spc="-1" strike="noStrike">
                          <a:solidFill>
                            <a:srgbClr val="ffffff"/>
                          </a:solidFill>
                          <a:latin typeface="Candara"/>
                        </a:rPr>
                        <a:t>5</a:t>
                      </a:r>
                      <a:endParaRPr b="0" lang="ru-RU" sz="1500" spc="-1" strike="noStrike">
                        <a:latin typeface="Arial"/>
                      </a:endParaRPr>
                    </a:p>
                  </a:txBody>
                  <a:tcPr marL="64800" marR="648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31b6fd"/>
                    </a:solidFill>
                  </a:tcPr>
                </a:tc>
                <a:tc>
                  <a:tcPr marL="64800" marR="648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blipFill rotWithShape="0">
                      <a:blip r:embed="rId9"/>
                      <a:stretch>
                        <a:fillRect/>
                      </a:stretch>
                    </a:blipFill>
                  </a:tcPr>
                </a:tc>
                <a:tc>
                  <a:txBody>
                    <a:bodyPr lIns="64800" rIns="64800" tIns="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N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64800" marR="648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f2fe"/>
                    </a:solidFill>
                  </a:tcPr>
                </a:tc>
                <a:tc>
                  <a:tcPr marL="64800" marR="648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blipFill rotWithShape="0">
                      <a:blip r:embed="rId10"/>
                      <a:stretch>
                        <a:fillRect/>
                      </a:stretch>
                    </a:blipFill>
                  </a:tcPr>
                </a:tc>
              </a:tr>
              <a:tr h="339120">
                <a:tc>
                  <a:txBody>
                    <a:bodyPr lIns="64800" rIns="64800" tIns="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500" spc="-1" strike="noStrike">
                          <a:solidFill>
                            <a:srgbClr val="ffffff"/>
                          </a:solidFill>
                          <a:latin typeface="Candara"/>
                        </a:rPr>
                        <a:t>6</a:t>
                      </a:r>
                      <a:endParaRPr b="0" lang="ru-RU" sz="1500" spc="-1" strike="noStrike">
                        <a:latin typeface="Arial"/>
                      </a:endParaRPr>
                    </a:p>
                  </a:txBody>
                  <a:tcPr marL="64800" marR="648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31b6fd"/>
                    </a:solidFill>
                  </a:tcPr>
                </a:tc>
                <a:tc>
                  <a:tcPr marL="64800" marR="648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blipFill rotWithShape="0">
                      <a:blip r:embed="rId11"/>
                      <a:stretch>
                        <a:fillRect/>
                      </a:stretch>
                    </a:blipFill>
                  </a:tcPr>
                </a:tc>
                <a:tc>
                  <a:txBody>
                    <a:bodyPr lIns="64800" rIns="64800" tIns="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64800" marR="648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e5fe"/>
                    </a:solidFill>
                  </a:tcPr>
                </a:tc>
                <a:tc>
                  <a:tcPr marL="64800" marR="648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blipFill rotWithShape="0">
                      <a:blip r:embed="rId12"/>
                      <a:stretch>
                        <a:fillRect/>
                      </a:stretch>
                    </a:blipFill>
                  </a:tcPr>
                </a:tc>
              </a:tr>
            </a:tbl>
          </a:graphicData>
        </a:graphic>
      </p:graphicFrame>
      <p:sp>
        <p:nvSpPr>
          <p:cNvPr id="199" name="CustomShape 5"/>
          <p:cNvSpPr/>
          <p:nvPr/>
        </p:nvSpPr>
        <p:spPr>
          <a:xfrm>
            <a:off x="179640" y="0"/>
            <a:ext cx="4176000" cy="431640"/>
          </a:xfrm>
          <a:prstGeom prst="homePlate">
            <a:avLst>
              <a:gd name="adj" fmla="val 50000"/>
            </a:avLst>
          </a:prstGeom>
          <a:ln>
            <a:solidFill>
              <a:srgbClr val="566c14"/>
            </a:solidFill>
            <a:rou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Arial"/>
                <a:ea typeface="Times New Roman"/>
              </a:rPr>
              <a:t>Қалыптастырушы бағалау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0" name="Table 1"/>
          <p:cNvGraphicFramePr/>
          <p:nvPr/>
        </p:nvGraphicFramePr>
        <p:xfrm>
          <a:off x="611640" y="692640"/>
          <a:ext cx="7920360" cy="3697560"/>
        </p:xfrm>
        <a:graphic>
          <a:graphicData uri="http://schemas.openxmlformats.org/drawingml/2006/table">
            <a:tbl>
              <a:tblPr/>
              <a:tblGrid>
                <a:gridCol w="4070160"/>
                <a:gridCol w="1540080"/>
                <a:gridCol w="2310120"/>
              </a:tblGrid>
              <a:tr h="538920">
                <a:tc>
                  <a:txBody>
                    <a:bodyPr lIns="68040" rIns="68040" tIns="0" bIns="0"/>
                    <a:p>
                      <a:pPr>
                        <a:lnSpc>
                          <a:spcPct val="80000"/>
                        </a:lnSpc>
                      </a:pPr>
                      <a:r>
                        <a:rPr b="1" lang="ru-RU" sz="2400" spc="-1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Бағалау критрийлері </a:t>
                      </a:r>
                      <a:endParaRPr b="0" lang="ru-RU" sz="2400" spc="-1" strike="noStrike">
                        <a:latin typeface="Arial"/>
                      </a:endParaRPr>
                    </a:p>
                  </a:txBody>
                  <a:tcPr marL="68040" marR="68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1b6fd"/>
                    </a:solidFill>
                  </a:tcPr>
                </a:tc>
                <a:tc>
                  <a:txBody>
                    <a:bodyPr lIns="68040" rIns="68040" tIns="0" bIns="0"/>
                    <a:p>
                      <a:pPr algn="ctr">
                        <a:lnSpc>
                          <a:spcPct val="80000"/>
                        </a:lnSpc>
                      </a:pPr>
                      <a:r>
                        <a:rPr b="1" lang="ru-RU" sz="2400" spc="-1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Тест </a:t>
                      </a:r>
                      <a:endParaRPr b="0" lang="ru-RU" sz="2400" spc="-1" strike="noStrike">
                        <a:latin typeface="Arial"/>
                      </a:endParaRPr>
                    </a:p>
                  </a:txBody>
                  <a:tcPr marL="68040" marR="68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1b6fd"/>
                    </a:solidFill>
                  </a:tcPr>
                </a:tc>
                <a:tc>
                  <a:txBody>
                    <a:bodyPr lIns="68040" rIns="68040" tIns="0" bIns="0"/>
                    <a:p>
                      <a:pPr>
                        <a:lnSpc>
                          <a:spcPct val="80000"/>
                        </a:lnSpc>
                      </a:pPr>
                      <a:r>
                        <a:rPr b="1" lang="ru-RU" sz="2400" spc="-1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 </a:t>
                      </a:r>
                      <a:r>
                        <a:rPr b="1" lang="ru-RU" sz="2400" spc="-1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Балл</a:t>
                      </a:r>
                      <a:r>
                        <a:rPr b="1" lang="ru-RU" sz="2400" spc="-1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	</a:t>
                      </a:r>
                      <a:endParaRPr b="0" lang="ru-RU" sz="2400" spc="-1" strike="noStrike">
                        <a:latin typeface="Arial"/>
                      </a:endParaRPr>
                    </a:p>
                  </a:txBody>
                  <a:tcPr marL="68040" marR="68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1b6fd"/>
                    </a:solidFill>
                  </a:tcPr>
                </a:tc>
              </a:tr>
              <a:tr h="337320">
                <a:tc rowSpan="2">
                  <a:txBody>
                    <a:bodyPr lIns="68040" rIns="68040" tIns="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2400" spc="-1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Туындыны табу формулаларын біледі</a:t>
                      </a:r>
                      <a:endParaRPr b="0" lang="ru-RU" sz="2400" spc="-1" strike="noStrike">
                        <a:latin typeface="Arial"/>
                      </a:endParaRPr>
                    </a:p>
                  </a:txBody>
                  <a:tcPr marL="68040" marR="68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31b6fd"/>
                    </a:solidFill>
                  </a:tcPr>
                </a:tc>
                <a:tc>
                  <a:txBody>
                    <a:bodyPr lIns="68040" rIns="68040" tIns="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2400" spc="-1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№</a:t>
                      </a:r>
                      <a:r>
                        <a:rPr b="0" lang="ru-RU" sz="2400" spc="-1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1</a:t>
                      </a:r>
                      <a:endParaRPr b="0" lang="ru-RU" sz="2400" spc="-1" strike="noStrike">
                        <a:latin typeface="Arial"/>
                      </a:endParaRPr>
                    </a:p>
                  </a:txBody>
                  <a:tcPr marL="68040" marR="68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e5fe"/>
                    </a:solidFill>
                  </a:tcPr>
                </a:tc>
                <a:tc>
                  <a:txBody>
                    <a:bodyPr lIns="68040" rIns="68040" tIns="0" bIns="0"/>
                    <a:p>
                      <a:pPr>
                        <a:lnSpc>
                          <a:spcPct val="80000"/>
                        </a:lnSpc>
                      </a:pPr>
                      <a:r>
                        <a:rPr b="0" lang="ru-RU" sz="2400" spc="-1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1</a:t>
                      </a:r>
                      <a:endParaRPr b="0" lang="ru-RU" sz="2400" spc="-1" strike="noStrike">
                        <a:latin typeface="Arial"/>
                      </a:endParaRPr>
                    </a:p>
                  </a:txBody>
                  <a:tcPr marL="68040" marR="68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e5fe"/>
                    </a:solidFill>
                  </a:tcPr>
                </a:tc>
              </a:tr>
              <a:tr h="337320">
                <a:tc v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68040" rIns="68040" tIns="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2400" spc="-1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№</a:t>
                      </a:r>
                      <a:r>
                        <a:rPr b="0" lang="ru-RU" sz="2400" spc="-1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2</a:t>
                      </a:r>
                      <a:endParaRPr b="0" lang="ru-RU" sz="2400" spc="-1" strike="noStrike">
                        <a:latin typeface="Arial"/>
                      </a:endParaRPr>
                    </a:p>
                  </a:txBody>
                  <a:tcPr marL="68040" marR="68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f2fe"/>
                    </a:solidFill>
                  </a:tcPr>
                </a:tc>
                <a:tc>
                  <a:txBody>
                    <a:bodyPr lIns="68040" rIns="68040" tIns="0" bIns="0"/>
                    <a:p>
                      <a:pPr>
                        <a:lnSpc>
                          <a:spcPct val="80000"/>
                        </a:lnSpc>
                      </a:pPr>
                      <a:r>
                        <a:rPr b="0" lang="ru-RU" sz="2400" spc="-1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2</a:t>
                      </a:r>
                      <a:endParaRPr b="0" lang="ru-RU" sz="2400" spc="-1" strike="noStrike">
                        <a:latin typeface="Arial"/>
                      </a:endParaRPr>
                    </a:p>
                  </a:txBody>
                  <a:tcPr marL="68040" marR="68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f2fe"/>
                    </a:solidFill>
                  </a:tcPr>
                </a:tc>
              </a:tr>
              <a:tr h="269640">
                <a:tc rowSpan="3">
                  <a:txBody>
                    <a:bodyPr lIns="68040" rIns="68040" tIns="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2400" spc="-1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Күрделі функцияның формуласын қолдана алады</a:t>
                      </a:r>
                      <a:endParaRPr b="0" lang="ru-RU" sz="2400" spc="-1" strike="noStrike">
                        <a:latin typeface="Arial"/>
                      </a:endParaRPr>
                    </a:p>
                  </a:txBody>
                  <a:tcPr marL="68040" marR="68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31b6fd"/>
                    </a:solidFill>
                  </a:tcPr>
                </a:tc>
                <a:tc>
                  <a:txBody>
                    <a:bodyPr lIns="68040" rIns="68040" tIns="0" bIns="0"/>
                    <a:p>
                      <a:pPr>
                        <a:lnSpc>
                          <a:spcPct val="80000"/>
                        </a:lnSpc>
                      </a:pPr>
                      <a:r>
                        <a:rPr b="0" lang="ru-RU" sz="2400" spc="-1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№</a:t>
                      </a:r>
                      <a:r>
                        <a:rPr b="0" lang="ru-RU" sz="2400" spc="-1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3</a:t>
                      </a:r>
                      <a:endParaRPr b="0" lang="ru-RU" sz="2400" spc="-1" strike="noStrike">
                        <a:latin typeface="Arial"/>
                      </a:endParaRPr>
                    </a:p>
                  </a:txBody>
                  <a:tcPr marL="68040" marR="68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e5fe"/>
                    </a:solidFill>
                  </a:tcPr>
                </a:tc>
                <a:tc>
                  <a:txBody>
                    <a:bodyPr lIns="68040" rIns="68040" tIns="0" bIns="0"/>
                    <a:p>
                      <a:pPr>
                        <a:lnSpc>
                          <a:spcPct val="80000"/>
                        </a:lnSpc>
                      </a:pPr>
                      <a:r>
                        <a:rPr b="0" lang="ru-RU" sz="2400" spc="-1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1</a:t>
                      </a:r>
                      <a:endParaRPr b="0" lang="ru-RU" sz="2400" spc="-1" strike="noStrike">
                        <a:latin typeface="Arial"/>
                      </a:endParaRPr>
                    </a:p>
                  </a:txBody>
                  <a:tcPr marL="68040" marR="68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e5fe"/>
                    </a:solidFill>
                  </a:tcPr>
                </a:tc>
              </a:tr>
              <a:tr h="337320">
                <a:tc v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68040" rIns="68040" tIns="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2400" spc="-1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№</a:t>
                      </a:r>
                      <a:r>
                        <a:rPr b="0" lang="ru-RU" sz="2400" spc="-1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4</a:t>
                      </a:r>
                      <a:endParaRPr b="0" lang="ru-RU" sz="2400" spc="-1" strike="noStrike">
                        <a:latin typeface="Arial"/>
                      </a:endParaRPr>
                    </a:p>
                  </a:txBody>
                  <a:tcPr marL="68040" marR="68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f2fe"/>
                    </a:solidFill>
                  </a:tcPr>
                </a:tc>
                <a:tc>
                  <a:txBody>
                    <a:bodyPr lIns="68040" rIns="68040" tIns="0" bIns="0"/>
                    <a:p>
                      <a:pPr>
                        <a:lnSpc>
                          <a:spcPct val="80000"/>
                        </a:lnSpc>
                      </a:pPr>
                      <a:r>
                        <a:rPr b="0" lang="ru-RU" sz="2400" spc="-1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2</a:t>
                      </a:r>
                      <a:endParaRPr b="0" lang="ru-RU" sz="2400" spc="-1" strike="noStrike">
                        <a:latin typeface="Arial"/>
                      </a:endParaRPr>
                    </a:p>
                  </a:txBody>
                  <a:tcPr marL="68040" marR="68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f2fe"/>
                    </a:solidFill>
                  </a:tcPr>
                </a:tc>
              </a:tr>
              <a:tr h="337320">
                <a:tc v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68040" rIns="68040" tIns="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2400" spc="-1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№</a:t>
                      </a:r>
                      <a:r>
                        <a:rPr b="0" lang="ru-RU" sz="2400" spc="-1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5</a:t>
                      </a:r>
                      <a:endParaRPr b="0" lang="ru-RU" sz="2400" spc="-1" strike="noStrike">
                        <a:latin typeface="Arial"/>
                      </a:endParaRPr>
                    </a:p>
                  </a:txBody>
                  <a:tcPr marL="68040" marR="68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e5fe"/>
                    </a:solidFill>
                  </a:tcPr>
                </a:tc>
                <a:tc>
                  <a:txBody>
                    <a:bodyPr lIns="68040" rIns="68040" tIns="0" bIns="0"/>
                    <a:p>
                      <a:pPr>
                        <a:lnSpc>
                          <a:spcPct val="80000"/>
                        </a:lnSpc>
                      </a:pPr>
                      <a:r>
                        <a:rPr b="0" lang="ru-RU" sz="2400" spc="-1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2</a:t>
                      </a:r>
                      <a:endParaRPr b="0" lang="ru-RU" sz="2400" spc="-1" strike="noStrike">
                        <a:latin typeface="Arial"/>
                      </a:endParaRPr>
                    </a:p>
                  </a:txBody>
                  <a:tcPr marL="68040" marR="68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e5fe"/>
                    </a:solidFill>
                  </a:tcPr>
                </a:tc>
              </a:tr>
              <a:tr h="1348200">
                <a:tc>
                  <a:txBody>
                    <a:bodyPr lIns="68040" rIns="68040" tIns="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2400" spc="-1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Тригонометриялық функциялар формуласын  есеп шығаруда пайдалана алады</a:t>
                      </a:r>
                      <a:endParaRPr b="0" lang="ru-RU" sz="2400" spc="-1" strike="noStrike">
                        <a:latin typeface="Arial"/>
                      </a:endParaRPr>
                    </a:p>
                  </a:txBody>
                  <a:tcPr marL="68040" marR="68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31b6fd"/>
                    </a:solidFill>
                  </a:tcPr>
                </a:tc>
                <a:tc>
                  <a:txBody>
                    <a:bodyPr lIns="68040" rIns="68040" tIns="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2400" spc="-1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№</a:t>
                      </a:r>
                      <a:r>
                        <a:rPr b="0" lang="ru-RU" sz="2400" spc="-1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6</a:t>
                      </a:r>
                      <a:endParaRPr b="0" lang="ru-RU" sz="2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2400" spc="-1" strike="noStrike">
                        <a:latin typeface="Arial"/>
                      </a:endParaRPr>
                    </a:p>
                  </a:txBody>
                  <a:tcPr marL="68040" marR="68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f2fe"/>
                    </a:solidFill>
                  </a:tcPr>
                </a:tc>
                <a:tc>
                  <a:txBody>
                    <a:bodyPr lIns="68040" rIns="68040" tIns="0" bIns="0"/>
                    <a:p>
                      <a:pPr>
                        <a:lnSpc>
                          <a:spcPct val="80000"/>
                        </a:lnSpc>
                      </a:pPr>
                      <a:r>
                        <a:rPr b="0" lang="ru-RU" sz="2400" spc="-1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2</a:t>
                      </a:r>
                      <a:endParaRPr b="0" lang="ru-RU" sz="2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80000"/>
                        </a:lnSpc>
                      </a:pPr>
                      <a:endParaRPr b="0" lang="ru-RU" sz="2400" spc="-1" strike="noStrike">
                        <a:latin typeface="Arial"/>
                      </a:endParaRPr>
                    </a:p>
                  </a:txBody>
                  <a:tcPr marL="68040" marR="68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f2fe"/>
                    </a:solidFill>
                  </a:tcPr>
                </a:tc>
              </a:tr>
              <a:tr h="337320">
                <a:tc>
                  <a:txBody>
                    <a:bodyPr lIns="68040" rIns="68040" tIns="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2400" spc="-1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Барлығы:</a:t>
                      </a:r>
                      <a:endParaRPr b="0" lang="ru-RU" sz="2400" spc="-1" strike="noStrike">
                        <a:latin typeface="Arial"/>
                      </a:endParaRPr>
                    </a:p>
                  </a:txBody>
                  <a:tcPr marL="68040" marR="68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31b6fd"/>
                    </a:solidFill>
                  </a:tcPr>
                </a:tc>
                <a:tc>
                  <a:txBody>
                    <a:bodyPr lIns="68040" rIns="68040" tIns="0" bIns="0"/>
                    <a:p>
                      <a:pPr>
                        <a:lnSpc>
                          <a:spcPct val="80000"/>
                        </a:lnSpc>
                      </a:pPr>
                      <a:r>
                        <a:rPr b="0" lang="ru-RU" sz="2400" spc="-1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 </a:t>
                      </a:r>
                      <a:endParaRPr b="0" lang="ru-RU" sz="2400" spc="-1" strike="noStrike">
                        <a:latin typeface="Arial"/>
                      </a:endParaRPr>
                    </a:p>
                  </a:txBody>
                  <a:tcPr marL="68040" marR="68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e5fe"/>
                    </a:solidFill>
                  </a:tcPr>
                </a:tc>
                <a:tc>
                  <a:txBody>
                    <a:bodyPr lIns="68040" rIns="68040" tIns="0" bIns="0"/>
                    <a:p>
                      <a:pPr>
                        <a:lnSpc>
                          <a:spcPct val="80000"/>
                        </a:lnSpc>
                      </a:pPr>
                      <a:r>
                        <a:rPr b="0" lang="ru-RU" sz="2400" spc="-1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10 балл</a:t>
                      </a:r>
                      <a:endParaRPr b="0" lang="ru-RU" sz="2400" spc="-1" strike="noStrike">
                        <a:latin typeface="Arial"/>
                      </a:endParaRPr>
                    </a:p>
                  </a:txBody>
                  <a:tcPr marL="68040" marR="68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e5fe"/>
                    </a:solidFill>
                  </a:tcPr>
                </a:tc>
              </a:tr>
            </a:tbl>
          </a:graphicData>
        </a:graphic>
      </p:graphicFrame>
      <p:sp>
        <p:nvSpPr>
          <p:cNvPr id="201" name="CustomShape 2"/>
          <p:cNvSpPr/>
          <p:nvPr/>
        </p:nvSpPr>
        <p:spPr>
          <a:xfrm>
            <a:off x="467640" y="5238360"/>
            <a:ext cx="743148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002060"/>
                </a:solidFill>
                <a:latin typeface="Times New Roman"/>
              </a:rPr>
              <a:t>Жауабы: 1.O , 2.F, 3.B,4.N,5.R,6.H</a:t>
            </a:r>
            <a:endParaRPr b="0" lang="ru-R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TextShape 1"/>
          <p:cNvSpPr txBox="1"/>
          <p:nvPr/>
        </p:nvSpPr>
        <p:spPr>
          <a:xfrm>
            <a:off x="871920" y="2675520"/>
            <a:ext cx="7408080" cy="345024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274320" indent="-273960">
              <a:lnSpc>
                <a:spcPct val="100000"/>
              </a:lnSpc>
              <a:spcBef>
                <a:spcPts val="479"/>
              </a:spcBef>
              <a:buClr>
                <a:srgbClr val="31b6fd"/>
              </a:buClr>
              <a:buFont typeface="Symbol"/>
              <a:buChar char=""/>
            </a:pPr>
            <a:r>
              <a:rPr b="0" lang="ru-RU" sz="2400" spc="-1" strike="noStrike">
                <a:solidFill>
                  <a:srgbClr val="002060"/>
                </a:solidFill>
                <a:latin typeface="Times New Roman"/>
              </a:rPr>
              <a:t>нені білдім, нені үйрендім</a:t>
            </a: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  <a:p>
            <a:pPr marL="274320" indent="-273960">
              <a:lnSpc>
                <a:spcPct val="100000"/>
              </a:lnSpc>
              <a:spcBef>
                <a:spcPts val="479"/>
              </a:spcBef>
              <a:buClr>
                <a:srgbClr val="31b6fd"/>
              </a:buClr>
              <a:buFont typeface="Symbol"/>
              <a:buChar char=""/>
            </a:pPr>
            <a:r>
              <a:rPr b="0" lang="ru-RU" sz="2400" spc="-1" strike="noStrike">
                <a:solidFill>
                  <a:srgbClr val="002060"/>
                </a:solidFill>
                <a:latin typeface="Times New Roman"/>
              </a:rPr>
              <a:t>нені толық түсінбедім </a:t>
            </a: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  <a:p>
            <a:pPr marL="274320" indent="-273960">
              <a:lnSpc>
                <a:spcPct val="100000"/>
              </a:lnSpc>
              <a:spcBef>
                <a:spcPts val="479"/>
              </a:spcBef>
              <a:buClr>
                <a:srgbClr val="31b6fd"/>
              </a:buClr>
              <a:buFont typeface="Symbol"/>
              <a:buChar char=""/>
            </a:pPr>
            <a:r>
              <a:rPr b="0" lang="ru-RU" sz="2400" spc="-1" strike="noStrike">
                <a:solidFill>
                  <a:srgbClr val="002060"/>
                </a:solidFill>
                <a:latin typeface="Times New Roman"/>
              </a:rPr>
              <a:t>немен жұмысты жалғастыру қажет </a:t>
            </a: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203" name="TextShape 2"/>
          <p:cNvSpPr txBox="1"/>
          <p:nvPr/>
        </p:nvSpPr>
        <p:spPr>
          <a:xfrm>
            <a:off x="457200" y="338400"/>
            <a:ext cx="8229240" cy="12524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ru-RU" sz="4400" spc="-1" strike="noStrike">
                <a:solidFill>
                  <a:srgbClr val="002060"/>
                </a:solidFill>
                <a:latin typeface="Candara"/>
              </a:rPr>
              <a:t>Рефлексия</a:t>
            </a:r>
            <a:endParaRPr b="0" lang="ru-RU" sz="4400" spc="-1" strike="noStrike">
              <a:solidFill>
                <a:srgbClr val="000000"/>
              </a:solidFill>
              <a:latin typeface="Candara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TextShape 1"/>
          <p:cNvSpPr txBox="1"/>
          <p:nvPr/>
        </p:nvSpPr>
        <p:spPr>
          <a:xfrm>
            <a:off x="107640" y="1556640"/>
            <a:ext cx="8640720" cy="24480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1234440" algn="ctr">
              <a:lnSpc>
                <a:spcPct val="100000"/>
              </a:lnSpc>
              <a:spcBef>
                <a:spcPts val="1080"/>
              </a:spcBef>
            </a:pPr>
            <a:r>
              <a:rPr b="1" lang="ru-RU" sz="5400" spc="-1" strike="noStrike">
                <a:solidFill>
                  <a:srgbClr val="016296"/>
                </a:solidFill>
                <a:latin typeface="Times New Roman"/>
              </a:rPr>
              <a:t>Назарларыңызға рахмет!</a:t>
            </a:r>
            <a:endParaRPr b="0" lang="ru-RU" sz="5400" spc="-1" strike="noStrike">
              <a:solidFill>
                <a:srgbClr val="073e87"/>
              </a:solidFill>
              <a:latin typeface="Candara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CustomShape 1"/>
          <p:cNvSpPr/>
          <p:nvPr/>
        </p:nvSpPr>
        <p:spPr>
          <a:xfrm>
            <a:off x="755640" y="836640"/>
            <a:ext cx="756036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2800" spc="-1" strike="noStrike">
                <a:solidFill>
                  <a:srgbClr val="000000"/>
                </a:solidFill>
                <a:latin typeface="Times New Roman"/>
              </a:rPr>
              <a:t>Жаңа   тақырыптың атын табыңыз?   </a:t>
            </a:r>
            <a:endParaRPr b="0" lang="ru-RU" sz="2800" spc="-1" strike="noStrike">
              <a:latin typeface="Arial"/>
            </a:endParaRPr>
          </a:p>
        </p:txBody>
      </p:sp>
      <p:pic>
        <p:nvPicPr>
          <p:cNvPr id="118" name="Рисунок 2" descr=""/>
          <p:cNvPicPr/>
          <p:nvPr/>
        </p:nvPicPr>
        <p:blipFill>
          <a:blip r:embed="rId1"/>
          <a:srcRect l="33850" t="27381" r="42506" b="38418"/>
          <a:stretch/>
        </p:blipFill>
        <p:spPr>
          <a:xfrm>
            <a:off x="755640" y="1556640"/>
            <a:ext cx="6952320" cy="3164400"/>
          </a:xfrm>
          <a:prstGeom prst="rect">
            <a:avLst/>
          </a:prstGeom>
          <a:ln>
            <a:noFill/>
          </a:ln>
        </p:spPr>
      </p:pic>
      <p:sp>
        <p:nvSpPr>
          <p:cNvPr id="119" name="CustomShape 2"/>
          <p:cNvSpPr/>
          <p:nvPr/>
        </p:nvSpPr>
        <p:spPr>
          <a:xfrm flipV="1" rot="10800000">
            <a:off x="7956360" y="5949720"/>
            <a:ext cx="7560360" cy="974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latin typeface="Times New Roman"/>
              </a:rPr>
              <a:t>Күрделі функцияның  туындысын табу формуласын еске түсірейік?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000" spc="-1" strike="noStrike">
              <a:latin typeface="Arial"/>
            </a:endParaRPr>
          </a:p>
        </p:txBody>
      </p:sp>
      <p:sp>
        <p:nvSpPr>
          <p:cNvPr id="120" name="CustomShape 3"/>
          <p:cNvSpPr/>
          <p:nvPr/>
        </p:nvSpPr>
        <p:spPr>
          <a:xfrm flipV="1" rot="10800000">
            <a:off x="7956360" y="6176520"/>
            <a:ext cx="7560360" cy="1201320"/>
          </a:xfrm>
          <a:prstGeom prst="rect">
            <a:avLst/>
          </a:prstGeom>
          <a:blipFill rotWithShape="0">
            <a:blip r:embed="rId2"/>
            <a:stretch>
              <a:fillRect l="-882" t="-2514" r="0" b="0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latin typeface="Candara"/>
              </a:rPr>
              <a:t> 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21" name="CustomShape 4"/>
          <p:cNvSpPr/>
          <p:nvPr/>
        </p:nvSpPr>
        <p:spPr>
          <a:xfrm>
            <a:off x="539640" y="260640"/>
            <a:ext cx="2724840" cy="760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2" name="CustomShape 5"/>
          <p:cNvSpPr/>
          <p:nvPr/>
        </p:nvSpPr>
        <p:spPr>
          <a:xfrm>
            <a:off x="251640" y="188640"/>
            <a:ext cx="4248000" cy="647640"/>
          </a:xfrm>
          <a:prstGeom prst="homePlate">
            <a:avLst>
              <a:gd name="adj" fmla="val 50000"/>
            </a:avLst>
          </a:prstGeom>
          <a:ln>
            <a:solidFill>
              <a:srgbClr val="566c14"/>
            </a:solidFill>
            <a:rou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002060"/>
                </a:solidFill>
                <a:latin typeface="Times New Roman"/>
              </a:rPr>
              <a:t>Қызығушылықты   ояту</a:t>
            </a:r>
            <a:endParaRPr b="0" lang="ru-R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ustomShape 1"/>
          <p:cNvSpPr/>
          <p:nvPr/>
        </p:nvSpPr>
        <p:spPr>
          <a:xfrm>
            <a:off x="322200" y="173520"/>
            <a:ext cx="8496720" cy="1096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002060"/>
                </a:solidFill>
                <a:latin typeface="Times New Roman"/>
              </a:rPr>
              <a:t>Тамаша, яғни бүгінгі   сабағымыздың  тақырыбы «Тригонометриялық функциялардың туындылары»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Candara"/>
              </a:rPr>
              <a:t> </a:t>
            </a:r>
            <a:endParaRPr b="0" lang="ru-RU" sz="1800" spc="-1" strike="noStrike">
              <a:latin typeface="Arial"/>
            </a:endParaRPr>
          </a:p>
        </p:txBody>
      </p:sp>
      <p:pic>
        <p:nvPicPr>
          <p:cNvPr id="124" name="Рисунок 2" descr=""/>
          <p:cNvPicPr/>
          <p:nvPr/>
        </p:nvPicPr>
        <p:blipFill>
          <a:blip r:embed="rId1"/>
          <a:stretch/>
        </p:blipFill>
        <p:spPr>
          <a:xfrm>
            <a:off x="611640" y="1883880"/>
            <a:ext cx="5328360" cy="752760"/>
          </a:xfrm>
          <a:prstGeom prst="rect">
            <a:avLst/>
          </a:prstGeom>
          <a:ln>
            <a:noFill/>
          </a:ln>
        </p:spPr>
      </p:pic>
      <p:sp>
        <p:nvSpPr>
          <p:cNvPr id="125" name="CustomShape 2"/>
          <p:cNvSpPr/>
          <p:nvPr/>
        </p:nvSpPr>
        <p:spPr>
          <a:xfrm>
            <a:off x="755640" y="2740320"/>
            <a:ext cx="784836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Times New Roman"/>
              </a:rPr>
              <a:t>Тригонометриялық тепе-теңдікті   ескерсек </a:t>
            </a:r>
            <a:endParaRPr b="0" lang="ru-RU" sz="2400" spc="-1" strike="noStrike">
              <a:latin typeface="Arial"/>
            </a:endParaRPr>
          </a:p>
        </p:txBody>
      </p:sp>
      <p:pic>
        <p:nvPicPr>
          <p:cNvPr id="126" name="Рисунок 4" descr=""/>
          <p:cNvPicPr/>
          <p:nvPr/>
        </p:nvPicPr>
        <p:blipFill>
          <a:blip r:embed="rId2"/>
          <a:stretch/>
        </p:blipFill>
        <p:spPr>
          <a:xfrm>
            <a:off x="1547640" y="3109680"/>
            <a:ext cx="5302440" cy="691200"/>
          </a:xfrm>
          <a:prstGeom prst="rect">
            <a:avLst/>
          </a:prstGeom>
          <a:ln>
            <a:noFill/>
          </a:ln>
        </p:spPr>
      </p:pic>
      <p:pic>
        <p:nvPicPr>
          <p:cNvPr id="127" name="Рисунок 61" descr=""/>
          <p:cNvPicPr/>
          <p:nvPr/>
        </p:nvPicPr>
        <p:blipFill>
          <a:blip r:embed="rId3"/>
          <a:stretch/>
        </p:blipFill>
        <p:spPr>
          <a:xfrm>
            <a:off x="703440" y="4437000"/>
            <a:ext cx="5308560" cy="847800"/>
          </a:xfrm>
          <a:prstGeom prst="rect">
            <a:avLst/>
          </a:prstGeom>
          <a:ln>
            <a:noFill/>
          </a:ln>
        </p:spPr>
      </p:pic>
      <p:sp>
        <p:nvSpPr>
          <p:cNvPr id="128" name="CustomShape 3"/>
          <p:cNvSpPr/>
          <p:nvPr/>
        </p:nvSpPr>
        <p:spPr>
          <a:xfrm>
            <a:off x="0" y="0"/>
            <a:ext cx="9143640" cy="45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9" name="CustomShape 4"/>
          <p:cNvSpPr/>
          <p:nvPr/>
        </p:nvSpPr>
        <p:spPr>
          <a:xfrm>
            <a:off x="0" y="457200"/>
            <a:ext cx="9143640" cy="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0" name="CustomShape 5"/>
          <p:cNvSpPr/>
          <p:nvPr/>
        </p:nvSpPr>
        <p:spPr>
          <a:xfrm>
            <a:off x="703440" y="5531760"/>
            <a:ext cx="7684920" cy="45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Осыдан 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131" name="CustomShape 6"/>
          <p:cNvSpPr/>
          <p:nvPr/>
        </p:nvSpPr>
        <p:spPr>
          <a:xfrm>
            <a:off x="802440" y="3892320"/>
            <a:ext cx="500472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Times New Roman"/>
              </a:rPr>
              <a:t>және   функция өсімшесіне қойсақ </a:t>
            </a:r>
            <a:endParaRPr b="0" lang="ru-RU" sz="2400" spc="-1" strike="noStrike">
              <a:latin typeface="Arial"/>
            </a:endParaRPr>
          </a:p>
        </p:txBody>
      </p:sp>
      <mc:AlternateContent>
        <mc:Choice xmlns:a14="http://schemas.microsoft.com/office/drawing/2010/main" Requires="a14">
          <p:sp>
            <p:nvSpPr>
              <p:cNvPr id="132" name="Formula 7"/>
              <p:cNvSpPr txBox="1"/>
              <p:nvPr/>
            </p:nvSpPr>
            <p:spPr>
              <a:xfrm>
                <a:off x="2095200" y="5576760"/>
                <a:ext cx="2352960" cy="45288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p>
                      <m:e>
                        <m:d>
                          <m:dPr>
                            <m:begChr m:val="("/>
                            <m:endChr m:val=")"/>
                          </m:dPr>
                          <m:e>
                            <m:r>
                              <m:t xml:space="preserve">𝒔𝒊𝒏</m:t>
                            </m:r>
                            <m:r>
                              <m:t xml:space="preserve">х</m:t>
                            </m:r>
                          </m:e>
                        </m:d>
                      </m:e>
                      <m:sup>
                        <m:r>
                          <m:t xml:space="preserve">,</m:t>
                        </m:r>
                      </m:sup>
                    </m:sSup>
                    <m:r>
                      <m:t xml:space="preserve">=</m:t>
                    </m:r>
                    <m:r>
                      <m:t xml:space="preserve">𝒄𝒐𝒔</m:t>
                    </m:r>
                    <m:r>
                      <m:t xml:space="preserve">х</m:t>
                    </m:r>
                  </m:oMath>
                </a14:m>
              </a:p>
            </p:txBody>
          </p:sp>
        </mc:Choice>
        <mc:Fallback/>
      </mc:AlternateContent>
      <p:sp>
        <p:nvSpPr>
          <p:cNvPr id="133" name="CustomShape 8"/>
          <p:cNvSpPr/>
          <p:nvPr/>
        </p:nvSpPr>
        <p:spPr>
          <a:xfrm>
            <a:off x="2095200" y="5576760"/>
            <a:ext cx="2352960" cy="452880"/>
          </a:xfrm>
          <a:prstGeom prst="rect">
            <a:avLst/>
          </a:prstGeom>
          <a:blipFill rotWithShape="0">
            <a:blip r:embed="rId4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latin typeface="Candara"/>
              </a:rPr>
              <a:t> 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34" name="CustomShape 9"/>
          <p:cNvSpPr/>
          <p:nvPr/>
        </p:nvSpPr>
        <p:spPr>
          <a:xfrm>
            <a:off x="322200" y="1052640"/>
            <a:ext cx="8281800" cy="882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2800" spc="-1" strike="noStrike">
                <a:solidFill>
                  <a:srgbClr val="000000"/>
                </a:solidFill>
                <a:latin typeface="Times New Roman"/>
              </a:rPr>
              <a:t>I . у функциясының туындысы.</a:t>
            </a:r>
            <a:endParaRPr b="0" lang="ru-RU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Times New Roman"/>
              </a:rPr>
              <a:t>Функцияның туындысының анықтамасы бойынша 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135" name="CustomShape 10"/>
          <p:cNvSpPr/>
          <p:nvPr/>
        </p:nvSpPr>
        <p:spPr>
          <a:xfrm>
            <a:off x="322200" y="1052640"/>
            <a:ext cx="8281800" cy="892080"/>
          </a:xfrm>
          <a:prstGeom prst="rect">
            <a:avLst/>
          </a:prstGeom>
          <a:blipFill rotWithShape="0">
            <a:blip r:embed="rId5"/>
            <a:stretch>
              <a:fillRect l="-1545" t="-6834" r="0" b="-15063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latin typeface="Candara"/>
              </a:rPr>
              <a:t> 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36" name="CustomShape 11"/>
          <p:cNvSpPr/>
          <p:nvPr/>
        </p:nvSpPr>
        <p:spPr>
          <a:xfrm>
            <a:off x="4356000" y="5579640"/>
            <a:ext cx="374400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формуласын алдық</a:t>
            </a:r>
            <a:r>
              <a:rPr b="1" lang="ru-RU" sz="1200" spc="-1" strike="noStrike">
                <a:solidFill>
                  <a:srgbClr val="000000"/>
                </a:solidFill>
                <a:latin typeface="Arial"/>
                <a:ea typeface="Times New Roman"/>
              </a:rPr>
              <a:t>.</a:t>
            </a:r>
            <a:endParaRPr b="0" lang="ru-RU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CustomShape 1"/>
          <p:cNvSpPr/>
          <p:nvPr/>
        </p:nvSpPr>
        <p:spPr>
          <a:xfrm>
            <a:off x="623160" y="386280"/>
            <a:ext cx="718884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2800" spc="-1" strike="noStrike">
                <a:solidFill>
                  <a:srgbClr val="000000"/>
                </a:solidFill>
                <a:latin typeface="Times New Roman"/>
              </a:rPr>
              <a:t>II.у функциясының туындысы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138" name="CustomShape 2"/>
          <p:cNvSpPr/>
          <p:nvPr/>
        </p:nvSpPr>
        <p:spPr>
          <a:xfrm>
            <a:off x="623160" y="386280"/>
            <a:ext cx="7188840" cy="522720"/>
          </a:xfrm>
          <a:prstGeom prst="rect">
            <a:avLst/>
          </a:prstGeom>
          <a:blipFill rotWithShape="0">
            <a:blip r:embed="rId1"/>
            <a:stretch>
              <a:fillRect l="-1692" t="-11623" r="0" b="-31364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latin typeface="Candara"/>
              </a:rPr>
              <a:t> </a:t>
            </a:r>
            <a:endParaRPr b="0" lang="ru-RU" sz="1800" spc="-1" strike="noStrike">
              <a:latin typeface="Arial"/>
            </a:endParaRPr>
          </a:p>
        </p:txBody>
      </p:sp>
      <p:pic>
        <p:nvPicPr>
          <p:cNvPr id="139" name="Рисунок 2" descr=""/>
          <p:cNvPicPr/>
          <p:nvPr/>
        </p:nvPicPr>
        <p:blipFill>
          <a:blip r:embed="rId2"/>
          <a:stretch/>
        </p:blipFill>
        <p:spPr>
          <a:xfrm>
            <a:off x="858600" y="909360"/>
            <a:ext cx="6984360" cy="574920"/>
          </a:xfrm>
          <a:prstGeom prst="rect">
            <a:avLst/>
          </a:prstGeom>
          <a:ln>
            <a:noFill/>
          </a:ln>
        </p:spPr>
      </p:pic>
      <p:sp>
        <p:nvSpPr>
          <p:cNvPr id="140" name="CustomShape 3"/>
          <p:cNvSpPr/>
          <p:nvPr/>
        </p:nvSpPr>
        <p:spPr>
          <a:xfrm>
            <a:off x="823680" y="1628640"/>
            <a:ext cx="363744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Times New Roman"/>
              </a:rPr>
              <a:t>Тепе-теңдігін қолданып, </a:t>
            </a:r>
            <a:endParaRPr b="0" lang="ru-RU" sz="2400" spc="-1" strike="noStrike">
              <a:latin typeface="Arial"/>
            </a:endParaRPr>
          </a:p>
        </p:txBody>
      </p:sp>
      <p:pic>
        <p:nvPicPr>
          <p:cNvPr id="141" name="Рисунок 5" descr=""/>
          <p:cNvPicPr/>
          <p:nvPr/>
        </p:nvPicPr>
        <p:blipFill>
          <a:blip r:embed="rId3"/>
          <a:stretch/>
        </p:blipFill>
        <p:spPr>
          <a:xfrm>
            <a:off x="4644000" y="1499760"/>
            <a:ext cx="3816000" cy="719640"/>
          </a:xfrm>
          <a:prstGeom prst="rect">
            <a:avLst/>
          </a:prstGeom>
          <a:ln>
            <a:noFill/>
          </a:ln>
        </p:spPr>
      </p:pic>
      <p:pic>
        <p:nvPicPr>
          <p:cNvPr id="142" name="Рисунок 6" descr=""/>
          <p:cNvPicPr/>
          <p:nvPr/>
        </p:nvPicPr>
        <p:blipFill>
          <a:blip r:embed="rId4"/>
          <a:stretch/>
        </p:blipFill>
        <p:spPr>
          <a:xfrm>
            <a:off x="707760" y="2118600"/>
            <a:ext cx="3960000" cy="825120"/>
          </a:xfrm>
          <a:prstGeom prst="rect">
            <a:avLst/>
          </a:prstGeom>
          <a:ln>
            <a:noFill/>
          </a:ln>
        </p:spPr>
      </p:pic>
      <mc:AlternateContent>
        <mc:Choice xmlns:a14="http://schemas.microsoft.com/office/drawing/2010/main" Requires="a14">
          <p:sp>
            <p:nvSpPr>
              <p:cNvPr id="143" name="Formula 4"/>
              <p:cNvSpPr txBox="1"/>
              <p:nvPr/>
            </p:nvSpPr>
            <p:spPr>
              <a:xfrm>
                <a:off x="5528160" y="2334960"/>
                <a:ext cx="2158200" cy="39276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p>
                      <m:e>
                        <m:d>
                          <m:dPr>
                            <m:begChr m:val="("/>
                            <m:endChr m:val=")"/>
                          </m:dPr>
                          <m:e>
                            <m:r>
                              <m:t xml:space="preserve">𝐜𝐨𝐬</m:t>
                            </m:r>
                            <m:r>
                              <m:t xml:space="preserve">х</m:t>
                            </m:r>
                          </m:e>
                        </m:d>
                      </m:e>
                      <m:sup>
                        <m:r>
                          <m:t xml:space="preserve">,</m:t>
                        </m:r>
                      </m:sup>
                    </m:sSup>
                    <m:r>
                      <m:t xml:space="preserve">=</m:t>
                    </m:r>
                    <m:r>
                      <m:t xml:space="preserve">−</m:t>
                    </m:r>
                    <m:r>
                      <m:t xml:space="preserve">𝐬𝐢𝐧</m:t>
                    </m:r>
                    <m:r>
                      <m:t xml:space="preserve">х</m:t>
                    </m:r>
                  </m:oMath>
                </a14:m>
              </a:p>
            </p:txBody>
          </p:sp>
        </mc:Choice>
        <mc:Fallback/>
      </mc:AlternateContent>
      <p:sp>
        <p:nvSpPr>
          <p:cNvPr id="144" name="CustomShape 5"/>
          <p:cNvSpPr/>
          <p:nvPr/>
        </p:nvSpPr>
        <p:spPr>
          <a:xfrm>
            <a:off x="5528160" y="2334960"/>
            <a:ext cx="2158200" cy="392760"/>
          </a:xfrm>
          <a:prstGeom prst="rect">
            <a:avLst/>
          </a:prstGeom>
          <a:blipFill rotWithShape="0">
            <a:blip r:embed="rId5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latin typeface="Candara"/>
              </a:rPr>
              <a:t> 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45" name="CustomShape 6"/>
          <p:cNvSpPr/>
          <p:nvPr/>
        </p:nvSpPr>
        <p:spPr>
          <a:xfrm flipV="1" rot="10800000">
            <a:off x="8456400" y="3551760"/>
            <a:ext cx="775224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2800" spc="-1" strike="noStrike">
                <a:solidFill>
                  <a:srgbClr val="000000"/>
                </a:solidFill>
                <a:latin typeface="Times New Roman"/>
              </a:rPr>
              <a:t>III. у функциясының туындысы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146" name="CustomShape 7"/>
          <p:cNvSpPr/>
          <p:nvPr/>
        </p:nvSpPr>
        <p:spPr>
          <a:xfrm flipV="1" rot="10800000">
            <a:off x="8456400" y="3557520"/>
            <a:ext cx="7752240" cy="522720"/>
          </a:xfrm>
          <a:prstGeom prst="rect">
            <a:avLst/>
          </a:prstGeom>
          <a:blipFill rotWithShape="0">
            <a:blip r:embed="rId6"/>
            <a:stretch>
              <a:fillRect l="-1567" t="-11623" r="0" b="-31364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latin typeface="Candara"/>
              </a:rPr>
              <a:t> </a:t>
            </a:r>
            <a:endParaRPr b="0" lang="ru-RU" sz="1800" spc="-1" strike="noStrike">
              <a:latin typeface="Arial"/>
            </a:endParaRPr>
          </a:p>
        </p:txBody>
      </p:sp>
      <mc:AlternateContent>
        <mc:Choice xmlns:a14="http://schemas.microsoft.com/office/drawing/2010/main" Requires="a14">
          <p:sp>
            <p:nvSpPr>
              <p:cNvPr id="147" name="Formula 8"/>
              <p:cNvSpPr txBox="1"/>
              <p:nvPr/>
            </p:nvSpPr>
            <p:spPr>
              <a:xfrm>
                <a:off x="804600" y="3557520"/>
                <a:ext cx="4581360" cy="57024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𝒄𝒕𝒈𝒙</m:t>
                    </m:r>
                    <m:r>
                      <m:t xml:space="preserve">=</m:t>
                    </m:r>
                    <m:f>
                      <m:num>
                        <m:r>
                          <m:t xml:space="preserve">𝐜𝐨𝐬</m:t>
                        </m:r>
                        <m:r>
                          <m:t xml:space="preserve">𝒙</m:t>
                        </m:r>
                      </m:num>
                      <m:den>
                        <m:r>
                          <m:t xml:space="preserve">𝐬𝐢𝐧</m:t>
                        </m:r>
                        <m:r>
                          <m:t xml:space="preserve">𝒙</m:t>
                        </m:r>
                      </m:den>
                    </m:f>
                    <m:r>
                      <m:t xml:space="preserve">,</m:t>
                    </m:r>
                    <m:r>
                      <m:t xml:space="preserve">𝐬𝐢𝐧</m:t>
                    </m:r>
                    <m:r>
                      <m:t xml:space="preserve">х</m:t>
                    </m:r>
                    <m:r>
                      <m:t xml:space="preserve">≠</m:t>
                    </m:r>
                    <m:r>
                      <m:t xml:space="preserve">𝟎</m:t>
                    </m:r>
                    <m:r>
                      <m:t xml:space="preserve">,</m:t>
                    </m:r>
                    <m:r>
                      <m:t xml:space="preserve">х</m:t>
                    </m:r>
                    <m:r>
                      <m:t xml:space="preserve">≠</m:t>
                    </m:r>
                    <m:r>
                      <m:t xml:space="preserve">𝝅</m:t>
                    </m:r>
                    <m:r>
                      <m:t xml:space="preserve">𝒌</m:t>
                    </m:r>
                    <m:r>
                      <m:t xml:space="preserve">𝒌</m:t>
                    </m:r>
                    <m:r>
                      <m:t xml:space="preserve">∈</m:t>
                    </m:r>
                    <m:r>
                      <m:t xml:space="preserve">𝒁</m:t>
                    </m:r>
                  </m:oMath>
                </a14:m>
              </a:p>
            </p:txBody>
          </p:sp>
        </mc:Choice>
        <mc:Fallback/>
      </mc:AlternateContent>
      <p:sp>
        <p:nvSpPr>
          <p:cNvPr id="148" name="CustomShape 9"/>
          <p:cNvSpPr/>
          <p:nvPr/>
        </p:nvSpPr>
        <p:spPr>
          <a:xfrm>
            <a:off x="804600" y="3557520"/>
            <a:ext cx="4581360" cy="570240"/>
          </a:xfrm>
          <a:prstGeom prst="rect">
            <a:avLst/>
          </a:prstGeom>
          <a:blipFill rotWithShape="0">
            <a:blip r:embed="rId7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latin typeface="Candara"/>
              </a:rPr>
              <a:t> 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49" name="CustomShape 10"/>
          <p:cNvSpPr/>
          <p:nvPr/>
        </p:nvSpPr>
        <p:spPr>
          <a:xfrm>
            <a:off x="827640" y="4647600"/>
            <a:ext cx="921600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Candara"/>
              </a:rPr>
              <a:t> </a:t>
            </a:r>
            <a:endParaRPr b="0" lang="ru-RU" sz="1800" spc="-1" strike="noStrike">
              <a:latin typeface="Arial"/>
            </a:endParaRPr>
          </a:p>
        </p:txBody>
      </p:sp>
      <mc:AlternateContent>
        <mc:Choice xmlns:a14="http://schemas.microsoft.com/office/drawing/2010/main" Requires="a14">
          <p:sp>
            <p:nvSpPr>
              <p:cNvPr id="150" name="Formula 11"/>
              <p:cNvSpPr txBox="1"/>
              <p:nvPr/>
            </p:nvSpPr>
            <p:spPr>
              <a:xfrm>
                <a:off x="862920" y="4647600"/>
                <a:ext cx="7236000" cy="67032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p>
                      <m:e>
                        <m:d>
                          <m:dPr>
                            <m:begChr m:val="("/>
                            <m:endChr m:val=")"/>
                          </m:dPr>
                          <m:e>
                            <m:r>
                              <m:t xml:space="preserve">𝒄𝒕𝒈𝒙</m:t>
                            </m:r>
                          </m:e>
                        </m:d>
                      </m:e>
                      <m:sup>
                        <m:r>
                          <m:t xml:space="preserve">′</m:t>
                        </m:r>
                      </m:sup>
                    </m:sSup>
                    <m:r>
                      <m:t xml:space="preserve">=</m:t>
                    </m:r>
                    <m:sSup>
                      <m:e>
                        <m:d>
                          <m:dPr>
                            <m:begChr m:val="("/>
                            <m:endChr m:val=")"/>
                          </m:dPr>
                          <m:e>
                            <m:f>
                              <m:num>
                                <m:r>
                                  <m:t xml:space="preserve">𝐜𝐨𝐬</m:t>
                                </m:r>
                                <m:r>
                                  <m:t xml:space="preserve">𝒙</m:t>
                                </m:r>
                              </m:num>
                              <m:den>
                                <m:r>
                                  <m:t xml:space="preserve">𝐬𝐢𝐧</m:t>
                                </m:r>
                                <m:r>
                                  <m:t xml:space="preserve">𝒙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m:t xml:space="preserve">′</m:t>
                        </m:r>
                      </m:sup>
                    </m:sSup>
                    <m:r>
                      <m:t xml:space="preserve">=</m:t>
                    </m:r>
                    <m:f>
                      <m:num>
                        <m:sSup>
                          <m:e>
                            <m:d>
                              <m:dPr>
                                <m:begChr m:val="("/>
                                <m:endChr m:val=")"/>
                              </m:dPr>
                              <m:e>
                                <m:r>
                                  <m:t xml:space="preserve">𝐜𝐨𝐬</m:t>
                                </m:r>
                                <m:r>
                                  <m:t xml:space="preserve">х</m:t>
                                </m:r>
                              </m:e>
                            </m:d>
                          </m:e>
                          <m:sup>
                            <m:r>
                              <m:t xml:space="preserve">′</m:t>
                            </m:r>
                          </m:sup>
                        </m:sSup>
                        <m:r>
                          <m:t xml:space="preserve">∙</m:t>
                        </m:r>
                        <m:r>
                          <m:t xml:space="preserve">𝐬𝐢𝐧</m:t>
                        </m:r>
                        <m:r>
                          <m:t xml:space="preserve">х</m:t>
                        </m:r>
                        <m:r>
                          <m:t xml:space="preserve">−</m:t>
                        </m:r>
                        <m:sSup>
                          <m:e>
                            <m:d>
                              <m:dPr>
                                <m:begChr m:val="("/>
                                <m:endChr m:val=")"/>
                              </m:dPr>
                              <m:e>
                                <m:r>
                                  <m:t xml:space="preserve">𝐬𝐢𝐧</m:t>
                                </m:r>
                                <m:r>
                                  <m:t xml:space="preserve">х</m:t>
                                </m:r>
                              </m:e>
                            </m:d>
                          </m:e>
                          <m:sup>
                            <m:r>
                              <m:t xml:space="preserve">′</m:t>
                            </m:r>
                          </m:sup>
                        </m:sSup>
                        <m:r>
                          <m:t xml:space="preserve">∙</m:t>
                        </m:r>
                        <m:r>
                          <m:t xml:space="preserve">𝐜𝐨𝐬</m:t>
                        </m:r>
                        <m:r>
                          <m:t xml:space="preserve">х</m:t>
                        </m:r>
                      </m:num>
                      <m:den>
                        <m:r>
                          <m:t xml:space="preserve">𝐬</m:t>
                        </m:r>
                        <m:sSup>
                          <m:e>
                            <m:r>
                              <m:t xml:space="preserve">𝐢𝐧</m:t>
                            </m:r>
                          </m:e>
                          <m:sup>
                            <m:r>
                              <m:t xml:space="preserve">𝟐</m:t>
                            </m:r>
                          </m:sup>
                        </m:sSup>
                        <m:r>
                          <m:t xml:space="preserve">х</m:t>
                        </m:r>
                      </m:den>
                    </m:f>
                    <m:r>
                      <m:t xml:space="preserve">,</m:t>
                    </m:r>
                    <m:r>
                      <m:t xml:space="preserve">=</m:t>
                    </m:r>
                  </m:oMath>
                </a14:m>
              </a:p>
            </p:txBody>
          </p:sp>
        </mc:Choice>
        <mc:Fallback/>
      </mc:AlternateContent>
      <p:sp>
        <p:nvSpPr>
          <p:cNvPr id="151" name="CustomShape 12"/>
          <p:cNvSpPr/>
          <p:nvPr/>
        </p:nvSpPr>
        <p:spPr>
          <a:xfrm>
            <a:off x="862920" y="4647600"/>
            <a:ext cx="7236000" cy="670320"/>
          </a:xfrm>
          <a:prstGeom prst="rect">
            <a:avLst/>
          </a:prstGeom>
          <a:blipFill rotWithShape="0">
            <a:blip r:embed="rId8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latin typeface="Candara"/>
              </a:rPr>
              <a:t> 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52" name="CustomShape 13"/>
          <p:cNvSpPr/>
          <p:nvPr/>
        </p:nvSpPr>
        <p:spPr>
          <a:xfrm>
            <a:off x="949680" y="4172040"/>
            <a:ext cx="770364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Times New Roman"/>
              </a:rPr>
              <a:t>екені белгілі , демек    туындысын табайық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153" name="CustomShape 14"/>
          <p:cNvSpPr/>
          <p:nvPr/>
        </p:nvSpPr>
        <p:spPr>
          <a:xfrm>
            <a:off x="949680" y="4172040"/>
            <a:ext cx="7703640" cy="461160"/>
          </a:xfrm>
          <a:prstGeom prst="rect">
            <a:avLst/>
          </a:prstGeom>
          <a:blipFill rotWithShape="0">
            <a:blip r:embed="rId9"/>
            <a:stretch>
              <a:fillRect l="-1264" t="-10473" r="0" b="-28913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latin typeface="Candara"/>
              </a:rPr>
              <a:t> </a:t>
            </a:r>
            <a:endParaRPr b="0" lang="ru-RU" sz="1800" spc="-1" strike="noStrike">
              <a:latin typeface="Arial"/>
            </a:endParaRPr>
          </a:p>
        </p:txBody>
      </p:sp>
      <mc:AlternateContent>
        <mc:Choice xmlns:a14="http://schemas.microsoft.com/office/drawing/2010/main" Requires="a14">
          <p:sp>
            <p:nvSpPr>
              <p:cNvPr id="154" name="Formula 15"/>
              <p:cNvSpPr txBox="1"/>
              <p:nvPr/>
            </p:nvSpPr>
            <p:spPr>
              <a:xfrm>
                <a:off x="576000" y="5693040"/>
                <a:ext cx="6984360" cy="71028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f>
                      <m:num>
                        <m:r>
                          <m:t xml:space="preserve">−</m:t>
                        </m:r>
                        <m:r>
                          <m:t xml:space="preserve">𝐬𝐢𝐧</m:t>
                        </m:r>
                        <m:r>
                          <m:t xml:space="preserve">х</m:t>
                        </m:r>
                        <m:r>
                          <m:t xml:space="preserve">∙</m:t>
                        </m:r>
                        <m:r>
                          <m:t xml:space="preserve">𝐬𝐢𝐧</m:t>
                        </m:r>
                        <m:r>
                          <m:t xml:space="preserve">х</m:t>
                        </m:r>
                        <m:r>
                          <m:t xml:space="preserve">−</m:t>
                        </m:r>
                        <m:r>
                          <m:t xml:space="preserve">𝐜𝐨𝐬</m:t>
                        </m:r>
                        <m:r>
                          <m:t xml:space="preserve">х</m:t>
                        </m:r>
                        <m:r>
                          <m:t xml:space="preserve">∙</m:t>
                        </m:r>
                        <m:r>
                          <m:t xml:space="preserve">𝐜𝐨𝐬</m:t>
                        </m:r>
                        <m:r>
                          <m:t xml:space="preserve">х</m:t>
                        </m:r>
                      </m:num>
                      <m:den>
                        <m:r>
                          <m:t xml:space="preserve">𝐬</m:t>
                        </m:r>
                        <m:sSup>
                          <m:e>
                            <m:r>
                              <m:t xml:space="preserve">𝐢𝐧</m:t>
                            </m:r>
                          </m:e>
                          <m:sup>
                            <m:r>
                              <m:t xml:space="preserve">𝟐</m:t>
                            </m:r>
                          </m:sup>
                        </m:sSup>
                        <m:r>
                          <m:t xml:space="preserve">х</m:t>
                        </m:r>
                      </m:den>
                    </m:f>
                    <m:r>
                      <m:t xml:space="preserve">=</m:t>
                    </m:r>
                    <m:r>
                      <m:t xml:space="preserve">−</m:t>
                    </m:r>
                    <m:f>
                      <m:num>
                        <m:r>
                          <m:t xml:space="preserve">𝐬</m:t>
                        </m:r>
                        <m:sSup>
                          <m:e>
                            <m:r>
                              <m:t xml:space="preserve">𝐢𝐧</m:t>
                            </m:r>
                          </m:e>
                          <m:sup>
                            <m:r>
                              <m:t xml:space="preserve">𝟐</m:t>
                            </m:r>
                          </m:sup>
                        </m:sSup>
                        <m:r>
                          <m:t xml:space="preserve">х</m:t>
                        </m:r>
                        <m:r>
                          <m:t xml:space="preserve">+</m:t>
                        </m:r>
                        <m:sSup>
                          <m:e>
                            <m:r>
                              <m:t xml:space="preserve">𝐜𝐨𝐬</m:t>
                            </m:r>
                          </m:e>
                          <m:sup>
                            <m:r>
                              <m:t xml:space="preserve">𝟐</m:t>
                            </m:r>
                          </m:sup>
                        </m:sSup>
                        <m:r>
                          <m:t xml:space="preserve">х</m:t>
                        </m:r>
                      </m:num>
                      <m:den>
                        <m:r>
                          <m:t xml:space="preserve">𝐬</m:t>
                        </m:r>
                        <m:sSup>
                          <m:e>
                            <m:r>
                              <m:t xml:space="preserve">𝐢𝐧</m:t>
                            </m:r>
                          </m:e>
                          <m:sup>
                            <m:r>
                              <m:t xml:space="preserve">𝟐</m:t>
                            </m:r>
                          </m:sup>
                        </m:sSup>
                        <m:r>
                          <m:t xml:space="preserve">х</m:t>
                        </m:r>
                      </m:den>
                    </m:f>
                    <m:r>
                      <m:t xml:space="preserve">=</m:t>
                    </m:r>
                    <m:r>
                      <m:t xml:space="preserve">−</m:t>
                    </m:r>
                    <m:f>
                      <m:num>
                        <m:r>
                          <m:t xml:space="preserve">𝟏</m:t>
                        </m:r>
                      </m:num>
                      <m:den>
                        <m:r>
                          <m:t xml:space="preserve">𝐬</m:t>
                        </m:r>
                        <m:sSup>
                          <m:e>
                            <m:r>
                              <m:t xml:space="preserve">𝐢𝐧</m:t>
                            </m:r>
                          </m:e>
                          <m:sup>
                            <m:r>
                              <m:t xml:space="preserve">𝟐</m:t>
                            </m:r>
                          </m:sup>
                        </m:sSup>
                        <m:r>
                          <m:t xml:space="preserve">х</m:t>
                        </m:r>
                      </m:den>
                    </m:f>
                  </m:oMath>
                </a14:m>
              </a:p>
            </p:txBody>
          </p:sp>
        </mc:Choice>
        <mc:Fallback/>
      </mc:AlternateContent>
      <p:sp>
        <p:nvSpPr>
          <p:cNvPr id="155" name="CustomShape 16"/>
          <p:cNvSpPr/>
          <p:nvPr/>
        </p:nvSpPr>
        <p:spPr>
          <a:xfrm>
            <a:off x="576000" y="5693040"/>
            <a:ext cx="6984360" cy="710280"/>
          </a:xfrm>
          <a:prstGeom prst="rect">
            <a:avLst/>
          </a:prstGeom>
          <a:blipFill rotWithShape="0">
            <a:blip r:embed="rId10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latin typeface="Candara"/>
              </a:rPr>
              <a:t> 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7" dur="indefinite" restart="never" nodeType="tmRoot">
          <p:childTnLst>
            <p:seq>
              <p:cTn id="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CustomShape 1"/>
          <p:cNvSpPr/>
          <p:nvPr/>
        </p:nvSpPr>
        <p:spPr>
          <a:xfrm>
            <a:off x="1775160" y="548640"/>
            <a:ext cx="532620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ru-RU" sz="2800" spc="-1" strike="noStrike">
                <a:solidFill>
                  <a:srgbClr val="000000"/>
                </a:solidFill>
                <a:latin typeface="Times New Roman"/>
              </a:rPr>
              <a:t>IV. у функциясының туындысы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157" name="CustomShape 2"/>
          <p:cNvSpPr/>
          <p:nvPr/>
        </p:nvSpPr>
        <p:spPr>
          <a:xfrm>
            <a:off x="1259640" y="548640"/>
            <a:ext cx="6357240" cy="522720"/>
          </a:xfrm>
          <a:prstGeom prst="rect">
            <a:avLst/>
          </a:prstGeom>
          <a:blipFill rotWithShape="0">
            <a:blip r:embed="rId1"/>
            <a:stretch>
              <a:fillRect l="-2008" t="-11623" r="-573" b="-31364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latin typeface="Candara"/>
              </a:rPr>
              <a:t> </a:t>
            </a:r>
            <a:endParaRPr b="0" lang="ru-RU" sz="1800" spc="-1" strike="noStrike">
              <a:latin typeface="Arial"/>
            </a:endParaRPr>
          </a:p>
        </p:txBody>
      </p:sp>
      <mc:AlternateContent>
        <mc:Choice xmlns:a14="http://schemas.microsoft.com/office/drawing/2010/main" Requires="a14">
          <p:sp>
            <p:nvSpPr>
              <p:cNvPr id="158" name="Formula 3"/>
              <p:cNvSpPr txBox="1"/>
              <p:nvPr/>
            </p:nvSpPr>
            <p:spPr>
              <a:xfrm>
                <a:off x="1403640" y="1412640"/>
                <a:ext cx="5904360" cy="102456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p>
                      <m:e>
                        <m:d>
                          <m:dPr>
                            <m:begChr m:val="("/>
                            <m:endChr m:val=")"/>
                          </m:dPr>
                          <m:e>
                            <m:r>
                              <m:t xml:space="preserve">𝒕𝒈𝒙</m:t>
                            </m:r>
                          </m:e>
                        </m:d>
                      </m:e>
                      <m:sup>
                        <m:r>
                          <m:t xml:space="preserve">′</m:t>
                        </m:r>
                      </m:sup>
                    </m:sSup>
                    <m:r>
                      <m:t xml:space="preserve">=</m:t>
                    </m:r>
                    <m:sSup>
                      <m:e>
                        <m:d>
                          <m:dPr>
                            <m:begChr m:val="("/>
                            <m:endChr m:val=")"/>
                          </m:dPr>
                          <m:e>
                            <m:f>
                              <m:num>
                                <m:r>
                                  <m:t xml:space="preserve">𝐬𝐢𝐧</m:t>
                                </m:r>
                                <m:r>
                                  <m:t xml:space="preserve">х</m:t>
                                </m:r>
                              </m:num>
                              <m:den>
                                <m:r>
                                  <m:t xml:space="preserve">𝐜𝐨𝐬</m:t>
                                </m:r>
                                <m:r>
                                  <m:t xml:space="preserve">х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m:t xml:space="preserve">′</m:t>
                        </m:r>
                      </m:sup>
                    </m:sSup>
                    <m:r>
                      <m:t xml:space="preserve">=</m:t>
                    </m:r>
                    <m:f>
                      <m:num>
                        <m:r>
                          <m:t xml:space="preserve">𝟏</m:t>
                        </m:r>
                      </m:num>
                      <m:den>
                        <m:sSup>
                          <m:e>
                            <m:r>
                              <m:t xml:space="preserve">𝐜𝐨𝐬</m:t>
                            </m:r>
                          </m:e>
                          <m:sup>
                            <m:r>
                              <m:t xml:space="preserve">𝟐</m:t>
                            </m:r>
                          </m:sup>
                        </m:sSup>
                        <m:r>
                          <m:t xml:space="preserve">х</m:t>
                        </m:r>
                      </m:den>
                    </m:f>
                  </m:oMath>
                </a14:m>
              </a:p>
            </p:txBody>
          </p:sp>
        </mc:Choice>
        <mc:Fallback/>
      </mc:AlternateContent>
      <p:sp>
        <p:nvSpPr>
          <p:cNvPr id="159" name="CustomShape 4"/>
          <p:cNvSpPr/>
          <p:nvPr/>
        </p:nvSpPr>
        <p:spPr>
          <a:xfrm>
            <a:off x="1403640" y="1412640"/>
            <a:ext cx="5904360" cy="1024560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latin typeface="Candara"/>
              </a:rPr>
              <a:t> 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60" name="CustomShape 5"/>
          <p:cNvSpPr/>
          <p:nvPr/>
        </p:nvSpPr>
        <p:spPr>
          <a:xfrm>
            <a:off x="982800" y="2709000"/>
            <a:ext cx="2436480" cy="503640"/>
          </a:xfrm>
          <a:prstGeom prst="rect">
            <a:avLst/>
          </a:prstGeom>
          <a:solidFill>
            <a:srgbClr val="9bbb59"/>
          </a:solidFill>
          <a:ln w="38160">
            <a:solidFill>
              <a:srgbClr val="f2f2f2"/>
            </a:solidFill>
            <a:miter/>
          </a:ln>
          <a:effectLst>
            <a:outerShdw algn="ctr" dir="3806096" dist="28174" rotWithShape="0">
              <a:srgbClr val="4e6128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/>
          <a:p>
            <a:pPr>
              <a:lnSpc>
                <a:spcPct val="100000"/>
              </a:lnSpc>
              <a:spcAft>
                <a:spcPts val="1001"/>
              </a:spcAft>
            </a:pPr>
            <a:r>
              <a:rPr b="0" lang="ru-RU" sz="2400" spc="-1" strike="noStrike">
                <a:solidFill>
                  <a:srgbClr val="002060"/>
                </a:solidFill>
                <a:latin typeface="Times New Roman"/>
              </a:rPr>
              <a:t>   </a:t>
            </a:r>
            <a:r>
              <a:rPr b="0" lang="ru-RU" sz="2400" spc="-1" strike="noStrike">
                <a:solidFill>
                  <a:srgbClr val="002060"/>
                </a:solidFill>
                <a:latin typeface="Times New Roman"/>
              </a:rPr>
              <a:t>Есте сақта!</a:t>
            </a:r>
            <a:endParaRPr b="0" lang="ru-RU" sz="2400" spc="-1" strike="noStrike">
              <a:latin typeface="Arial"/>
            </a:endParaRPr>
          </a:p>
        </p:txBody>
      </p:sp>
      <p:graphicFrame>
        <p:nvGraphicFramePr>
          <p:cNvPr id="161" name="Table 6"/>
          <p:cNvGraphicFramePr/>
          <p:nvPr/>
        </p:nvGraphicFramePr>
        <p:xfrm>
          <a:off x="1043640" y="3573000"/>
          <a:ext cx="6215400" cy="968400"/>
        </p:xfrm>
        <a:graphic>
          <a:graphicData uri="http://schemas.openxmlformats.org/drawingml/2006/table">
            <a:tbl>
              <a:tblPr/>
              <a:tblGrid>
                <a:gridCol w="2908080"/>
                <a:gridCol w="3307320"/>
              </a:tblGrid>
              <a:tr h="387720">
                <a:tc>
                  <a:txBody>
                    <a:bodyPr lIns="68400" rIns="68400" tIns="0" bIns="0"/>
                    <a:p>
                      <a:pPr>
                        <a:lnSpc>
                          <a:spcPct val="106000"/>
                        </a:lnSpc>
                      </a:pPr>
                      <a:r>
                        <a:rPr b="1" lang="ru-RU" sz="2400" spc="-1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Функция </a:t>
                      </a:r>
                      <a:endParaRPr b="0" lang="ru-RU" sz="24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1b6fd"/>
                    </a:solidFill>
                  </a:tcPr>
                </a:tc>
                <a:tc>
                  <a:txBody>
                    <a:bodyPr lIns="68400" rIns="68400" tIns="0" bIns="0"/>
                    <a:p>
                      <a:pPr>
                        <a:lnSpc>
                          <a:spcPct val="106000"/>
                        </a:lnSpc>
                      </a:pPr>
                      <a:r>
                        <a:rPr b="1" lang="ru-RU" sz="2400" spc="-1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Туындысы </a:t>
                      </a:r>
                      <a:endParaRPr b="0" lang="ru-RU" sz="24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1b6fd"/>
                    </a:solidFill>
                  </a:tcPr>
                </a:tc>
              </a:tr>
              <a:tr h="274680">
                <a:tc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31b6fd"/>
                    </a:solidFill>
                  </a:tcPr>
                </a:tc>
                <a:tc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e5fe"/>
                    </a:solidFill>
                  </a:tcPr>
                </a:tc>
              </a:tr>
              <a:tr h="274680">
                <a:tc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31b6fd"/>
                    </a:solidFill>
                  </a:tcPr>
                </a:tc>
                <a:tc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f2fe"/>
                    </a:solidFill>
                  </a:tcPr>
                </a:tc>
              </a:tr>
              <a:tr h="387720">
                <a:tc>
                  <a:txBody>
                    <a:bodyPr lIns="68400" rIns="68400" tIns="0" bIns="0"/>
                    <a:p>
                      <a:pPr algn="ctr">
                        <a:lnSpc>
                          <a:spcPct val="106000"/>
                        </a:lnSpc>
                      </a:pPr>
                      <a:r>
                        <a:rPr b="1" lang="ru-RU" sz="2400" spc="-1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tgx</a:t>
                      </a:r>
                      <a:endParaRPr b="0" lang="ru-RU" sz="24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31b6fd"/>
                    </a:solidFill>
                  </a:tcPr>
                </a:tc>
                <a:tc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e5fe"/>
                    </a:solidFill>
                  </a:tcPr>
                </a:tc>
              </a:tr>
              <a:tr h="387720">
                <a:tc>
                  <a:txBody>
                    <a:bodyPr lIns="68400" rIns="68400" tIns="0" bIns="0"/>
                    <a:p>
                      <a:pPr algn="ctr">
                        <a:lnSpc>
                          <a:spcPct val="106000"/>
                        </a:lnSpc>
                      </a:pPr>
                      <a:r>
                        <a:rPr b="1" lang="ru-RU" sz="2400" spc="-1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ctgx</a:t>
                      </a:r>
                      <a:endParaRPr b="0" lang="ru-RU" sz="24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31b6fd"/>
                    </a:solidFill>
                  </a:tcPr>
                </a:tc>
                <a:tc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f2f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2" name="Table 7"/>
          <p:cNvGraphicFramePr/>
          <p:nvPr/>
        </p:nvGraphicFramePr>
        <p:xfrm>
          <a:off x="1043640" y="3573000"/>
          <a:ext cx="6215400" cy="2834640"/>
        </p:xfrm>
        <a:graphic>
          <a:graphicData uri="http://schemas.openxmlformats.org/drawingml/2006/table">
            <a:tbl>
              <a:tblPr/>
              <a:tblGrid>
                <a:gridCol w="2908080"/>
                <a:gridCol w="3307320"/>
              </a:tblGrid>
              <a:tr h="387720">
                <a:tc>
                  <a:txBody>
                    <a:bodyPr lIns="68400" rIns="68400" tIns="0" bIns="0"/>
                    <a:p>
                      <a:pPr>
                        <a:lnSpc>
                          <a:spcPct val="106000"/>
                        </a:lnSpc>
                      </a:pPr>
                      <a:r>
                        <a:rPr b="1" lang="ru-RU" sz="2400" spc="-1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Функция </a:t>
                      </a:r>
                      <a:endParaRPr b="0" lang="ru-RU" sz="24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1b6fd"/>
                    </a:solidFill>
                  </a:tcPr>
                </a:tc>
                <a:tc>
                  <a:txBody>
                    <a:bodyPr lIns="68400" rIns="68400" tIns="0" bIns="0"/>
                    <a:p>
                      <a:pPr>
                        <a:lnSpc>
                          <a:spcPct val="106000"/>
                        </a:lnSpc>
                      </a:pPr>
                      <a:r>
                        <a:rPr b="1" lang="ru-RU" sz="2400" spc="-1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Туындысы </a:t>
                      </a:r>
                      <a:endParaRPr b="0" lang="ru-RU" sz="24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1b6fd"/>
                    </a:solidFill>
                  </a:tcPr>
                </a:tc>
              </a:tr>
              <a:tr h="383760">
                <a:tc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blipFill rotWithShape="0">
                      <a:blip r:embed="rId3"/>
                      <a:stretch>
                        <a:fillRect/>
                      </a:stretch>
                    </a:blipFill>
                  </a:tcPr>
                </a:tc>
                <a:tc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blipFill rotWithShape="0">
                      <a:blip r:embed="rId4"/>
                      <a:stretch>
                        <a:fillRect/>
                      </a:stretch>
                    </a:blipFill>
                  </a:tcPr>
                </a:tc>
              </a:tr>
              <a:tr h="383760">
                <a:tc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blipFill rotWithShape="0">
                      <a:blip r:embed="rId5"/>
                      <a:stretch>
                        <a:fillRect/>
                      </a:stretch>
                    </a:blipFill>
                  </a:tcPr>
                </a:tc>
                <a:tc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blipFill rotWithShape="0">
                      <a:blip r:embed="rId6"/>
                      <a:stretch>
                        <a:fillRect/>
                      </a:stretch>
                    </a:blipFill>
                  </a:tcPr>
                </a:tc>
              </a:tr>
              <a:tr h="959040">
                <a:tc>
                  <a:txBody>
                    <a:bodyPr lIns="68400" rIns="68400" tIns="0" bIns="0"/>
                    <a:p>
                      <a:pPr algn="ctr">
                        <a:lnSpc>
                          <a:spcPct val="106000"/>
                        </a:lnSpc>
                      </a:pPr>
                      <a:r>
                        <a:rPr b="1" lang="ru-RU" sz="2400" spc="-1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tgx</a:t>
                      </a:r>
                      <a:endParaRPr b="0" lang="ru-RU" sz="24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31b6fd"/>
                    </a:solidFill>
                  </a:tcPr>
                </a:tc>
                <a:tc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blipFill rotWithShape="0">
                      <a:blip r:embed="rId7"/>
                      <a:stretch>
                        <a:fillRect/>
                      </a:stretch>
                    </a:blipFill>
                  </a:tcPr>
                </a:tc>
              </a:tr>
              <a:tr h="720360">
                <a:tc>
                  <a:txBody>
                    <a:bodyPr lIns="68400" rIns="68400" tIns="0" bIns="0"/>
                    <a:p>
                      <a:pPr algn="ctr">
                        <a:lnSpc>
                          <a:spcPct val="106000"/>
                        </a:lnSpc>
                      </a:pPr>
                      <a:r>
                        <a:rPr b="1" lang="ru-RU" sz="2400" spc="-1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ctgx</a:t>
                      </a:r>
                      <a:endParaRPr b="0" lang="ru-RU" sz="24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31b6fd"/>
                    </a:solidFill>
                  </a:tcPr>
                </a:tc>
                <a:tc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blipFill rotWithShape="0">
                      <a:blip r:embed="rId8"/>
                      <a:stretch>
                        <a:fillRect/>
                      </a:stretch>
                    </a:blip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9" dur="indefinite" restart="never" nodeType="tmRoot">
          <p:childTnLst>
            <p:seq>
              <p:cTn id="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CustomShape 1"/>
          <p:cNvSpPr/>
          <p:nvPr/>
        </p:nvSpPr>
        <p:spPr>
          <a:xfrm>
            <a:off x="415080" y="1196640"/>
            <a:ext cx="553176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Times New Roman"/>
              </a:rPr>
              <a:t>1.Функцияның туындысын табыңдар: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164" name="CustomShape 2"/>
          <p:cNvSpPr/>
          <p:nvPr/>
        </p:nvSpPr>
        <p:spPr>
          <a:xfrm>
            <a:off x="2186640" y="1566000"/>
            <a:ext cx="43848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Candara"/>
              </a:rPr>
              <a:t>а)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165" name="CustomShape 3"/>
          <p:cNvSpPr/>
          <p:nvPr/>
        </p:nvSpPr>
        <p:spPr>
          <a:xfrm>
            <a:off x="539640" y="1566000"/>
            <a:ext cx="3732480" cy="461160"/>
          </a:xfrm>
          <a:prstGeom prst="rect">
            <a:avLst/>
          </a:prstGeom>
          <a:blipFill rotWithShape="0">
            <a:blip r:embed="rId1"/>
            <a:stretch>
              <a:fillRect l="-2604" t="-10473" r="0" b="-28913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latin typeface="Candara"/>
              </a:rPr>
              <a:t> 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66" name="CustomShape 4"/>
          <p:cNvSpPr/>
          <p:nvPr/>
        </p:nvSpPr>
        <p:spPr>
          <a:xfrm>
            <a:off x="341640" y="1949760"/>
            <a:ext cx="786096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</a:rPr>
              <a:t>Қосындының туындысының формуласын еске түсірейік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167" name="CustomShape 5"/>
          <p:cNvSpPr/>
          <p:nvPr/>
        </p:nvSpPr>
        <p:spPr>
          <a:xfrm>
            <a:off x="1757160" y="2329200"/>
            <a:ext cx="309240" cy="39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</a:rPr>
              <a:t>, 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68" name="CustomShape 6"/>
          <p:cNvSpPr/>
          <p:nvPr/>
        </p:nvSpPr>
        <p:spPr>
          <a:xfrm>
            <a:off x="558000" y="2329200"/>
            <a:ext cx="2707920" cy="452880"/>
          </a:xfrm>
          <a:prstGeom prst="rect">
            <a:avLst/>
          </a:prstGeom>
          <a:blipFill rotWithShape="0">
            <a:blip r:embed="rId2"/>
            <a:stretch>
              <a:fillRect l="0" t="0" r="-1338" b="-22972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latin typeface="Candara"/>
              </a:rPr>
              <a:t> 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69" name="CustomShape 7"/>
          <p:cNvSpPr/>
          <p:nvPr/>
        </p:nvSpPr>
        <p:spPr>
          <a:xfrm>
            <a:off x="565200" y="2925000"/>
            <a:ext cx="8326800" cy="118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</a:rPr>
              <a:t>б)  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170" name="CustomShape 8"/>
          <p:cNvSpPr/>
          <p:nvPr/>
        </p:nvSpPr>
        <p:spPr>
          <a:xfrm>
            <a:off x="565200" y="2925000"/>
            <a:ext cx="8326800" cy="2192760"/>
          </a:xfrm>
          <a:prstGeom prst="rect">
            <a:avLst/>
          </a:prstGeom>
          <a:blipFill rotWithShape="0">
            <a:blip r:embed="rId3"/>
            <a:stretch>
              <a:fillRect l="-1170" t="0" r="0" b="0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latin typeface="Candara"/>
              </a:rPr>
              <a:t> 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71" name="CustomShape 9"/>
          <p:cNvSpPr/>
          <p:nvPr/>
        </p:nvSpPr>
        <p:spPr>
          <a:xfrm>
            <a:off x="251640" y="188640"/>
            <a:ext cx="4248000" cy="647640"/>
          </a:xfrm>
          <a:prstGeom prst="homePlate">
            <a:avLst>
              <a:gd name="adj" fmla="val 50000"/>
            </a:avLst>
          </a:prstGeom>
          <a:ln>
            <a:solidFill>
              <a:srgbClr val="566c14"/>
            </a:solidFill>
            <a:rou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002060"/>
                </a:solidFill>
                <a:latin typeface="Times New Roman"/>
              </a:rPr>
              <a:t>Бірлескен жұмыс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172" name="CustomShape 10"/>
          <p:cNvSpPr/>
          <p:nvPr/>
        </p:nvSpPr>
        <p:spPr>
          <a:xfrm>
            <a:off x="3584880" y="2371680"/>
            <a:ext cx="213912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</a:rPr>
              <a:t>олай болса 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173" name="CustomShape 11"/>
          <p:cNvSpPr/>
          <p:nvPr/>
        </p:nvSpPr>
        <p:spPr>
          <a:xfrm>
            <a:off x="755640" y="5229360"/>
            <a:ext cx="622872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ndara"/>
              </a:rPr>
              <a:t>1'+ ctg ' x 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74" name="CustomShape 12"/>
          <p:cNvSpPr/>
          <p:nvPr/>
        </p:nvSpPr>
        <p:spPr>
          <a:xfrm>
            <a:off x="755640" y="5229360"/>
            <a:ext cx="6228720" cy="498960"/>
          </a:xfrm>
          <a:prstGeom prst="rect">
            <a:avLst/>
          </a:prstGeom>
          <a:blipFill rotWithShape="0">
            <a:blip r:embed="rId4"/>
            <a:stretch>
              <a:fillRect l="0" t="0" r="0" b="-6042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latin typeface="Candara"/>
              </a:rPr>
              <a:t> 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1" dur="indefinite" restart="never" nodeType="tmRoot">
          <p:childTnLst>
            <p:seq>
              <p:cTn id="1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CustomShape 1"/>
          <p:cNvSpPr/>
          <p:nvPr/>
        </p:nvSpPr>
        <p:spPr>
          <a:xfrm>
            <a:off x="228960" y="548640"/>
            <a:ext cx="871272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</a:rPr>
              <a:t>в) Дәрежелік функцияға мысал келтірейік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176" name="CustomShape 2"/>
          <p:cNvSpPr/>
          <p:nvPr/>
        </p:nvSpPr>
        <p:spPr>
          <a:xfrm>
            <a:off x="228960" y="548640"/>
            <a:ext cx="8712720" cy="461160"/>
          </a:xfrm>
          <a:prstGeom prst="rect">
            <a:avLst/>
          </a:prstGeom>
          <a:blipFill rotWithShape="0">
            <a:blip r:embed="rId1"/>
            <a:stretch>
              <a:fillRect l="-1119" t="-11810" r="0" b="-27576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latin typeface="Candara"/>
              </a:rPr>
              <a:t> 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77" name="CustomShape 3"/>
          <p:cNvSpPr/>
          <p:nvPr/>
        </p:nvSpPr>
        <p:spPr>
          <a:xfrm>
            <a:off x="323640" y="1010520"/>
            <a:ext cx="7776360" cy="821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ru-RU" sz="2400" spc="-1" strike="noStrike">
                <a:solidFill>
                  <a:srgbClr val="000000"/>
                </a:solidFill>
                <a:latin typeface="Times New Roman"/>
              </a:rPr>
              <a:t>және 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</a:rPr>
              <a:t>формуласын қолданамыз 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178" name="CustomShape 4"/>
          <p:cNvSpPr/>
          <p:nvPr/>
        </p:nvSpPr>
        <p:spPr>
          <a:xfrm>
            <a:off x="323640" y="1010520"/>
            <a:ext cx="7776360" cy="1117080"/>
          </a:xfrm>
          <a:prstGeom prst="rect">
            <a:avLst/>
          </a:prstGeom>
          <a:blipFill rotWithShape="0">
            <a:blip r:embed="rId2"/>
            <a:stretch>
              <a:fillRect l="-1175" t="0" r="0" b="-12013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latin typeface="Candara"/>
              </a:rPr>
              <a:t> 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79" name="CustomShape 5"/>
          <p:cNvSpPr/>
          <p:nvPr/>
        </p:nvSpPr>
        <p:spPr>
          <a:xfrm>
            <a:off x="199800" y="2277000"/>
            <a:ext cx="8548200" cy="70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</p:txBody>
      </p:sp>
      <p:sp>
        <p:nvSpPr>
          <p:cNvPr id="180" name="CustomShape 6"/>
          <p:cNvSpPr/>
          <p:nvPr/>
        </p:nvSpPr>
        <p:spPr>
          <a:xfrm>
            <a:off x="199800" y="2277000"/>
            <a:ext cx="8548200" cy="1038600"/>
          </a:xfrm>
          <a:prstGeom prst="rect">
            <a:avLst/>
          </a:prstGeom>
          <a:blipFill rotWithShape="0">
            <a:blip r:embed="rId3"/>
            <a:stretch>
              <a:fillRect l="-356" t="0" r="0" b="0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latin typeface="Candara"/>
              </a:rPr>
              <a:t> 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81" name="CustomShape 7"/>
          <p:cNvSpPr/>
          <p:nvPr/>
        </p:nvSpPr>
        <p:spPr>
          <a:xfrm>
            <a:off x="323640" y="3573000"/>
            <a:ext cx="7488360" cy="1919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i="1" lang="ru-RU" sz="2400" spc="-1" strike="noStrike">
                <a:solidFill>
                  <a:srgbClr val="000000"/>
                </a:solidFill>
                <a:latin typeface="Times New Roman"/>
              </a:rPr>
              <a:t>Бағалау критерийлері: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</a:rPr>
              <a:t>Туындыны табу формулаларын біледі;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</a:rPr>
              <a:t>Күрделі функцияның формуласын қолдана алады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</a:rPr>
              <a:t>Тригонометриялық функциялардың туындысын   есеп шығаруда пайдалана алады</a:t>
            </a:r>
            <a:endParaRPr b="0" lang="ru-R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CustomShape 1"/>
          <p:cNvSpPr/>
          <p:nvPr/>
        </p:nvSpPr>
        <p:spPr>
          <a:xfrm>
            <a:off x="251640" y="182880"/>
            <a:ext cx="763236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2800" spc="-1" strike="noStrike">
                <a:solidFill>
                  <a:srgbClr val="000000"/>
                </a:solidFill>
                <a:latin typeface="Times New Roman"/>
              </a:rPr>
              <a:t>                                    </a:t>
            </a:r>
            <a:r>
              <a:rPr b="1" lang="ru-RU" sz="2800" spc="-1" strike="noStrike">
                <a:solidFill>
                  <a:srgbClr val="000000"/>
                </a:solidFill>
                <a:latin typeface="Times New Roman"/>
              </a:rPr>
              <a:t>(өз бетімен орындау)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183" name="CustomShape 2"/>
          <p:cNvSpPr/>
          <p:nvPr/>
        </p:nvSpPr>
        <p:spPr>
          <a:xfrm>
            <a:off x="1403640" y="3244320"/>
            <a:ext cx="328500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ndara"/>
              </a:rPr>
              <a:t> 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84" name="CustomShape 3"/>
          <p:cNvSpPr/>
          <p:nvPr/>
        </p:nvSpPr>
        <p:spPr>
          <a:xfrm>
            <a:off x="395640" y="683640"/>
            <a:ext cx="684036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</a:rPr>
              <a:t>1)Функцияның туындысын табыңдар</a:t>
            </a:r>
            <a:endParaRPr b="0" lang="ru-RU" sz="2400" spc="-1" strike="noStrike">
              <a:latin typeface="Arial"/>
            </a:endParaRPr>
          </a:p>
        </p:txBody>
      </p:sp>
      <mc:AlternateContent>
        <mc:Choice xmlns:a14="http://schemas.microsoft.com/office/drawing/2010/main" Requires="a14">
          <p:sp>
            <p:nvSpPr>
              <p:cNvPr id="185" name="Formula 4"/>
              <p:cNvSpPr txBox="1"/>
              <p:nvPr/>
            </p:nvSpPr>
            <p:spPr>
              <a:xfrm>
                <a:off x="5940360" y="667440"/>
                <a:ext cx="2088000" cy="84348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𝑓</m:t>
                    </m:r>
                    <m:d>
                      <m:dPr>
                        <m:begChr m:val="("/>
                        <m:endChr m:val=")"/>
                      </m:dPr>
                      <m:e>
                        <m:r>
                          <m:t xml:space="preserve">𝑥</m:t>
                        </m:r>
                      </m:e>
                    </m:d>
                    <m:r>
                      <m:t xml:space="preserve">=</m:t>
                    </m:r>
                    <m:rad>
                      <m:radPr>
                        <m:degHide m:val="1"/>
                      </m:radPr>
                      <m:deg/>
                      <m:e>
                        <m:r>
                          <m:t xml:space="preserve">𝑐𝑡𝑔</m:t>
                        </m:r>
                        <m:f>
                          <m:num>
                            <m:r>
                              <m:t xml:space="preserve">𝑥</m:t>
                            </m:r>
                          </m:num>
                          <m:den>
                            <m:r>
                              <m:t xml:space="preserve">2</m:t>
                            </m:r>
                          </m:den>
                        </m:f>
                      </m:e>
                    </m:rad>
                  </m:oMath>
                </a14:m>
              </a:p>
            </p:txBody>
          </p:sp>
        </mc:Choice>
        <mc:Fallback/>
      </mc:AlternateContent>
      <p:sp>
        <p:nvSpPr>
          <p:cNvPr id="186" name="CustomShape 5"/>
          <p:cNvSpPr/>
          <p:nvPr/>
        </p:nvSpPr>
        <p:spPr>
          <a:xfrm flipH="1">
            <a:off x="5940000" y="667440"/>
            <a:ext cx="2088000" cy="84348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latin typeface="Candara"/>
              </a:rPr>
              <a:t> 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87" name="CustomShape 6"/>
          <p:cNvSpPr/>
          <p:nvPr/>
        </p:nvSpPr>
        <p:spPr>
          <a:xfrm>
            <a:off x="395640" y="1323360"/>
            <a:ext cx="8169840" cy="1919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</a:rPr>
              <a:t>Дескриптор: 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</a:rPr>
              <a:t>1.Түбірдің туындысының формуласын  біледі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</a:rPr>
              <a:t>2. Күрделі функцияның формуласын қолданады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</a:rPr>
              <a:t>3.Тригонометриялық функциялар формуласын  пайдаланады 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</a:rPr>
              <a:t>4.Жауабын  ықшамдап жазады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188" name="CustomShape 7"/>
          <p:cNvSpPr/>
          <p:nvPr/>
        </p:nvSpPr>
        <p:spPr>
          <a:xfrm>
            <a:off x="166680" y="3262680"/>
            <a:ext cx="8976960" cy="2650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ndara"/>
              </a:rPr>
              <a:t> </a:t>
            </a:r>
            <a:r>
              <a:rPr b="0" lang="ru-RU" sz="2400" spc="-1" strike="noStrike">
                <a:solidFill>
                  <a:srgbClr val="000000"/>
                </a:solidFill>
                <a:latin typeface="Times New Roman"/>
              </a:rPr>
              <a:t>2) Функцияның туындысының берілген нүктедегі мәнін есептеңдер:                                   у = ctg²x – 1, у'(π/4)-?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</a:rPr>
              <a:t>Дескриптор: 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</a:rPr>
              <a:t>1.Дәреженің туындысының формуласын  біледі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</a:rPr>
              <a:t>2. Күрделі функцияның формуласын қолданады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</a:rPr>
              <a:t>3.Тригонометриялық функциялардың туындысын   пайдаланады 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</a:rPr>
              <a:t>4.Бірілген нүктедегі туындының мәнін табады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189" name="CustomShape 8"/>
          <p:cNvSpPr/>
          <p:nvPr/>
        </p:nvSpPr>
        <p:spPr>
          <a:xfrm>
            <a:off x="251640" y="182880"/>
            <a:ext cx="2664000" cy="484200"/>
          </a:xfrm>
          <a:prstGeom prst="homePlate">
            <a:avLst>
              <a:gd name="adj" fmla="val 50000"/>
            </a:avLst>
          </a:prstGeom>
          <a:ln>
            <a:solidFill>
              <a:srgbClr val="566c14"/>
            </a:solidFill>
            <a:rou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002060"/>
                </a:solidFill>
                <a:latin typeface="Times New Roman"/>
              </a:rPr>
              <a:t>Жеке жұмыс</a:t>
            </a:r>
            <a:endParaRPr b="0" lang="ru-R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CustomShape 1"/>
          <p:cNvSpPr/>
          <p:nvPr/>
        </p:nvSpPr>
        <p:spPr>
          <a:xfrm>
            <a:off x="467640" y="260640"/>
            <a:ext cx="8280720" cy="821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Candara"/>
              </a:rPr>
              <a:t>1)   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Candara"/>
              </a:rPr>
              <a:t> </a:t>
            </a:r>
            <a:r>
              <a:rPr b="1" lang="ru-RU" sz="2400" spc="-1" strike="noStrike">
                <a:solidFill>
                  <a:srgbClr val="000000"/>
                </a:solidFill>
                <a:latin typeface="Times New Roman"/>
              </a:rPr>
              <a:t>Шешуі:</a:t>
            </a:r>
            <a:r>
              <a:rPr b="0" lang="ru-RU" sz="2000" spc="-1" strike="noStrike">
                <a:solidFill>
                  <a:srgbClr val="000000"/>
                </a:solidFill>
                <a:latin typeface="Candara"/>
              </a:rPr>
              <a:t> 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91" name="CustomShape 2"/>
          <p:cNvSpPr/>
          <p:nvPr/>
        </p:nvSpPr>
        <p:spPr>
          <a:xfrm>
            <a:off x="467640" y="260640"/>
            <a:ext cx="8280720" cy="2032200"/>
          </a:xfrm>
          <a:prstGeom prst="rect">
            <a:avLst/>
          </a:prstGeom>
          <a:blipFill rotWithShape="0">
            <a:blip r:embed="rId1"/>
            <a:stretch>
              <a:fillRect l="-1177" t="0" r="0" b="0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latin typeface="Candara"/>
              </a:rPr>
              <a:t> 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92" name="CustomShape 3"/>
          <p:cNvSpPr/>
          <p:nvPr/>
        </p:nvSpPr>
        <p:spPr>
          <a:xfrm>
            <a:off x="179640" y="2637000"/>
            <a:ext cx="8784720" cy="761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</a:rPr>
              <a:t>2) у = ctg²x – 1, у'(π/4)-?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latin typeface="Times New Roman"/>
              </a:rPr>
              <a:t>Шешуі</a:t>
            </a:r>
            <a:r>
              <a:rPr b="0" i="1" lang="ru-RU" sz="2000" spc="-1" strike="noStrike">
                <a:solidFill>
                  <a:srgbClr val="000000"/>
                </a:solidFill>
                <a:latin typeface="Times New Roman"/>
              </a:rPr>
              <a:t>: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93" name="CustomShape 4"/>
          <p:cNvSpPr/>
          <p:nvPr/>
        </p:nvSpPr>
        <p:spPr>
          <a:xfrm>
            <a:off x="395640" y="3573000"/>
            <a:ext cx="7776360" cy="1004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</a:rPr>
              <a:t> 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400" spc="-1" strike="noStrike">
              <a:latin typeface="Arial"/>
            </a:endParaRPr>
          </a:p>
        </p:txBody>
      </p:sp>
      <p:sp>
        <p:nvSpPr>
          <p:cNvPr id="194" name="CustomShape 5"/>
          <p:cNvSpPr/>
          <p:nvPr/>
        </p:nvSpPr>
        <p:spPr>
          <a:xfrm>
            <a:off x="395640" y="3573000"/>
            <a:ext cx="7776360" cy="1920240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latin typeface="Candara"/>
              </a:rPr>
              <a:t> 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1881</TotalTime>
  <Application>LibreOffice/6.1.3.2$Windows_X86_64 LibreOffice_project/86daf60bf00efa86ad547e59e09d6bb77c699acb</Application>
  <Words>1148</Words>
  <Paragraphs>153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2017-04-07T11:42:04Z</dcterms:created>
  <dc:creator>Civitas</dc:creator>
  <dc:description/>
  <dc:language>ru-RU</dc:language>
  <cp:lastModifiedBy/>
  <dcterms:modified xsi:type="dcterms:W3CDTF">2020-11-23T13:32:40Z</dcterms:modified>
  <cp:revision>60</cp:revision>
  <dc:subject/>
  <dc:title>Жазық фигураларды және қеңістіктегі геометриялық фигуралардың жазбаларын салу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1</vt:i4>
  </property>
  <property fmtid="{D5CDD505-2E9C-101B-9397-08002B2CF9AE}" pid="8" name="PresentationFormat">
    <vt:lpwstr>Экран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13</vt:i4>
  </property>
</Properties>
</file>