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5"/>
  </p:notesMasterIdLst>
  <p:handoutMasterIdLst>
    <p:handoutMasterId r:id="rId16"/>
  </p:handoutMasterIdLst>
  <p:sldIdLst>
    <p:sldId id="336" r:id="rId2"/>
    <p:sldId id="337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35" r:id="rId13"/>
    <p:sldId id="33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78" autoAdjust="0"/>
    <p:restoredTop sz="99467" autoAdjust="0"/>
  </p:normalViewPr>
  <p:slideViewPr>
    <p:cSldViewPr snapToGrid="0" showGuides="1">
      <p:cViewPr varScale="1">
        <p:scale>
          <a:sx n="45" d="100"/>
          <a:sy n="45" d="100"/>
        </p:scale>
        <p:origin x="43" y="931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t>14/08/2024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C06075-5473-4AAC-A69F-0FED1C08E1F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3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4758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3357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822695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1907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378230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5392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9132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955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3912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52977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837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86644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=""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18995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=""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=""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=""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=""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=""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=""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=""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=""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=""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=""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71290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=""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=""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=""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=""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=""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=""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=""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=""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8017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407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373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0302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095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5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652" r:id="rId20"/>
    <p:sldLayoutId id="2147483654" r:id="rId21"/>
    <p:sldLayoutId id="2147483656" r:id="rId22"/>
    <p:sldLayoutId id="2147483657" r:id="rId23"/>
    <p:sldLayoutId id="2147483661" r:id="rId24"/>
    <p:sldLayoutId id="2147483680" r:id="rId25"/>
    <p:sldLayoutId id="2147483658" r:id="rId26"/>
    <p:sldLayoutId id="2147483664" r:id="rId27"/>
    <p:sldLayoutId id="2147483665" r:id="rId28"/>
    <p:sldLayoutId id="2147483666" r:id="rId29"/>
    <p:sldLayoutId id="2147483667" r:id="rId30"/>
    <p:sldLayoutId id="2147483668" r:id="rId31"/>
    <p:sldLayoutId id="2147483669" r:id="rId32"/>
    <p:sldLayoutId id="2147483670" r:id="rId33"/>
    <p:sldLayoutId id="2147483671" r:id="rId34"/>
    <p:sldLayoutId id="2147483672" r:id="rId35"/>
    <p:sldLayoutId id="2147483673" r:id="rId36"/>
    <p:sldLayoutId id="2147483674" r:id="rId37"/>
    <p:sldLayoutId id="2147483675" r:id="rId38"/>
    <p:sldLayoutId id="2147483676" r:id="rId39"/>
    <p:sldLayoutId id="2147483677" r:id="rId40"/>
    <p:sldLayoutId id="2147483678" r:id="rId41"/>
    <p:sldLayoutId id="2147483679" r:id="rId4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46.pn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2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52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51.png"/><Relationship Id="rId11" Type="http://schemas.openxmlformats.org/officeDocument/2006/relationships/image" Target="../media/image2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70.pn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56.png"/><Relationship Id="rId5" Type="http://schemas.openxmlformats.org/officeDocument/2006/relationships/image" Target="../media/image310.png"/><Relationship Id="rId4" Type="http://schemas.openxmlformats.org/officeDocument/2006/relationships/image" Target="../media/image58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8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3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2.png"/><Relationship Id="rId12" Type="http://schemas.openxmlformats.org/officeDocument/2006/relationships/image" Target="../media/image2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0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4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40.pn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Рисунок 2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6" name="Прямоугольник 175"/>
          <p:cNvSpPr/>
          <p:nvPr/>
        </p:nvSpPr>
        <p:spPr>
          <a:xfrm>
            <a:off x="1499013" y="1839206"/>
            <a:ext cx="91939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тақырыбы: </a:t>
            </a:r>
            <a:r>
              <a:rPr lang="kk-KZ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kk-KZ" sz="4400" b="1" dirty="0" smtClean="0">
                <a:solidFill>
                  <a:srgbClr val="00B0F0"/>
                </a:solidFill>
              </a:rPr>
              <a:t>ТРИГОНОМЕТРИЯЛЫҚ ТЕҢДЕУЛЕРДІ ШЕШУ ӘДІСТЕРІ</a:t>
            </a:r>
            <a:r>
              <a:rPr lang="kk-KZ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4400" b="1" dirty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8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629">
        <p:fade/>
      </p:transition>
    </mc:Choice>
    <mc:Fallback xmlns="">
      <p:transition spd="med" advTm="96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18866" y="545911"/>
                <a:ext cx="8024884" cy="545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dirty="0" smtClean="0"/>
                  <a:t>Тапсырма</a:t>
                </a:r>
                <a:r>
                  <a:rPr lang="en-US" dirty="0" smtClean="0"/>
                  <a:t>.</a:t>
                </a:r>
                <a:r>
                  <a:rPr lang="kk-KZ" dirty="0" smtClean="0"/>
                  <a:t> Теңдеуді шешіңіз</a:t>
                </a:r>
                <a:r>
                  <a:rPr lang="en-US" dirty="0" smtClean="0"/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r>
                      <a:rPr lang="en-US" b="0" i="1" smtClean="0">
                        <a:latin typeface="Cambria Math"/>
                      </a:rPr>
                      <m:t>𝑐𝑜𝑠</m:t>
                    </m:r>
                    <m:r>
                      <a:rPr lang="en-US" b="0" i="1" smtClean="0">
                        <a:latin typeface="Cambria Math"/>
                      </a:rPr>
                      <m:t>5</m:t>
                    </m:r>
                    <m:r>
                      <a:rPr lang="en-US" b="0" i="1" smtClean="0">
                        <a:latin typeface="Cambria Math"/>
                      </a:rPr>
                      <m:t>𝑥𝑐𝑜𝑠𝑥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𝑠𝑖𝑛𝑥𝑠𝑖𝑛</m:t>
                    </m:r>
                    <m:r>
                      <a:rPr lang="en-US" b="0" i="1" smtClean="0">
                        <a:latin typeface="Cambria Math"/>
                      </a:rPr>
                      <m:t>5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66" y="545911"/>
                <a:ext cx="8024884" cy="545855"/>
              </a:xfrm>
              <a:prstGeom prst="rect">
                <a:avLst/>
              </a:prstGeom>
              <a:blipFill rotWithShape="0">
                <a:blip r:embed="rId4"/>
                <a:stretch>
                  <a:fillRect l="-607" b="-56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818866" y="1360943"/>
                <a:ext cx="5022785" cy="2031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dirty="0" smtClean="0"/>
                  <a:t>Шешуі</a:t>
                </a:r>
                <a:r>
                  <a:rPr lang="en-US" dirty="0"/>
                  <a:t>:</a:t>
                </a:r>
                <a:r>
                  <a:rPr lang="kk-KZ" dirty="0"/>
                  <a:t>Берілген теңдеуді </a:t>
                </a:r>
                <a:r>
                  <a:rPr lang="kk-KZ" dirty="0" smtClean="0"/>
                  <a:t>түрлендірейік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𝑐𝑜𝑠</m:t>
                      </m:r>
                      <m:r>
                        <a:rPr lang="en-US" i="1">
                          <a:latin typeface="Cambria Math"/>
                        </a:rPr>
                        <m:t>5</m:t>
                      </m:r>
                      <m:r>
                        <a:rPr lang="en-US" i="1">
                          <a:latin typeface="Cambria Math"/>
                        </a:rPr>
                        <m:t>𝑥𝑐𝑜𝑠𝑥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𝑠𝑖𝑛𝑥𝑠𝑖𝑛</m:t>
                      </m:r>
                      <m:r>
                        <a:rPr lang="en-US" i="1">
                          <a:latin typeface="Cambria Math"/>
                        </a:rPr>
                        <m:t>5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r>
                        <a:rPr lang="en-US" b="0" i="1" dirty="0" smtClean="0">
                          <a:latin typeface="Cambria Math"/>
                        </a:rPr>
                        <m:t>𝑐𝑜𝑠</m:t>
                      </m:r>
                      <m:r>
                        <a:rPr lang="en-US" b="0" i="1" dirty="0" smtClean="0">
                          <a:latin typeface="Cambria Math"/>
                        </a:rPr>
                        <m:t>4</m:t>
                      </m:r>
                      <m:r>
                        <a:rPr lang="en-US" b="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kk-KZ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66" y="1360943"/>
                <a:ext cx="5022785" cy="2031325"/>
              </a:xfrm>
              <a:prstGeom prst="rect">
                <a:avLst/>
              </a:prstGeom>
              <a:blipFill rotWithShape="0">
                <a:blip r:embed="rId5"/>
                <a:stretch>
                  <a:fillRect l="-971" t="-21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6312036" y="1176276"/>
            <a:ext cx="3772892" cy="79774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00430" y="1382492"/>
                <a:ext cx="37961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430" y="1382492"/>
                <a:ext cx="3796104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931708" y="5254476"/>
                <a:ext cx="2180212" cy="495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b="1" dirty="0"/>
                  <a:t>Жауабы</a:t>
                </a:r>
                <a:r>
                  <a:rPr lang="en-US" b="1" dirty="0" smtClean="0"/>
                  <a:t>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±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𝟐𝟒</m:t>
                        </m:r>
                      </m:den>
                    </m:f>
                    <m:r>
                      <a:rPr lang="en-US" b="1" i="1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𝒌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708" y="5254476"/>
                <a:ext cx="2180212" cy="495328"/>
              </a:xfrm>
              <a:prstGeom prst="rect">
                <a:avLst/>
              </a:prstGeom>
              <a:blipFill rotWithShape="0">
                <a:blip r:embed="rId7"/>
                <a:stretch>
                  <a:fillRect l="-2235" b="-6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18866" y="2923106"/>
                <a:ext cx="6815904" cy="747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→4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=±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𝑎𝑟𝑐𝑐𝑜𝑠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=±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66" y="2923106"/>
                <a:ext cx="6815904" cy="74725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96765" y="3857653"/>
                <a:ext cx="2099934" cy="1437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=±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=±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65" y="3857653"/>
                <a:ext cx="2099934" cy="143776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5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8664">
        <p:fade/>
      </p:transition>
    </mc:Choice>
    <mc:Fallback xmlns="">
      <p:transition spd="med" advTm="1286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8866" y="632189"/>
            <a:ext cx="349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Тапсырма</a:t>
            </a:r>
            <a:r>
              <a:rPr lang="en-US" dirty="0" smtClean="0"/>
              <a:t>.</a:t>
            </a:r>
            <a:r>
              <a:rPr lang="kk-KZ" dirty="0" smtClean="0"/>
              <a:t> Теңдеуді шешіңіз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8866" y="1294961"/>
            <a:ext cx="4372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Шешуі</a:t>
            </a:r>
            <a:r>
              <a:rPr lang="en-US" dirty="0"/>
              <a:t>:</a:t>
            </a:r>
            <a:r>
              <a:rPr lang="kk-KZ" dirty="0"/>
              <a:t>Берілген теңдеуді </a:t>
            </a:r>
            <a:r>
              <a:rPr lang="kk-KZ" dirty="0" smtClean="0"/>
              <a:t>түрдендірейік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23738" y="1271498"/>
            <a:ext cx="2503402" cy="114521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837514" y="5502518"/>
                <a:ext cx="4637925" cy="768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b="1" dirty="0"/>
                  <a:t>Жауабы</a:t>
                </a:r>
                <a:r>
                  <a:rPr lang="en-US" b="1" dirty="0" smtClean="0"/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𝒌</m:t>
                    </m:r>
                  </m:oMath>
                </a14:m>
                <a:r>
                  <a:rPr lang="en-US" b="1" dirty="0" smtClean="0">
                    <a:ea typeface="Cambria Math"/>
                  </a:rPr>
                  <a:t>;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𝒌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en-US" b="1" dirty="0">
                  <a:ea typeface="Cambria Math"/>
                </a:endParaRPr>
              </a:p>
              <a:p>
                <a:endParaRPr lang="ru-RU" b="1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514" y="5502518"/>
                <a:ext cx="4637925" cy="768544"/>
              </a:xfrm>
              <a:prstGeom prst="rect">
                <a:avLst/>
              </a:prstGeom>
              <a:blipFill rotWithShape="0">
                <a:blip r:embed="rId4"/>
                <a:stretch>
                  <a:fillRect l="-11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35272" y="632189"/>
                <a:ext cx="23224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272" y="632189"/>
                <a:ext cx="232243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56414" y="1464908"/>
                <a:ext cx="223804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𝒔𝒊𝒏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414" y="1464908"/>
                <a:ext cx="2238049" cy="6109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4535" y="1847497"/>
                <a:ext cx="7616316" cy="1164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3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1−</m:t>
                      </m:r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+1−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6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=2  ↔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6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  ↔2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𝑐𝑜𝑠𝑥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35" y="1847497"/>
                <a:ext cx="7616316" cy="116493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5042239" y="3258510"/>
            <a:ext cx="3891515" cy="89560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01651" y="3370522"/>
                <a:ext cx="3972690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651" y="3370522"/>
                <a:ext cx="3972690" cy="61651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05138" y="3258511"/>
                <a:ext cx="1603003" cy="2196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138" y="3258511"/>
                <a:ext cx="1603003" cy="219694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87794" y="3305570"/>
                <a:ext cx="1524456" cy="1947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𝑐𝑜𝑠𝑥</m:t>
                      </m:r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endParaRPr lang="en-US" b="0" dirty="0" smtClean="0"/>
              </a:p>
              <a:p>
                <a:endParaRPr lang="en-US" b="0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94" y="3305570"/>
                <a:ext cx="1524456" cy="194796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578">
        <p:fade/>
      </p:transition>
    </mc:Choice>
    <mc:Fallback xmlns="">
      <p:transition spd="med" advTm="755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18866" y="545911"/>
                <a:ext cx="8024884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dirty="0" smtClean="0"/>
                  <a:t>Тапсырма</a:t>
                </a:r>
                <a:r>
                  <a:rPr lang="en-US" dirty="0" smtClean="0"/>
                  <a:t>.</a:t>
                </a:r>
                <a:r>
                  <a:rPr lang="kk-KZ" dirty="0" smtClean="0"/>
                  <a:t> Теңдеуді шешіңіз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/>
                          </a:rPr>
                          <m:t>: </m:t>
                        </m:r>
                        <m:r>
                          <a:rPr lang="en-US" b="0" i="1" smtClean="0"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66" y="545911"/>
                <a:ext cx="8024884" cy="506870"/>
              </a:xfrm>
              <a:prstGeom prst="rect">
                <a:avLst/>
              </a:prstGeom>
              <a:blipFill rotWithShape="1">
                <a:blip r:embed="rId4"/>
                <a:stretch>
                  <a:fillRect l="-607" b="-6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55342" y="1747756"/>
            <a:ext cx="619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Шешуі</a:t>
            </a:r>
            <a:r>
              <a:rPr lang="en-US" dirty="0" smtClean="0"/>
              <a:t>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21644" y="1587133"/>
                <a:ext cx="4085990" cy="4774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±</m:t>
                      </m:r>
                      <m:r>
                        <a:rPr lang="en-US" i="1">
                          <a:latin typeface="Cambria Math"/>
                        </a:rPr>
                        <m:t>𝑎𝑟𝑐𝑐𝑜𝑠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ru-RU" dirty="0"/>
              </a:p>
              <a:p>
                <a:endParaRPr lang="en-US" b="0" dirty="0" smtClean="0">
                  <a:ea typeface="Cambria Math"/>
                </a:endParaRPr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=±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ru-RU" dirty="0"/>
              </a:p>
              <a:p>
                <a:endParaRPr lang="en-US" dirty="0">
                  <a:ea typeface="Cambria Math"/>
                </a:endParaRP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=±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ru-RU" dirty="0"/>
              </a:p>
              <a:p>
                <a:endParaRPr lang="en-US" dirty="0">
                  <a:ea typeface="Cambria Math"/>
                </a:endParaRPr>
              </a:p>
              <a:p>
                <a:endParaRPr lang="en-US" dirty="0" smtClean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=±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20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ru-RU" dirty="0"/>
              </a:p>
              <a:p>
                <a:endParaRPr lang="en-US" dirty="0">
                  <a:ea typeface="Cambria Math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644" y="1587133"/>
                <a:ext cx="4085990" cy="477444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6715923" y="1389571"/>
            <a:ext cx="3615433" cy="79774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007634" y="5207869"/>
                <a:ext cx="3390736" cy="768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b="1" dirty="0" smtClean="0"/>
                  <a:t>Жауабы: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±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20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𝑍</m:t>
                    </m:r>
                  </m:oMath>
                </a14:m>
                <a:endParaRPr lang="en-US" b="1" i="1" dirty="0">
                  <a:ea typeface="Cambria Math"/>
                </a:endParaRPr>
              </a:p>
              <a:p>
                <a:endParaRPr lang="ru-RU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634" y="5207869"/>
                <a:ext cx="3390736" cy="768544"/>
              </a:xfrm>
              <a:prstGeom prst="rect">
                <a:avLst/>
              </a:prstGeom>
              <a:blipFill rotWithShape="0">
                <a:blip r:embed="rId6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7020343" y="1431101"/>
                <a:ext cx="300659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𝑎𝑟𝑐𝑐𝑜𝑠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343" y="1431101"/>
                <a:ext cx="3006592" cy="7146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36525" y="2975212"/>
                <a:ext cx="8831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525" y="2975212"/>
                <a:ext cx="88312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Звук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1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144">
        <p:fade/>
      </p:transition>
    </mc:Choice>
    <mc:Fallback xmlns="">
      <p:transition spd="med" advTm="481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Рисунок 2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09359" y="2094499"/>
            <a:ext cx="7773282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Назарларыңызға</a:t>
            </a:r>
            <a:endParaRPr lang="ru-RU" sz="6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рахмет</a:t>
            </a:r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!!!</a:t>
            </a:r>
          </a:p>
          <a:p>
            <a:pPr algn="ctr"/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0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607">
        <p:fade/>
      </p:transition>
    </mc:Choice>
    <mc:Fallback xmlns="">
      <p:transition spd="med" advTm="116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1220242" y="2428726"/>
                <a:ext cx="9751516" cy="200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𝒄𝒐𝒔</m:t>
                    </m:r>
                    <m:r>
                      <a:rPr lang="en-US" sz="4400" b="1" i="1">
                        <a:solidFill>
                          <a:srgbClr val="00B0F0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rgbClr val="00B0F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4000" b="1" dirty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тригонометриялық теңдеуін</a:t>
                </a:r>
              </a:p>
              <a:p>
                <a:r>
                  <a:rPr lang="kk-KZ" sz="4000" b="1" dirty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шығаруды </a:t>
                </a:r>
                <a:r>
                  <a:rPr lang="kk-KZ" sz="4000" b="1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үйрену.</a:t>
                </a:r>
                <a:endParaRPr lang="ru-RU" sz="4000" b="1" dirty="0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242" y="2428726"/>
                <a:ext cx="9751516" cy="2000548"/>
              </a:xfrm>
              <a:prstGeom prst="rect">
                <a:avLst/>
              </a:prstGeom>
              <a:blipFill rotWithShape="0">
                <a:blip r:embed="rId7"/>
                <a:stretch>
                  <a:fillRect l="-2188" t="-3343" b="-118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51709" y="1440781"/>
            <a:ext cx="5966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мақсаты:</a:t>
            </a:r>
            <a:endParaRPr lang="ru-RU" sz="4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87071"/>
      </p:ext>
    </p:extLst>
  </p:cSld>
  <p:clrMapOvr>
    <a:masterClrMapping/>
  </p:clrMapOvr>
  <p:transition spd="med" advTm="1313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66530" y="627796"/>
                <a:ext cx="4105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𝑐𝑜𝑠𝑥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kk-KZ" dirty="0" smtClean="0"/>
                  <a:t>тригонометриялық теңдеуі</a:t>
                </a:r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530" y="627796"/>
                <a:ext cx="4105163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311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4446" y="1460310"/>
                <a:ext cx="89764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dirty="0" smtClean="0"/>
                  <a:t>Егер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kk-K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kk-KZ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kk-KZ" dirty="0" smtClean="0"/>
                  <a:t> болса</a:t>
                </a:r>
                <a:r>
                  <a:rPr lang="en-US" dirty="0" smtClean="0"/>
                  <a:t>,</a:t>
                </a:r>
                <a:r>
                  <a:rPr lang="kk-KZ" dirty="0" smtClean="0"/>
                  <a:t> онда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𝑐𝑜𝑠𝑥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kk-KZ" dirty="0" smtClean="0"/>
                  <a:t>  теңдеуінің шешімі болмайды</a:t>
                </a:r>
                <a:r>
                  <a:rPr lang="en-US" dirty="0" smtClean="0"/>
                  <a:t>.</a:t>
                </a:r>
                <a:r>
                  <a:rPr lang="kk-KZ" dirty="0" smtClean="0"/>
                  <a:t> Себебі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𝑐𝑜𝑠𝑥</m:t>
                    </m:r>
                  </m:oMath>
                </a14:m>
                <a:r>
                  <a:rPr lang="kk-KZ" dirty="0" smtClean="0"/>
                  <a:t>  функциясының мәндер жиыны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−1;1</m:t>
                        </m:r>
                      </m:e>
                    </m:d>
                  </m:oMath>
                </a14:m>
                <a:r>
                  <a:rPr lang="kk-KZ" dirty="0" smtClean="0"/>
                  <a:t> кесіндісі</a:t>
                </a:r>
                <a:r>
                  <a:rPr lang="en-US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46" y="1460310"/>
                <a:ext cx="8976408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611" t="-754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54446" y="2458871"/>
                <a:ext cx="897640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dirty="0" smtClean="0"/>
                  <a:t>Егер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kk-K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kk-KZ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kk-KZ" dirty="0" smtClean="0"/>
                  <a:t>болса</a:t>
                </a:r>
                <a:r>
                  <a:rPr lang="en-US" dirty="0" smtClean="0"/>
                  <a:t>,</a:t>
                </a:r>
                <a:r>
                  <a:rPr lang="kk-KZ" dirty="0" smtClean="0"/>
                  <a:t> онда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𝑐𝑜𝑠𝑥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kk-KZ" dirty="0" smtClean="0"/>
                  <a:t>  теңдеуінің шешімі болады</a:t>
                </a:r>
                <a:r>
                  <a:rPr lang="en-US" dirty="0" smtClean="0"/>
                  <a:t>.</a:t>
                </a:r>
                <a:r>
                  <a:rPr lang="kk-KZ" dirty="0" smtClean="0"/>
                  <a:t> Арккоссинустың анықтамасы бойынша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0;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kk-KZ" dirty="0" smtClean="0"/>
                  <a:t>кесіндісінде берілген аралықта бір ғана шешімі болады және ол шешім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𝑎𝑟𝑐𝑐𝑜𝑠𝑎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kk-KZ" dirty="0" smtClean="0"/>
                  <a:t> ға тең</a:t>
                </a:r>
                <a:r>
                  <a:rPr lang="en-US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46" y="2458871"/>
                <a:ext cx="8976408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611" t="-4605"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4446" y="3782704"/>
                <a:ext cx="89764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dirty="0" smtClean="0"/>
                  <a:t>Косинус функциясы жұп болғандықтан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kk-K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</m:d>
                  </m:oMath>
                </a14:m>
                <a:r>
                  <a:rPr lang="kk-KZ" dirty="0" smtClean="0"/>
                  <a:t>   кесіндісінде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𝑐𝑜𝑠𝑥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kk-KZ" dirty="0" smtClean="0"/>
                  <a:t>теңдеуінің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𝑎𝑟𝑐𝑐𝑜𝑠𝑎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kk-KZ" dirty="0" smtClean="0"/>
                  <a:t> ға тең тағы бір шешімі бар</a:t>
                </a:r>
                <a:r>
                  <a:rPr lang="en-US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46" y="3782704"/>
                <a:ext cx="8976408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611" t="-754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4446" y="4664257"/>
                <a:ext cx="82432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dirty="0" smtClean="0"/>
                  <a:t>Демек</a:t>
                </a:r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kk-K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kk-KZ" dirty="0" smtClean="0"/>
                  <a:t>кесіндісінде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𝑐𝑜𝑠𝑥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kk-KZ" dirty="0" smtClean="0"/>
                  <a:t>  теңдеуінің екі шешімі бар</a:t>
                </a:r>
                <a:r>
                  <a:rPr lang="en-US" dirty="0" smtClean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𝒂𝒓𝒄𝒄𝒐𝒔𝒂</m:t>
                    </m:r>
                  </m:oMath>
                </a14:m>
                <a:r>
                  <a:rPr lang="kk-KZ" b="1" dirty="0" smtClean="0"/>
                  <a:t> </a:t>
                </a:r>
                <a:r>
                  <a:rPr lang="kk-KZ" dirty="0" smtClean="0"/>
                  <a:t>мен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1" i="1" dirty="0" smtClean="0">
                        <a:latin typeface="Cambria Math"/>
                        <a:ea typeface="Cambria Math"/>
                      </a:rPr>
                      <m:t>𝒂𝒓𝒄𝒄𝒐𝒔𝒂</m:t>
                    </m:r>
                  </m:oMath>
                </a14:m>
                <a:r>
                  <a:rPr lang="ru-RU" b="1" dirty="0" smtClean="0"/>
                  <a:t> </a:t>
                </a:r>
                <a:r>
                  <a:rPr lang="ru-RU" dirty="0" err="1" smtClean="0"/>
                  <a:t>және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олар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ru-RU" dirty="0" smtClean="0"/>
                  <a:t>  </a:t>
                </a:r>
                <a:r>
                  <a:rPr lang="ru-RU" dirty="0" err="1" smtClean="0"/>
                  <a:t>болғанда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бірдей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46" y="4664257"/>
                <a:ext cx="8243247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666" t="-6604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8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9307">
        <p:fade/>
      </p:transition>
    </mc:Choice>
    <mc:Fallback xmlns="">
      <p:transition spd="med" advTm="893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6399" y="4913194"/>
                <a:ext cx="883407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𝑐𝑜𝑠𝑥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kk-KZ" dirty="0" smtClean="0"/>
                  <a:t>периодтылығын ескерсек теңдеудің барлық шешімдерін жазудың формулаларын аламыз</a:t>
                </a:r>
                <a:r>
                  <a:rPr lang="en-US" dirty="0" smtClean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𝒂𝒓𝒄𝒄𝒐𝒔𝒂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kk-KZ" b="1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kk-KZ" b="0" i="1" smtClean="0">
                        <a:latin typeface="Cambria Math"/>
                        <a:ea typeface="Cambria Math"/>
                      </a:rPr>
                      <m:t>мен   </m:t>
                    </m:r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 dirty="0">
                        <a:latin typeface="Cambria Math"/>
                      </a:rPr>
                      <m:t>=</m:t>
                    </m:r>
                    <m:r>
                      <a:rPr lang="en-US" b="1" i="1" dirty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1" i="1" dirty="0">
                        <a:latin typeface="Cambria Math"/>
                        <a:ea typeface="Cambria Math"/>
                      </a:rPr>
                      <m:t>𝒂𝒓𝒄𝒄𝒐𝒔𝒂</m:t>
                    </m:r>
                  </m:oMath>
                </a14:m>
                <a:r>
                  <a:rPr lang="ru-RU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b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𝑍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99" y="4913194"/>
                <a:ext cx="8834073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621" t="-5298" b="-92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91" y="601344"/>
            <a:ext cx="7935154" cy="374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615834" y="3609833"/>
                <a:ext cx="5806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834" y="3609833"/>
                <a:ext cx="58060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320749" y="3592352"/>
                <a:ext cx="4074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749" y="3592352"/>
                <a:ext cx="407483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214802" y="611159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802" y="611159"/>
                <a:ext cx="386644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8240549" y="2809615"/>
                <a:ext cx="3818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549" y="2809615"/>
                <a:ext cx="381836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9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685">
        <p:fade/>
      </p:transition>
    </mc:Choice>
    <mc:Fallback xmlns="">
      <p:transition spd="med" advTm="446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21988" y="725690"/>
                <a:ext cx="883407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𝒂𝒓𝒄𝒄𝒐𝒔𝒂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kk-KZ" b="1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kk-KZ" b="0" i="1" smtClean="0">
                        <a:latin typeface="Cambria Math"/>
                        <a:ea typeface="Cambria Math"/>
                      </a:rPr>
                      <m:t>мен   </m:t>
                    </m:r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 dirty="0">
                        <a:latin typeface="Cambria Math"/>
                      </a:rPr>
                      <m:t>=</m:t>
                    </m:r>
                    <m:r>
                      <a:rPr lang="en-US" b="1" i="1" dirty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1" i="1" dirty="0">
                        <a:latin typeface="Cambria Math"/>
                        <a:ea typeface="Cambria Math"/>
                      </a:rPr>
                      <m:t>𝒂𝒓𝒄𝒄𝒐𝒔𝒂</m:t>
                    </m:r>
                  </m:oMath>
                </a14:m>
                <a:r>
                  <a:rPr lang="ru-RU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b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𝑍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kk-KZ" dirty="0" smtClean="0"/>
                  <a:t>Осы екі формуланы біріктірсек </a:t>
                </a:r>
                <a:r>
                  <a:rPr lang="en-US" dirty="0" smtClean="0"/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r>
                      <a:rPr lang="en-US" b="0" i="1" smtClean="0">
                        <a:latin typeface="Cambria Math"/>
                      </a:rPr>
                      <m:t>𝑐𝑜𝑠𝑥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  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≤1   </m:t>
                    </m:r>
                  </m:oMath>
                </a14:m>
                <a:r>
                  <a:rPr lang="kk-KZ" dirty="0" smtClean="0"/>
                  <a:t>жауабын аламыз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        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𝒂𝒓𝒄𝒄𝒐𝒔𝒂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𝒌</m:t>
                    </m:r>
                  </m:oMath>
                </a14:m>
                <a:r>
                  <a:rPr lang="en-US" b="1" dirty="0" smtClean="0"/>
                  <a:t> 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kk-KZ" dirty="0" smtClean="0"/>
                  <a:t>бүтін сан</a:t>
                </a:r>
                <a:r>
                  <a:rPr lang="en-US" dirty="0" smtClean="0"/>
                  <a:t>)</a:t>
                </a:r>
                <a:r>
                  <a:rPr lang="kk-KZ" dirty="0" smtClean="0"/>
                  <a:t> формуласы шығады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988" y="725690"/>
                <a:ext cx="8834073" cy="1477328"/>
              </a:xfrm>
              <a:prstGeom prst="rect">
                <a:avLst/>
              </a:prstGeom>
              <a:blipFill rotWithShape="0">
                <a:blip r:embed="rId4"/>
                <a:stretch>
                  <a:fillRect l="-621" t="-2479" b="-57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1987" y="2415653"/>
                <a:ext cx="5636525" cy="2675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k-KZ" dirty="0" smtClean="0"/>
                  <a:t>Дербес жағдайлар</a:t>
                </a:r>
                <a:endParaRPr lang="en-US" dirty="0" smtClean="0"/>
              </a:p>
              <a:p>
                <a:pPr algn="ctr"/>
                <a:endParaRPr lang="kk-KZ" dirty="0" smtClean="0"/>
              </a:p>
              <a:p>
                <a:r>
                  <a:rPr lang="en-US" b="0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𝑐𝑜𝑠𝑥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kk-KZ" dirty="0" smtClean="0"/>
                  <a:t>болса 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=2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𝑘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𝑍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                   </m:t>
                    </m:r>
                    <m:r>
                      <a:rPr lang="en-US" b="0" i="1" smtClean="0">
                        <a:latin typeface="Cambria Math"/>
                      </a:rPr>
                      <m:t>𝑐𝑜𝑠𝑥</m:t>
                    </m:r>
                    <m:r>
                      <a:rPr lang="en-US" b="0" i="1" smtClean="0">
                        <a:latin typeface="Cambria Math"/>
                      </a:rPr>
                      <m:t>=−1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kk-KZ" dirty="0"/>
                  <a:t>болса 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dirty="0" smtClean="0">
                        <a:latin typeface="Cambria Math"/>
                      </a:rPr>
                      <m:t>+2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dirty="0"/>
                  <a:t>,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𝑘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𝑍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                   </m:t>
                    </m:r>
                    <m:r>
                      <a:rPr lang="en-US" b="0" i="1" smtClean="0">
                        <a:latin typeface="Cambria Math"/>
                      </a:rPr>
                      <m:t>𝑐𝑜𝑠𝑥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kk-KZ" dirty="0"/>
                  <a:t>болса </a:t>
                </a:r>
                <a:r>
                  <a:rPr lang="en-US" dirty="0"/>
                  <a:t>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𝑘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𝑍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987" y="2415653"/>
                <a:ext cx="5636525" cy="2675732"/>
              </a:xfrm>
              <a:prstGeom prst="rect">
                <a:avLst/>
              </a:prstGeom>
              <a:blipFill rotWithShape="0">
                <a:blip r:embed="rId5"/>
                <a:stretch>
                  <a:fillRect t="-1595" b="-2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87653" y="1939667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±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653" y="1939667"/>
                <a:ext cx="42191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3150">
        <p:fade/>
      </p:transition>
    </mc:Choice>
    <mc:Fallback xmlns="">
      <p:transition spd="med" advTm="1131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64524" y="559559"/>
                <a:ext cx="7137779" cy="533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dirty="0" smtClean="0"/>
                  <a:t>Мысал</a:t>
                </a:r>
                <a:r>
                  <a:rPr lang="en-US" dirty="0" smtClean="0"/>
                  <a:t>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𝑐𝑜𝑠𝑥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kk-KZ" dirty="0" smtClean="0"/>
                  <a:t>  теңдеуінің шешімін табайық</a:t>
                </a:r>
                <a:r>
                  <a:rPr lang="en-US" dirty="0" smtClean="0"/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524" y="559559"/>
                <a:ext cx="7137779" cy="533608"/>
              </a:xfrm>
              <a:prstGeom prst="rect">
                <a:avLst/>
              </a:prstGeom>
              <a:blipFill rotWithShape="0">
                <a:blip r:embed="rId4"/>
                <a:stretch>
                  <a:fillRect l="-769" b="-80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36681" y="1486262"/>
                <a:ext cx="4720588" cy="10876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dirty="0" smtClean="0"/>
                  <a:t>Шешуі</a:t>
                </a:r>
                <a:r>
                  <a:rPr lang="en-US" dirty="0" smtClean="0"/>
                  <a:t>: </a:t>
                </a:r>
                <a:r>
                  <a:rPr lang="kk-KZ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𝑐𝑜𝑠𝑥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kk-KZ" dirty="0" smtClean="0"/>
                  <a:t> теңдігі орындалатындай</a:t>
                </a:r>
                <a:endParaRPr lang="en-US" dirty="0" smtClean="0"/>
              </a:p>
              <a:p>
                <a:r>
                  <a:rPr lang="kk-KZ" dirty="0" smtClean="0"/>
                  <a:t> </a:t>
                </a:r>
                <a:endParaRPr lang="en-US" dirty="0" smtClean="0"/>
              </a:p>
              <a:p>
                <a:r>
                  <a:rPr lang="kk-KZ" dirty="0" smtClean="0"/>
                  <a:t>бұрыштарды табайық</a:t>
                </a:r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81" y="1486262"/>
                <a:ext cx="4720588" cy="1087605"/>
              </a:xfrm>
              <a:prstGeom prst="rect">
                <a:avLst/>
              </a:prstGeom>
              <a:blipFill rotWithShape="0">
                <a:blip r:embed="rId5"/>
                <a:stretch>
                  <a:fillRect l="-1032" r="-1161" b="-84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36681" y="2715904"/>
                <a:ext cx="3875965" cy="459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   </a:t>
                </a:r>
                <a:r>
                  <a:rPr lang="kk-KZ" dirty="0" smtClean="0"/>
                  <a:t>және</a:t>
                </a: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81" y="2715904"/>
                <a:ext cx="3875965" cy="459741"/>
              </a:xfrm>
              <a:prstGeom prst="rect">
                <a:avLst/>
              </a:prstGeom>
              <a:blipFill rotWithShape="0">
                <a:blip r:embed="rId6"/>
                <a:stretch>
                  <a:fillRect t="-2667" b="-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36681" y="3442875"/>
                <a:ext cx="3764557" cy="459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kk-KZ" dirty="0"/>
                  <a:t>және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+2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81" y="3442875"/>
                <a:ext cx="3764557" cy="459741"/>
              </a:xfrm>
              <a:prstGeom prst="rect">
                <a:avLst/>
              </a:prstGeom>
              <a:blipFill rotWithShape="0">
                <a:blip r:embed="rId7"/>
                <a:stretch>
                  <a:fillRect t="-2667" b="-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50817" y="4705062"/>
                <a:ext cx="1706942" cy="562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=±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817" y="4705062"/>
                <a:ext cx="1706942" cy="5629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231539" y="5398939"/>
                <a:ext cx="2234714" cy="736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b="1" dirty="0"/>
                  <a:t>Жауабы</a:t>
                </a:r>
                <a:r>
                  <a:rPr lang="en-US" b="1" dirty="0" smtClean="0"/>
                  <a:t>: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  <a:ea typeface="Cambria Math"/>
                      </a:rPr>
                      <m:t>±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  <m:r>
                      <a:rPr lang="en-US" b="1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𝒌</m:t>
                    </m:r>
                  </m:oMath>
                </a14:m>
                <a:endParaRPr lang="ru-RU" b="1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539" y="5398939"/>
                <a:ext cx="2234714" cy="736099"/>
              </a:xfrm>
              <a:prstGeom prst="rect">
                <a:avLst/>
              </a:prstGeom>
              <a:blipFill rotWithShape="0">
                <a:blip r:embed="rId9"/>
                <a:stretch>
                  <a:fillRect l="-2180" t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5678689" y="3286023"/>
            <a:ext cx="3615433" cy="79774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150817" y="4091114"/>
                <a:ext cx="2458622" cy="533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ru-RU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ru-RU" b="0" i="1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b="0" i="1">
                        <a:latin typeface="Cambria Math"/>
                        <a:ea typeface="Cambria Math"/>
                      </a:rPr>
                      <m:t>𝑎𝑟𝑐𝑐𝑜𝑠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>
                        <a:latin typeface="Cambria Math"/>
                        <a:ea typeface="Cambria Math"/>
                      </a:rPr>
                      <m:t>+2</m:t>
                    </m:r>
                    <m:r>
                      <a:rPr lang="en-US" b="0" i="1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817" y="4091114"/>
                <a:ext cx="2458622" cy="53360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255940" y="3466337"/>
                <a:ext cx="2460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𝒂𝒓𝒄𝒄𝒐𝒔𝒂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𝒌</m:t>
                    </m:r>
                  </m:oMath>
                </a14:m>
                <a:r>
                  <a:rPr lang="en-US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940" y="3466337"/>
                <a:ext cx="2460930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Звук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5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8507">
        <p:fade/>
      </p:transition>
    </mc:Choice>
    <mc:Fallback xmlns="">
      <p:transition spd="med" advTm="1085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18866" y="545911"/>
                <a:ext cx="8024884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dirty="0" smtClean="0"/>
                  <a:t>Тапсырма</a:t>
                </a:r>
                <a:r>
                  <a:rPr lang="en-US" dirty="0" smtClean="0"/>
                  <a:t>.</a:t>
                </a:r>
                <a:r>
                  <a:rPr lang="kk-KZ" dirty="0" smtClean="0"/>
                  <a:t> Теңдеуді шешіңіз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/>
                          </a:rPr>
                          <m:t>: </m:t>
                        </m:r>
                        <m:r>
                          <a:rPr lang="en-US" b="0" i="1" smtClean="0"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66" y="545911"/>
                <a:ext cx="8024884" cy="506870"/>
              </a:xfrm>
              <a:prstGeom prst="rect">
                <a:avLst/>
              </a:prstGeom>
              <a:blipFill rotWithShape="0">
                <a:blip r:embed="rId4"/>
                <a:stretch>
                  <a:fillRect l="-607" b="-6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55342" y="1747756"/>
            <a:ext cx="619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Шешуі</a:t>
            </a:r>
            <a:r>
              <a:rPr lang="en-US" dirty="0" smtClean="0"/>
              <a:t>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21644" y="1587133"/>
                <a:ext cx="3452997" cy="3612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±</m:t>
                      </m:r>
                      <m:r>
                        <a:rPr lang="en-US" i="1">
                          <a:latin typeface="Cambria Math"/>
                        </a:rPr>
                        <m:t>𝑎𝑟𝑐𝑐𝑜𝑠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=±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𝑘</m:t>
                      </m:r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=±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𝑘</m:t>
                      </m:r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endParaRPr lang="en-US" dirty="0" smtClean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=±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𝑘</m:t>
                      </m:r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644" y="1587133"/>
                <a:ext cx="3452997" cy="36129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6715923" y="1389571"/>
            <a:ext cx="3615433" cy="79774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985454" y="5207870"/>
                <a:ext cx="2487989" cy="737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b="1" dirty="0"/>
                  <a:t>Жауабы</a:t>
                </a:r>
                <a:r>
                  <a:rPr lang="en-US" b="1" i="1" dirty="0" smtClean="0"/>
                  <a:t>: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±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  <m:r>
                      <a:rPr lang="en-US" b="1" i="1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b="1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𝒌</m:t>
                    </m:r>
                  </m:oMath>
                </a14:m>
                <a:endParaRPr lang="en-US" b="1" i="1" dirty="0">
                  <a:ea typeface="Cambria Math"/>
                </a:endParaRPr>
              </a:p>
              <a:p>
                <a:endParaRPr lang="ru-RU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454" y="5207870"/>
                <a:ext cx="2487989" cy="737446"/>
              </a:xfrm>
              <a:prstGeom prst="rect">
                <a:avLst/>
              </a:prstGeom>
              <a:blipFill rotWithShape="0">
                <a:blip r:embed="rId6"/>
                <a:stretch>
                  <a:fillRect l="-2206" t="-8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7020343" y="1431101"/>
                <a:ext cx="300659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𝑎𝑟𝑐𝑐𝑜𝑠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343" y="1431101"/>
                <a:ext cx="3006592" cy="71468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3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3782">
        <p:fade/>
      </p:transition>
    </mc:Choice>
    <mc:Fallback xmlns="">
      <p:transition spd="med" advTm="1137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18866" y="545911"/>
                <a:ext cx="80248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dirty="0" smtClean="0"/>
                  <a:t>Тапсырма</a:t>
                </a:r>
                <a:r>
                  <a:rPr lang="en-US" dirty="0" smtClean="0"/>
                  <a:t>.</a:t>
                </a:r>
                <a:r>
                  <a:rPr lang="kk-KZ" dirty="0" smtClean="0"/>
                  <a:t> Теңдеуді шешіңіз</a:t>
                </a:r>
                <a:r>
                  <a:rPr lang="en-US" dirty="0" smtClean="0"/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66" y="545911"/>
                <a:ext cx="802488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07" t="-13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7036033" y="993581"/>
            <a:ext cx="3615433" cy="79774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085670" y="5482567"/>
                <a:ext cx="149412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b="1" dirty="0"/>
                  <a:t>Жауабы</a:t>
                </a:r>
                <a:r>
                  <a:rPr lang="en-US" b="1" dirty="0" smtClean="0"/>
                  <a:t>: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𝒌</m:t>
                    </m:r>
                  </m:oMath>
                </a14:m>
                <a:endParaRPr lang="ru-RU" b="1" dirty="0"/>
              </a:p>
              <a:p>
                <a:endParaRPr lang="ru-RU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670" y="5482567"/>
                <a:ext cx="1494127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3265" t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18866" y="2051241"/>
                <a:ext cx="74264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66" y="2051241"/>
                <a:ext cx="742645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40892" y="1207787"/>
                <a:ext cx="26057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892" y="1207787"/>
                <a:ext cx="2605713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934516" y="1577119"/>
            <a:ext cx="4372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Шешуі</a:t>
            </a:r>
            <a:r>
              <a:rPr lang="en-US" dirty="0"/>
              <a:t>:</a:t>
            </a:r>
            <a:r>
              <a:rPr lang="kk-KZ" dirty="0"/>
              <a:t>Берілген теңдеуді </a:t>
            </a:r>
            <a:r>
              <a:rPr lang="kk-KZ" dirty="0" smtClean="0"/>
              <a:t>түрлендірейік</a:t>
            </a:r>
            <a:endParaRPr lang="kk-K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09567" y="2811439"/>
                <a:ext cx="1422441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567" y="2811439"/>
                <a:ext cx="1422441" cy="14773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4277953" y="2752358"/>
            <a:ext cx="3615433" cy="79774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319768" y="2966564"/>
                <a:ext cx="36584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𝑐𝑜𝑠𝑥</m:t>
                    </m:r>
                    <m:r>
                      <a:rPr lang="en-US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kk-KZ" dirty="0"/>
                  <a:t>болса 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=2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𝑘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𝑍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768" y="2966564"/>
                <a:ext cx="3658437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5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7592">
        <p:fade/>
      </p:transition>
    </mc:Choice>
    <mc:Fallback xmlns="">
      <p:transition spd="med" advTm="1375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18866" y="545911"/>
                <a:ext cx="80248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dirty="0" smtClean="0"/>
                  <a:t>Тапсырма</a:t>
                </a:r>
                <a:r>
                  <a:rPr lang="en-US" dirty="0" smtClean="0"/>
                  <a:t>.</a:t>
                </a:r>
                <a:r>
                  <a:rPr lang="kk-KZ" dirty="0" smtClean="0"/>
                  <a:t> Теңдеуді шешіңіз</a:t>
                </a:r>
                <a:r>
                  <a:rPr lang="en-US" dirty="0" smtClean="0"/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+5</m:t>
                    </m:r>
                    <m:r>
                      <a:rPr lang="en-US" b="0" i="1" smtClean="0">
                        <a:latin typeface="Cambria Math"/>
                      </a:rPr>
                      <m:t>𝑐𝑜𝑠𝑥</m:t>
                    </m:r>
                    <m:r>
                      <a:rPr lang="en-US" b="0" i="1" smtClean="0">
                        <a:latin typeface="Cambria Math"/>
                      </a:rPr>
                      <m:t>−4=0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66" y="545911"/>
                <a:ext cx="802488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07" t="-13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957824" y="1203573"/>
                <a:ext cx="8289705" cy="26994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dirty="0" smtClean="0"/>
                  <a:t>Шешуі</a:t>
                </a:r>
                <a:r>
                  <a:rPr lang="en-US" dirty="0" smtClean="0"/>
                  <a:t>:</a:t>
                </a:r>
                <a:r>
                  <a:rPr lang="kk-KZ" dirty="0" smtClean="0"/>
                  <a:t>Берілген теңдеуді түрлендірейік</a:t>
                </a:r>
              </a:p>
              <a:p>
                <a:endParaRPr lang="kk-KZ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+5</m:t>
                      </m:r>
                      <m:r>
                        <a:rPr lang="en-US" b="0" i="1" smtClean="0">
                          <a:latin typeface="Cambria Math"/>
                        </a:rPr>
                        <m:t>𝑐𝑜𝑠𝑥</m:t>
                      </m:r>
                      <m:r>
                        <a:rPr lang="en-US" i="1">
                          <a:latin typeface="Cambria Math"/>
                        </a:rPr>
                        <m:t>−4=2</m:t>
                      </m:r>
                      <m:d>
                        <m:d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+5</m:t>
                      </m:r>
                      <m:r>
                        <a:rPr lang="en-US" b="0" i="1" smtClean="0">
                          <a:latin typeface="Cambria Math"/>
                        </a:rPr>
                        <m:t>𝑐𝑜𝑠𝑥</m:t>
                      </m:r>
                      <m:r>
                        <a:rPr lang="en-US" b="0" i="1" smtClean="0"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+5</m:t>
                      </m:r>
                      <m:r>
                        <a:rPr lang="en-US" b="0" i="1" smtClean="0">
                          <a:latin typeface="Cambria Math"/>
                        </a:rPr>
                        <m:t>𝑐𝑜𝑠𝑥</m:t>
                      </m:r>
                      <m:r>
                        <a:rPr lang="en-US" b="0" i="1" smtClean="0">
                          <a:latin typeface="Cambria Math"/>
                        </a:rPr>
                        <m:t>−2=0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−5</m:t>
                    </m:r>
                    <m:r>
                      <a:rPr lang="en-US" b="0" i="1" smtClean="0">
                        <a:latin typeface="Cambria Math"/>
                      </a:rPr>
                      <m:t>𝑐𝑜𝑠𝑥</m:t>
                    </m:r>
                    <m:r>
                      <a:rPr lang="en-US" b="0" i="1" smtClean="0">
                        <a:latin typeface="Cambria Math"/>
                      </a:rPr>
                      <m:t>+2=0</m:t>
                    </m:r>
                  </m:oMath>
                </a14:m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  </m:t>
                    </m:r>
                    <m:r>
                      <a:rPr lang="en-US" b="0" i="1" dirty="0" smtClean="0">
                        <a:latin typeface="Cambria Math"/>
                      </a:rPr>
                      <m:t>𝑐𝑜𝑠𝑥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kk-KZ" dirty="0" smtClean="0"/>
                  <a:t>деп жаңа айнымалы енгізейік</a:t>
                </a:r>
                <a:r>
                  <a:rPr lang="en-US" dirty="0" smtClean="0"/>
                  <a:t>,</a:t>
                </a:r>
                <a:r>
                  <a:rPr lang="kk-KZ" dirty="0" smtClean="0"/>
                  <a:t>сонда</a:t>
                </a:r>
                <a:endParaRPr lang="en-US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−5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+2=0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↔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𝑡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kk-KZ" b="0" i="1" dirty="0" smtClean="0">
                        <a:latin typeface="Cambria Math"/>
                      </a:rPr>
                      <m:t> және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𝑡</m:t>
                    </m:r>
                    <m:r>
                      <a:rPr lang="en-US" b="0" i="1" dirty="0" smtClean="0">
                        <a:latin typeface="Cambria Math"/>
                      </a:rPr>
                      <m:t>=2</m:t>
                    </m:r>
                  </m:oMath>
                </a14:m>
                <a:r>
                  <a:rPr lang="kk-KZ" dirty="0" smtClean="0"/>
                  <a:t> түбірлерін таптық</a:t>
                </a:r>
                <a:endParaRPr lang="en-US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824" y="1203573"/>
                <a:ext cx="8289705" cy="2699457"/>
              </a:xfrm>
              <a:prstGeom prst="rect">
                <a:avLst/>
              </a:prstGeom>
              <a:blipFill rotWithShape="0">
                <a:blip r:embed="rId5"/>
                <a:stretch>
                  <a:fillRect l="-588" t="-1580" r="-294" b="-6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7717688" y="1587031"/>
            <a:ext cx="2299769" cy="79774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96059" y="1801238"/>
                <a:ext cx="20953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=1−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059" y="1801238"/>
                <a:ext cx="2095381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84313" y="4126644"/>
                <a:ext cx="11454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𝑐𝑜𝑠𝑥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313" y="4126644"/>
                <a:ext cx="114544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743370" y="4696212"/>
            <a:ext cx="2292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Түбірі жоқ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602603" y="5346090"/>
                <a:ext cx="2234714" cy="737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b="1" dirty="0"/>
                  <a:t>Жауабы</a:t>
                </a:r>
                <a:r>
                  <a:rPr lang="en-US" b="1" dirty="0" smtClean="0"/>
                  <a:t>: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±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  <m:r>
                      <a:rPr lang="en-US" b="1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𝒌</m:t>
                    </m:r>
                  </m:oMath>
                </a14:m>
                <a:endParaRPr lang="ru-RU" b="1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603" y="5346090"/>
                <a:ext cx="2234714" cy="737446"/>
              </a:xfrm>
              <a:prstGeom prst="rect">
                <a:avLst/>
              </a:prstGeom>
              <a:blipFill rotWithShape="0">
                <a:blip r:embed="rId8"/>
                <a:stretch>
                  <a:fillRect l="-2180" t="-16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73958" y="4019243"/>
                <a:ext cx="1706942" cy="1360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𝑐𝑜𝑠𝑥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=±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958" y="4019243"/>
                <a:ext cx="1706942" cy="136037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8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908">
        <p:fade/>
      </p:transition>
    </mc:Choice>
    <mc:Fallback xmlns="">
      <p:transition spd="med" advTm="1409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10310</TotalTime>
  <Words>319</Words>
  <Application>Microsoft Office PowerPoint</Application>
  <PresentationFormat>Широкоэкранный</PresentationFormat>
  <Paragraphs>131</Paragraphs>
  <Slides>13</Slides>
  <Notes>1</Notes>
  <HiddenSlides>0</HiddenSlides>
  <MMClips>13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Tahoma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Huawei</cp:lastModifiedBy>
  <cp:revision>708</cp:revision>
  <dcterms:created xsi:type="dcterms:W3CDTF">2017-01-10T11:09:36Z</dcterms:created>
  <dcterms:modified xsi:type="dcterms:W3CDTF">2024-08-14T15:18:27Z</dcterms:modified>
</cp:coreProperties>
</file>