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0" r:id="rId2"/>
    <p:sldId id="341" r:id="rId3"/>
    <p:sldId id="332" r:id="rId4"/>
    <p:sldId id="334" r:id="rId5"/>
    <p:sldId id="335" r:id="rId6"/>
    <p:sldId id="336" r:id="rId7"/>
    <p:sldId id="337" r:id="rId8"/>
    <p:sldId id="338" r:id="rId9"/>
    <p:sldId id="339" r:id="rId10"/>
    <p:sldId id="3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8" autoAdjust="0"/>
    <p:restoredTop sz="99467" autoAdjust="0"/>
  </p:normalViewPr>
  <p:slideViewPr>
    <p:cSldViewPr snapToGrid="0" showGuides="1">
      <p:cViewPr varScale="1">
        <p:scale>
          <a:sx n="45" d="100"/>
          <a:sy n="45" d="100"/>
        </p:scale>
        <p:origin x="43" y="931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14/08/2024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8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7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0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839206"/>
            <a:ext cx="91939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 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kk-KZ" sz="4400" b="1" dirty="0" smtClean="0">
                <a:solidFill>
                  <a:srgbClr val="00B0F0"/>
                </a:solidFill>
              </a:rPr>
              <a:t>ТРИГОНОМЕТРИЯЛЫҚ ТЕҢДЕУЛЕРДІ ШЕШУ ӘДІСТЕРІ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44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671455" y="5241200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20">
        <p:fade/>
      </p:transition>
    </mc:Choice>
    <mc:Fallback xmlns="">
      <p:transition spd="med" advTm="7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671">
        <p:fade/>
      </p:transition>
    </mc:Choice>
    <mc:Fallback xmlns="">
      <p:transition spd="med" advTm="21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20242" y="2428726"/>
            <a:ext cx="97515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 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теңдеулерді </a:t>
            </a:r>
            <a:endParaRPr lang="kk-KZ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ешудің әдіс-тәсілдерін үйрену.</a:t>
            </a:r>
            <a:endParaRPr lang="ru-RU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709" y="1440781"/>
            <a:ext cx="5966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4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37334"/>
      </p:ext>
    </p:extLst>
  </p:cSld>
  <p:clrMapOvr>
    <a:masterClrMapping/>
  </p:clrMapOvr>
  <p:transition spd="med" advTm="149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228" y="1061839"/>
                <a:ext cx="837664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Тапсырма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</a:t>
                </a:r>
                <a:r>
                  <a:rPr lang="kk-KZ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Теңдеуді шешіңіз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8" y="1061839"/>
                <a:ext cx="8376649" cy="470000"/>
              </a:xfrm>
              <a:prstGeom prst="rect">
                <a:avLst/>
              </a:prstGeom>
              <a:blipFill rotWithShape="0">
                <a:blip r:embed="rId4"/>
                <a:stretch>
                  <a:fillRect l="-1164"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84540" y="1707969"/>
                <a:ext cx="8110041" cy="2585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Шешуі</a:t>
                </a:r>
                <a:r>
                  <a:rPr lang="en-US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</a:t>
                </a:r>
                <a:r>
                  <a:rPr lang="kk-KZ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Берілген теңдеуді түрдендірейік</a:t>
                </a:r>
                <a:endParaRPr lang="kk-KZ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+3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−3=0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+3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−3=0</m:t>
                      </m:r>
                    </m:oMath>
                  </m:oMathPara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+3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−3=0</m:t>
                      </m:r>
                    </m:oMath>
                  </m:oMathPara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−2=0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−3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𝑠𝑖𝑛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+2=0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𝑠𝑖𝑛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деп жаңа айнымалы енгіземіз сонда</a:t>
                </a:r>
              </a:p>
              <a:p>
                <a:endParaRPr lang="kk-KZ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−3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+2=0→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=0</m:t>
                    </m:r>
                    <m:r>
                      <a:rPr lang="kk-KZ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kk-KZ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kk-KZ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 түбірлерін аламыз</a:t>
                </a: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40" y="1707969"/>
                <a:ext cx="8110041" cy="2585323"/>
              </a:xfrm>
              <a:prstGeom prst="rect">
                <a:avLst/>
              </a:prstGeom>
              <a:blipFill rotWithShape="0">
                <a:blip r:embed="rId5"/>
                <a:stretch>
                  <a:fillRect l="-677" t="-1179"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66437" y="4481550"/>
                <a:ext cx="2300886" cy="186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37" y="4481550"/>
                <a:ext cx="2300886" cy="18646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84313" y="4479325"/>
                <a:ext cx="1251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13" y="4479325"/>
                <a:ext cx="125124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43370" y="5080432"/>
            <a:ext cx="22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Түбірі жоқ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602603" y="5532123"/>
                <a:ext cx="2583721" cy="7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603" y="5532123"/>
                <a:ext cx="2583721" cy="736099"/>
              </a:xfrm>
              <a:prstGeom prst="rect">
                <a:avLst/>
              </a:prstGeom>
              <a:blipFill rotWithShape="0">
                <a:blip r:embed="rId8"/>
                <a:stretch>
                  <a:fillRect l="-1887" t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16880" y="361176"/>
            <a:ext cx="641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</a:rPr>
              <a:t>Жаңа айнымалы енгізу әдісі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9752">
        <p:fade/>
      </p:transition>
    </mc:Choice>
    <mc:Fallback xmlns="">
      <p:transition spd="med" advTm="2197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8866" y="545911"/>
                <a:ext cx="802488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Тапсырма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</a:t>
                </a:r>
                <a:r>
                  <a:rPr lang="kk-KZ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Теңдеуді шешіңіз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545911"/>
                <a:ext cx="8024884" cy="470000"/>
              </a:xfrm>
              <a:prstGeom prst="rect">
                <a:avLst/>
              </a:prstGeom>
              <a:blipFill rotWithShape="0">
                <a:blip r:embed="rId4"/>
                <a:stretch>
                  <a:fillRect l="-1139"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57824" y="1203573"/>
                <a:ext cx="8033225" cy="2862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Шешуі</a:t>
                </a:r>
                <a:r>
                  <a:rPr lang="en-US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</a:t>
                </a:r>
                <a:r>
                  <a:rPr lang="kk-KZ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Берілген теңдеуді түрлендірейік</a:t>
                </a:r>
              </a:p>
              <a:p>
                <a:endParaRPr lang="kk-KZ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+4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−4=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+4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−4=0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+4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−4</m:t>
                      </m:r>
                      <m:r>
                        <a:rPr lang="en-US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+4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−3=0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−4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+3=0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𝑐𝑜𝑠𝑥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деп жаңа айнымалы енгізейік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сонда</a:t>
                </a: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4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=0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↔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=1 және 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түбірлерін таптық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24" y="1203573"/>
                <a:ext cx="8033225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607" t="-1064" b="-23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6837" y="4247201"/>
                <a:ext cx="17726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37" y="4247201"/>
                <a:ext cx="1772665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57219" y="4241453"/>
                <a:ext cx="1145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219" y="4241453"/>
                <a:ext cx="114544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56249" y="4795451"/>
            <a:ext cx="22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Түбірі жоқ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02603" y="5346090"/>
                <a:ext cx="23176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kk-KZ" b="1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603" y="5346090"/>
                <a:ext cx="2317622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2105" t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886">
        <p:fade/>
      </p:transition>
    </mc:Choice>
    <mc:Fallback xmlns="">
      <p:transition spd="med" advTm="1608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82889" y="739338"/>
                <a:ext cx="895293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Анықтама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.</a:t>
                </a:r>
                <a:r>
                  <a:rPr lang="kk-KZ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Сол жақ бөлігіндегі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𝑠𝑖𝑛𝑥</m:t>
                    </m:r>
                  </m:oMath>
                </a14:m>
                <a:r>
                  <a:rPr lang="kk-KZ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пен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𝑐𝑜𝑠𝑥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-</a:t>
                </a:r>
                <a:r>
                  <a:rPr lang="kk-KZ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ке қатысты барлық мүшелерінің дәреже көрсеткіштерінің қосындысы бірдей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  <a:r>
                  <a:rPr lang="kk-KZ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оң жақ бөлігі 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0-</a:t>
                </a:r>
                <a:r>
                  <a:rPr lang="kk-KZ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ге тең болатын теңдеу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𝑠𝑖𝑛𝑥</m:t>
                    </m:r>
                    <m:r>
                      <a:rPr lang="en-US" sz="2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kk-KZ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пен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𝑐𝑜𝑠𝑥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</a:rPr>
                  <a:t>- </a:t>
                </a:r>
                <a:r>
                  <a:rPr lang="kk-KZ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ке  қатысты </a:t>
                </a:r>
                <a:r>
                  <a:rPr lang="kk-KZ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біртекті тригонометриялық теңдеу </a:t>
                </a:r>
                <a:r>
                  <a:rPr lang="kk-KZ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деп аталады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.</a:t>
                </a:r>
                <a:r>
                  <a:rPr lang="kk-KZ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</a:t>
                </a:r>
                <a:endParaRPr lang="ru-RU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889" y="739338"/>
                <a:ext cx="8952932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021" t="-2201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80075" y="2924466"/>
                <a:ext cx="5623591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𝑎𝑠𝑖𝑛𝑥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𝑏𝑐𝑜𝑠𝑥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sz="2400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𝑑𝑠𝑖𝑛𝑥𝑐𝑜𝑠𝑥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sz="2400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𝑏𝑠𝑖𝑛𝑥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𝑑𝑐𝑜𝑠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sz="2400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𝑥𝑐𝑜𝑠𝑥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𝑑𝑠𝑖𝑛𝑥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075" y="2924466"/>
                <a:ext cx="5623591" cy="26776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8273">
        <p:fade/>
      </p:transition>
    </mc:Choice>
    <mc:Fallback xmlns="">
      <p:transition spd="med" advTm="1782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8866" y="545911"/>
                <a:ext cx="8024884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Тапсырма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</a:t>
                </a:r>
                <a:r>
                  <a:rPr lang="kk-KZ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Теңдеуді шешіңіз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kk-KZ" sz="2400" b="1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545911"/>
                <a:ext cx="8024884" cy="496483"/>
              </a:xfrm>
              <a:prstGeom prst="rect">
                <a:avLst/>
              </a:prstGeom>
              <a:blipFill rotWithShape="0">
                <a:blip r:embed="rId4"/>
                <a:stretch>
                  <a:fillRect l="-1139" t="-2469" b="-28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96562" y="1387439"/>
                <a:ext cx="6096000" cy="29201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𝑠𝑖𝑛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𝑐𝑜𝑠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</a:rPr>
                  <a:t> теңдеудің екі 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жағын</a:t>
                </a: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cos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-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ке 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</a:rPr>
                  <a:t>бөлеміз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𝑐𝑜𝑠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3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3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𝑡𝑔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3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62" y="1387439"/>
                <a:ext cx="6096000" cy="2920158"/>
              </a:xfrm>
              <a:prstGeom prst="rect">
                <a:avLst/>
              </a:prstGeom>
              <a:blipFill rotWithShape="0">
                <a:blip r:embed="rId5"/>
                <a:stretch>
                  <a:fillRect t="-209" b="-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842025" y="139390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Шешуі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615865" y="2488228"/>
                <a:ext cx="3610022" cy="1954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3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𝑎𝑟𝑐𝑡𝑔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endParaRPr lang="en-US" i="1" dirty="0">
                  <a:solidFill>
                    <a:schemeClr val="tx1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endParaRPr lang="en-US" i="1" dirty="0">
                  <a:solidFill>
                    <a:schemeClr val="tx1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865" y="2488228"/>
                <a:ext cx="3610022" cy="19543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957059" y="5496215"/>
                <a:ext cx="2625847" cy="496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</m:den>
                    </m:f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59" y="5496215"/>
                <a:ext cx="2625847" cy="496674"/>
              </a:xfrm>
              <a:prstGeom prst="rect">
                <a:avLst/>
              </a:prstGeom>
              <a:blipFill rotWithShape="0">
                <a:blip r:embed="rId7"/>
                <a:stretch>
                  <a:fillRect l="-1856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369">
        <p:fade/>
      </p:transition>
    </mc:Choice>
    <mc:Fallback xmlns="">
      <p:transition spd="med" advTm="1063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8865" y="545911"/>
                <a:ext cx="10694847" cy="526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Тапсырма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</a:t>
                </a:r>
                <a:r>
                  <a:rPr lang="kk-KZ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Теңдеуді шешіңіз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𝒔𝒊𝒏𝒙𝒄𝒐𝒔𝒙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5" y="545911"/>
                <a:ext cx="10694847" cy="526106"/>
              </a:xfrm>
              <a:prstGeom prst="rect">
                <a:avLst/>
              </a:prstGeom>
              <a:blipFill rotWithShape="0">
                <a:blip r:embed="rId4"/>
                <a:stretch>
                  <a:fillRect l="-855" t="-1163" b="-2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7228" y="1025137"/>
                <a:ext cx="7560861" cy="327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kk-KZ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Шешуі</a:t>
                </a:r>
                <a:r>
                  <a:rPr lang="en-US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𝑠𝑖𝑛𝑥𝑐𝑜𝑠𝑥</m:t>
                    </m:r>
                    <m:r>
                      <a:rPr lang="en-US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теңдеудің екі жағын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-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қа бөлеміз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b="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𝑠𝑖𝑛𝑥𝑐𝑜𝑠𝑥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𝑡𝑔𝑥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+1=0</m:t>
                      </m:r>
                    </m:oMath>
                  </m:oMathPara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28" y="1025137"/>
                <a:ext cx="7560861" cy="3279424"/>
              </a:xfrm>
              <a:prstGeom prst="rect">
                <a:avLst/>
              </a:prstGeom>
              <a:blipFill rotWithShape="0">
                <a:blip r:embed="rId5"/>
                <a:stretch>
                  <a:fillRect l="-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42698" y="4119895"/>
                <a:ext cx="2042803" cy="11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𝑡𝑔𝑥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698" y="4119895"/>
                <a:ext cx="2042803" cy="11514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49671" y="4119895"/>
                <a:ext cx="2042803" cy="1116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𝑡𝑔𝑥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71" y="4119895"/>
                <a:ext cx="2042803" cy="11169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741334" y="5450657"/>
                <a:ext cx="4095801" cy="1014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 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334" y="5450657"/>
                <a:ext cx="4095801" cy="1014445"/>
              </a:xfrm>
              <a:prstGeom prst="rect">
                <a:avLst/>
              </a:prstGeom>
              <a:blipFill rotWithShape="0">
                <a:blip r:embed="rId8"/>
                <a:stretch>
                  <a:fillRect l="-1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8123">
        <p:fade/>
      </p:transition>
    </mc:Choice>
    <mc:Fallback xmlns="">
      <p:transition spd="med" advTm="1881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373" y="414990"/>
            <a:ext cx="952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Тригонометриялық теңдеулерді тригонометриялық функциялардың дәрежесін төмендету арқылы шешу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9809" y="1451381"/>
                <a:ext cx="8243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Мысал</a:t>
                </a:r>
                <a:r>
                  <a:rPr lang="en-US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+3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𝑐𝑜𝑠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+3=0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теңдеуін шешіңдер</a:t>
                </a:r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9" y="1451381"/>
                <a:ext cx="824324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92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92070" y="2060812"/>
                <a:ext cx="3733651" cy="3750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+3=0</m:t>
                      </m:r>
                    </m:oMath>
                  </m:oMathPara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+1+3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+3=0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70" y="2060812"/>
                <a:ext cx="3733651" cy="37501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254747" y="2060812"/>
            <a:ext cx="2503402" cy="11452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87423" y="2316914"/>
                <a:ext cx="225407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423" y="2316914"/>
                <a:ext cx="2254079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974">
        <p:fade/>
      </p:transition>
    </mc:Choice>
    <mc:Fallback xmlns="">
      <p:transition spd="med" advTm="939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66" y="632189"/>
            <a:ext cx="488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Тапсырма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kk-KZ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Теңдеуді шешіңіз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54224" y="567753"/>
                <a:ext cx="3172535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24" y="567753"/>
                <a:ext cx="3172535" cy="47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818866" y="1294961"/>
            <a:ext cx="4563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Шешуі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kk-K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Берілген 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теңдеуді 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түрлендірейік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7818" y="1280243"/>
                <a:ext cx="3096297" cy="2826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3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1−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+1−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=2 </m:t>
                      </m:r>
                    </m:oMath>
                  </m:oMathPara>
                </a14:m>
                <a:endParaRPr lang="en-US" b="0" i="1" dirty="0" smtClean="0">
                  <a:solidFill>
                    <a:schemeClr val="tx1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solidFill>
                    <a:schemeClr val="tx1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=0  </m:t>
                      </m:r>
                    </m:oMath>
                  </m:oMathPara>
                </a14:m>
                <a:endParaRPr lang="en-US" b="0" i="1" dirty="0" smtClean="0">
                  <a:solidFill>
                    <a:schemeClr val="tx1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endParaRPr lang="en-US" b="0" i="1" dirty="0" smtClean="0">
                  <a:solidFill>
                    <a:schemeClr val="tx1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818" y="1280243"/>
                <a:ext cx="3096297" cy="28269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01278" y="4163086"/>
                <a:ext cx="2063642" cy="2224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278" y="4163086"/>
                <a:ext cx="2063642" cy="22249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32090" y="4219187"/>
                <a:ext cx="2223109" cy="2473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90" y="4219187"/>
                <a:ext cx="2223109" cy="24739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8964920" y="1294961"/>
            <a:ext cx="2503402" cy="11452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97596" y="1488371"/>
                <a:ext cx="223804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596" y="1488371"/>
                <a:ext cx="2238049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951998" y="6176213"/>
                <a:ext cx="6858617" cy="1050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Жауабы</a:t>
                </a:r>
                <a:r>
                  <a:rPr lang="en-US" sz="24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,             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en-US" b="1" dirty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8" y="6176213"/>
                <a:ext cx="6858617" cy="1050672"/>
              </a:xfrm>
              <a:prstGeom prst="rect">
                <a:avLst/>
              </a:prstGeom>
              <a:blipFill rotWithShape="0">
                <a:blip r:embed="rId9"/>
                <a:stretch>
                  <a:fillRect l="-1333" t="-5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634">
        <p:fade/>
      </p:transition>
    </mc:Choice>
    <mc:Fallback xmlns="">
      <p:transition spd="med" advTm="74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10419</TotalTime>
  <Words>226</Words>
  <Application>Microsoft Office PowerPoint</Application>
  <PresentationFormat>Широкоэкранный</PresentationFormat>
  <Paragraphs>124</Paragraphs>
  <Slides>10</Slides>
  <Notes>1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722</cp:revision>
  <dcterms:created xsi:type="dcterms:W3CDTF">2017-01-10T11:09:36Z</dcterms:created>
  <dcterms:modified xsi:type="dcterms:W3CDTF">2024-08-14T15:21:04Z</dcterms:modified>
</cp:coreProperties>
</file>