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1" r:id="rId2"/>
    <p:sldId id="342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8" autoAdjust="0"/>
    <p:restoredTop sz="99467" autoAdjust="0"/>
  </p:normalViewPr>
  <p:slideViewPr>
    <p:cSldViewPr snapToGrid="0" showGuides="1">
      <p:cViewPr varScale="1">
        <p:scale>
          <a:sx n="45" d="100"/>
          <a:sy n="45" d="100"/>
        </p:scale>
        <p:origin x="43" y="931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14/08/2024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839206"/>
            <a:ext cx="9193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kk-KZ" sz="4400" b="1" dirty="0" smtClean="0">
                <a:solidFill>
                  <a:srgbClr val="00B0F0"/>
                </a:solidFill>
              </a:rPr>
              <a:t>ТРИГОНОМЕТРИЯЛЫҚ ТЕҢДЕУЛЕРДІ ШЕШУ ӘДІСТЕРІ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4400" b="1" dirty="0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671455" y="5241200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55">
        <p:fade/>
      </p:transition>
    </mc:Choice>
    <mc:Fallback xmlns="">
      <p:transition spd="med" advTm="7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826111"/>
            <a:ext cx="773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Мысал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Берілген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тригонометриялық теңдеу жүйесін шешіңдер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99847" y="394486"/>
                <a:ext cx="2071336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847" y="394486"/>
                <a:ext cx="2071336" cy="1340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9809" y="4463794"/>
                <a:ext cx="4458144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ru-RU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9" y="4463794"/>
                <a:ext cx="4458144" cy="1340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49" y="1965278"/>
                <a:ext cx="9779280" cy="828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9" y="1965278"/>
                <a:ext cx="9779280" cy="8283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59809" y="1442402"/>
            <a:ext cx="619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Теңдеу жүйесіндегі бірінші жолды түрлендірейік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62006" y="2947126"/>
                <a:ext cx="6553204" cy="808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Демек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kk-KZ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kk-KZ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kk-KZ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06" y="2947126"/>
                <a:ext cx="6553204" cy="8082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90">
        <p:fade/>
      </p:transition>
    </mc:Choice>
    <mc:Fallback xmlns="">
      <p:transition spd="med" advTm="1000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9809" y="451352"/>
                <a:ext cx="4458144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ru-RU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9" y="451352"/>
                <a:ext cx="4458144" cy="1340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9934" y="1835031"/>
                <a:ext cx="7160998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ru-RU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4" y="1835031"/>
                <a:ext cx="7160998" cy="1340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9934" y="3370997"/>
                <a:ext cx="7696071" cy="4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Егер</a:t>
                </a: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болса</a:t>
                </a: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онда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4" y="3370997"/>
                <a:ext cx="7696071" cy="459741"/>
              </a:xfrm>
              <a:prstGeom prst="rect">
                <a:avLst/>
              </a:prstGeom>
              <a:blipFill rotWithShape="0">
                <a:blip r:embed="rId6"/>
                <a:stretch>
                  <a:fillRect l="-713" t="-1333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9934" y="4051482"/>
                <a:ext cx="8405754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+1  </m:t>
                    </m:r>
                  </m:oMath>
                </a14:m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болса</a:t>
                </a: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,</a:t>
                </a:r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 онда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  <m: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=−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34" y="4051482"/>
                <a:ext cx="8405754" cy="484043"/>
              </a:xfrm>
              <a:prstGeom prst="rect">
                <a:avLst/>
              </a:prstGeom>
              <a:blipFill rotWithShape="0">
                <a:blip r:embed="rId7"/>
                <a:stretch>
                  <a:fillRect l="-653" b="-75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77930" y="5258856"/>
                <a:ext cx="4651851" cy="1049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1600" b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1600" b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=−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930" y="5258856"/>
                <a:ext cx="4651851" cy="1049839"/>
              </a:xfrm>
              <a:prstGeom prst="rect">
                <a:avLst/>
              </a:prstGeom>
              <a:blipFill rotWithShape="0">
                <a:blip r:embed="rId8"/>
                <a:stretch>
                  <a:fillRect l="-786" t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934">
        <p:fade/>
      </p:transition>
    </mc:Choice>
    <mc:Fallback xmlns="">
      <p:transition spd="med" advTm="93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56">
        <p:fade/>
      </p:transition>
    </mc:Choice>
    <mc:Fallback xmlns="">
      <p:transition spd="med" advTm="204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20242" y="2428726"/>
            <a:ext cx="97515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</a:t>
            </a:r>
            <a:r>
              <a:rPr lang="en-US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теңдеулер</a:t>
            </a:r>
            <a:endParaRPr lang="en-US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жүйесін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шешуді</a:t>
            </a:r>
            <a:r>
              <a:rPr lang="ru-RU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үйрену.</a:t>
            </a:r>
            <a:endParaRPr lang="ru-RU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1709" y="1440781"/>
            <a:ext cx="5966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69437"/>
      </p:ext>
    </p:extLst>
  </p:cSld>
  <p:clrMapOvr>
    <a:masterClrMapping/>
  </p:clrMapOvr>
  <p:transition spd="med" advTm="53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4" y="436729"/>
            <a:ext cx="713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Тригонометриялық теңдеулер жүйесін шешу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76" y="1037230"/>
            <a:ext cx="963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Біз мұнда теңдеулер жүйесін шешуудің жалпы ережелеріне сүйеніп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тригонометриялық теңдеулердің кейбір жие кездесетін түрлеріне тоқталамыз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6976" y="1909921"/>
                <a:ext cx="6474721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𝒔𝒊𝒏𝒙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𝒔𝒊𝒏𝒚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𝒄𝒐𝒔𝒙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𝒄𝒐𝒔𝒚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;</m:t>
                            </m:r>
                          </m:e>
                        </m:eqArr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     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b="1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𝒔𝒊𝒏𝒙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𝒄𝒐𝒔𝒚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𝒄𝒐𝒔𝒙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𝒔𝒊𝒏𝒚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kk-KZ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түріндегі жүйелер</a:t>
                </a:r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6" y="1909921"/>
                <a:ext cx="6474721" cy="811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6976" y="2714220"/>
            <a:ext cx="949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Бұл жүйелерді шешу үшін олардың бір теңдеуіне екіншісін қосып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азайту арқылы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 жүйелерін келтіріп аламыз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6976" y="3521378"/>
                <a:ext cx="5812553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</m:e>
                          </m:eqArr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         </m:t>
                          </m:r>
                          <m:r>
                            <a:rPr lang="kk-KZ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және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kk-KZ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kk-KZ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6" y="3521378"/>
                <a:ext cx="5812553" cy="811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342" y="4663154"/>
                <a:ext cx="80794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Әрине бұл жүйелердің нақты шешімдері бар болуы үшін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              </a:t>
                </a:r>
              </a:p>
              <a:p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kk-KZ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kk-KZ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  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теңсіздіктерінің орындалуы қажетті және жеткілікті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42" y="4663154"/>
                <a:ext cx="8079475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79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281">
        <p:fade/>
      </p:transition>
    </mc:Choice>
    <mc:Fallback xmlns="">
      <p:transition spd="med" advTm="114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42698" y="1637732"/>
                <a:ext cx="856131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𝑠𝑖𝑛𝑦𝑐𝑜𝑠𝑥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𝑠𝑖𝑛𝑦𝑐𝑜𝑠𝑥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=−1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=−1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=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698" y="1637732"/>
                <a:ext cx="856131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7104" y="480935"/>
                <a:ext cx="9280477" cy="71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Мысал</a:t>
                </a:r>
                <a:r>
                  <a:rPr lang="en-US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Берілген тригонометриялық теңдеу жүйесін шешіңдер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r>
                  <a:rPr lang="ru-RU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𝑠𝑖𝑛𝑥𝑐𝑜𝑠𝑦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=−0,5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𝑠𝑖𝑛𝑦𝑐𝑜𝑠𝑥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=0,5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4" y="480935"/>
                <a:ext cx="9280477" cy="710194"/>
              </a:xfrm>
              <a:prstGeom prst="rect">
                <a:avLst/>
              </a:prstGeom>
              <a:blipFill rotWithShape="0">
                <a:blip r:embed="rId5"/>
                <a:stretch>
                  <a:fillRect l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6412" y="2956448"/>
                <a:ext cx="3336426" cy="1310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12" y="2956448"/>
                <a:ext cx="3336426" cy="13106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3193" y="2956448"/>
                <a:ext cx="3126497" cy="1310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3" y="2956448"/>
                <a:ext cx="3126497" cy="13106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46412" y="1872828"/>
            <a:ext cx="11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20094" y="5223259"/>
                <a:ext cx="5142049" cy="973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sz="1600" b="1" i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1600" b="1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sz="1600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94" y="5223259"/>
                <a:ext cx="5142049" cy="973536"/>
              </a:xfrm>
              <a:prstGeom prst="rect">
                <a:avLst/>
              </a:prstGeom>
              <a:blipFill rotWithShape="0">
                <a:blip r:embed="rId8"/>
                <a:stretch>
                  <a:fillRect l="-948" t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820">
        <p:fade/>
      </p:transition>
    </mc:Choice>
    <mc:Fallback xmlns="">
      <p:transition spd="med" advTm="121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3" y="665601"/>
            <a:ext cx="928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Тапсырма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Берілген тригонометриялық теңдеу жүйесін шешіңдер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24883" y="361960"/>
                <a:ext cx="1868588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𝑡𝑔𝑥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𝑡𝑔𝑦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83" y="361960"/>
                <a:ext cx="1868588" cy="976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87102" y="1842448"/>
            <a:ext cx="522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Шешуі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kk-KZ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Теңдеудің бірінші жолын түрлендірейік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0828" y="1697088"/>
                <a:ext cx="4739631" cy="660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𝑡𝑔𝑥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𝑡𝑔𝑦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𝑠𝑖𝑛𝑦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𝑐𝑜𝑠𝑦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↔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𝑐𝑜𝑠𝑥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𝑐𝑜𝑠𝑦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28" y="1697088"/>
                <a:ext cx="4739631" cy="6600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7103" y="2543702"/>
                <a:ext cx="248311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Демек</a:t>
                </a:r>
                <a:r>
                  <a:rPr lang="en-US" b="0" dirty="0" smtClean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𝑐𝑜𝑠𝑦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3" y="2543702"/>
                <a:ext cx="2483116" cy="483466"/>
              </a:xfrm>
              <a:prstGeom prst="rect">
                <a:avLst/>
              </a:prstGeom>
              <a:blipFill rotWithShape="0">
                <a:blip r:embed="rId6"/>
                <a:stretch>
                  <a:fillRect l="-2211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7103" y="3325799"/>
                <a:ext cx="6526402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𝑡𝑔𝑥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𝑡𝑔𝑦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𝑠𝑖𝑛𝑦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 ↔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3" y="3325799"/>
                <a:ext cx="6526402" cy="1340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43">
        <p:fade/>
      </p:transition>
    </mc:Choice>
    <mc:Fallback xmlns="">
      <p:transition spd="med" advTm="73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46860" y="716107"/>
                <a:ext cx="9518055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↔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=±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𝑎𝑟𝑐𝑐𝑜𝑠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</m:eqAr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=±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0" y="716107"/>
                <a:ext cx="9518055" cy="1117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6633" y="2422477"/>
                <a:ext cx="3590470" cy="1362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33" y="2422477"/>
                <a:ext cx="3590470" cy="13621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47564" y="2422477"/>
                <a:ext cx="3593804" cy="1362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  <a:ea typeface="Cambria Math"/>
                </a:endParaRPr>
              </a:p>
              <a:p>
                <a:endParaRPr lang="en-US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64" y="2422477"/>
                <a:ext cx="3593804" cy="13621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30358" y="5090615"/>
                <a:ext cx="7603047" cy="97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r>
                  <a:rPr lang="en-US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58" y="5090615"/>
                <a:ext cx="7603047" cy="973536"/>
              </a:xfrm>
              <a:prstGeom prst="rect">
                <a:avLst/>
              </a:prstGeom>
              <a:blipFill rotWithShape="0">
                <a:blip r:embed="rId7"/>
                <a:stretch>
                  <a:fillRect l="-642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460">
        <p:fade/>
      </p:transition>
    </mc:Choice>
    <mc:Fallback xmlns="">
      <p:transition spd="med" advTm="105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8991" y="627798"/>
                <a:ext cx="634455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𝒂𝒔𝒊𝒏𝒙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𝒃𝒔𝒊𝒏𝒚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,      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𝒑𝒄𝒐𝒔𝒙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𝒒𝒄𝒐𝒔𝒚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         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kk-KZ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түріндегі  жүйелер</m:t>
                      </m:r>
                      <m:r>
                        <a:rPr lang="en-US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91" y="627798"/>
                <a:ext cx="6344557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1820" y="1555001"/>
                <a:ext cx="9307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Бұл жүйені шешу үшін оны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≠0,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   болғанда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0" y="1555001"/>
                <a:ext cx="930777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2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5133" y="2385658"/>
                <a:ext cx="7674601" cy="1340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𝑐𝑜𝑠𝑦</m:t>
                              </m:r>
                            </m:e>
                          </m:eqArr>
                        </m:e>
                      </m:d>
                      <m:r>
                        <a:rPr lang="kk-KZ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   түрінде жазып</m:t>
                      </m:r>
                      <m:r>
                        <a:rPr lang="en-US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kk-KZ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екі теңдеуді квадраттап  қосамыз</m:t>
                      </m:r>
                      <m:r>
                        <a:rPr lang="en-US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33" y="2385658"/>
                <a:ext cx="7674601" cy="13408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6830" y="4096880"/>
                <a:ext cx="793826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. </m:t>
                      </m:r>
                      <m:r>
                        <a:rPr lang="kk-KZ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Бұл  теңдеу 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−ке ғана тәуелді теңдеу.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30" y="4096880"/>
                <a:ext cx="7938263" cy="769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191">
        <p:fade/>
      </p:transition>
    </mc:Choice>
    <mc:Fallback xmlns="">
      <p:transition spd="med" advTm="85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710" y="662886"/>
            <a:ext cx="7228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Мысал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kk-KZ" dirty="0" smtClean="0">
                <a:solidFill>
                  <a:schemeClr val="tx1">
                    <a:lumMod val="50000"/>
                  </a:schemeClr>
                </a:solidFill>
              </a:rPr>
              <a:t> Берілген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тригонометриялық теңдеу жүйесін шешіңдер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60942" y="520634"/>
                <a:ext cx="2134815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942" y="520634"/>
                <a:ext cx="2134815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0239" y="1183313"/>
                <a:ext cx="4880952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𝑠𝑖𝑛𝑥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𝑐𝑜𝑠𝑦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=3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eqAr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=25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𝑐𝑜𝑠𝑥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39" y="1183313"/>
                <a:ext cx="4880952" cy="976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6042" y="2161907"/>
                <a:ext cx="436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=25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2" y="2161907"/>
                <a:ext cx="436023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6042" y="2810594"/>
                <a:ext cx="4352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25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−12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𝑐𝑜𝑠𝑥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↔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2" y="2810594"/>
                <a:ext cx="435221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6275" y="2790122"/>
                <a:ext cx="4508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25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+9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−12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+4=1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75" y="2790122"/>
                <a:ext cx="450828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6042" y="3479337"/>
                <a:ext cx="33766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16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+12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−28=0↔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2" y="3479337"/>
                <a:ext cx="3376630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29843" y="3479337"/>
                <a:ext cx="2666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−7=0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43" y="3479337"/>
                <a:ext cx="266694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92640" y="4125668"/>
                <a:ext cx="17726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40" y="4125668"/>
                <a:ext cx="1772665" cy="9233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7418" y="3996014"/>
                <a:ext cx="1424044" cy="11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kk-KZ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endParaRPr lang="en-US" b="0" dirty="0" smtClean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  </a:t>
                </a:r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түбірі жоқ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18" y="3996014"/>
                <a:ext cx="1424044" cy="1163075"/>
              </a:xfrm>
              <a:prstGeom prst="rect">
                <a:avLst/>
              </a:prstGeom>
              <a:blipFill rotWithShape="0">
                <a:blip r:embed="rId1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638306" y="5387032"/>
                <a:ext cx="23292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Жауабы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kk-KZ" b="1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𝒁</m:t>
                    </m:r>
                  </m:oMath>
                </a14:m>
                <a:endParaRPr lang="ru-RU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06" y="5387032"/>
                <a:ext cx="2329292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2356" t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4057">
        <p:fade/>
      </p:transition>
    </mc:Choice>
    <mc:Fallback xmlns="">
      <p:transition spd="med" advTm="174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0878" y="668741"/>
                <a:ext cx="6357125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𝒔𝒊𝒏𝒙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𝒔𝒊𝒏𝒚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eqArr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𝒄𝒐𝒔𝒙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𝒄𝒐𝒔𝒚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eqArr>
                              <m:r>
                                <a:rPr lang="en-US" b="1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   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𝒔𝒊𝒏𝒙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𝒄𝒐𝒔𝒚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±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𝜶</m:t>
                                      </m:r>
                                    </m:e>
                                  </m:eqArr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kk-KZ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  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78" y="668741"/>
                <a:ext cx="6357125" cy="811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0878" y="1760561"/>
                <a:ext cx="83933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k-KZ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/>
                      </a:rPr>
                      <m:t>жүйелерін  көбейтіндіні </m:t>
                    </m:r>
                  </m:oMath>
                </a14:m>
                <a:r>
                  <a:rPr lang="kk-KZ" dirty="0" smtClean="0">
                    <a:solidFill>
                      <a:schemeClr val="tx1">
                        <a:lumMod val="50000"/>
                      </a:schemeClr>
                    </a:solidFill>
                  </a:rPr>
                  <a:t>қосындыға және айырмаға түрлендіретін формулаларды қолданып шешеміз</a:t>
                </a:r>
                <a:r>
                  <a:rPr lang="en-US" dirty="0" smtClean="0">
                    <a:solidFill>
                      <a:schemeClr val="tx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78" y="1760561"/>
                <a:ext cx="8393373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81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201003" y="2702888"/>
            <a:ext cx="5500048" cy="71364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1003" y="3708354"/>
            <a:ext cx="5500048" cy="65638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1003" y="4841579"/>
            <a:ext cx="5500048" cy="5902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02751" y="2720383"/>
                <a:ext cx="449655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751" y="2720383"/>
                <a:ext cx="4496552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3886" y="3731077"/>
                <a:ext cx="456541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𝑐𝑜𝑠𝑥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𝑐𝑜𝑠𝑦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86" y="3731077"/>
                <a:ext cx="4565417" cy="6109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3886" y="4820873"/>
                <a:ext cx="45205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</a:rPr>
                        <m:t>𝑠𝑖𝑛𝑥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𝑠𝑖𝑛𝑦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86" y="4820873"/>
                <a:ext cx="4520533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954">
        <p:fade/>
      </p:transition>
    </mc:Choice>
    <mc:Fallback xmlns="">
      <p:transition spd="med" advTm="87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10399</TotalTime>
  <Words>266</Words>
  <Application>Microsoft Office PowerPoint</Application>
  <PresentationFormat>Широкоэкранный</PresentationFormat>
  <Paragraphs>81</Paragraphs>
  <Slides>12</Slides>
  <Notes>1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717</cp:revision>
  <dcterms:created xsi:type="dcterms:W3CDTF">2017-01-10T11:09:36Z</dcterms:created>
  <dcterms:modified xsi:type="dcterms:W3CDTF">2024-08-14T15:21:49Z</dcterms:modified>
</cp:coreProperties>
</file>