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6" r:id="rId2"/>
    <p:sldId id="347" r:id="rId3"/>
    <p:sldId id="335" r:id="rId4"/>
    <p:sldId id="336" r:id="rId5"/>
    <p:sldId id="345" r:id="rId6"/>
    <p:sldId id="337" r:id="rId7"/>
    <p:sldId id="338" r:id="rId8"/>
    <p:sldId id="339" r:id="rId9"/>
    <p:sldId id="340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5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6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</a:p>
          <a:p>
            <a:endParaRPr lang="kk-KZ" sz="20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«ОҚИҒА ЫҚТИМАЛДЫҒЫ</a:t>
            </a:r>
            <a:endParaRPr lang="en-US" sz="44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ОНЫҢ ҚАСИЕТТЕРІ»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7" y="657993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671455" y="5241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55">
        <p:fade/>
      </p:transition>
    </mc:Choice>
    <mc:Fallback xmlns="">
      <p:transition spd="med" advTm="14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83">
        <p:fade/>
      </p:transition>
    </mc:Choice>
    <mc:Fallback xmlns="">
      <p:transition spd="med" advTm="15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20242" y="2428726"/>
            <a:ext cx="9751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Ықтималдықтар</a:t>
            </a:r>
            <a:r>
              <a:rPr lang="ru-RU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қасиеттерін</a:t>
            </a:r>
            <a:r>
              <a:rPr lang="ru-RU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қолданып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kk-KZ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оқиғалардың</a:t>
            </a:r>
            <a:r>
              <a:rPr lang="ru-RU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36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ықтималдығын</a:t>
            </a:r>
            <a:r>
              <a:rPr lang="kk-KZ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есептеу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3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9632"/>
      </p:ext>
    </p:extLst>
  </p:cSld>
  <p:clrMapOvr>
    <a:masterClrMapping/>
  </p:clrMapOvr>
  <p:transition spd="med" advTm="8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8214" y="5361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Ықтималдықтың қасиеттері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104" y="1310185"/>
                <a:ext cx="1027887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Ақиқат оқиғаның ықтималдығы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 тең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2-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Мүмкін емес немесе жалған оқиғаның </a:t>
                </a:r>
                <a:endParaRPr lang="kk-KZ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ықтималдығы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0-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 тең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3-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Толық топты құрайтын оқиғаның </a:t>
                </a:r>
                <a:endParaRPr lang="kk-KZ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ықтималдығы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 тең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4-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қасиет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Қарама қарсы оқиғаның ықтималдығы 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мен берілген оқиға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ықтималдығының айырмасына тең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яғни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kk-KZ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4" y="1310185"/>
                <a:ext cx="10278879" cy="4524315"/>
              </a:xfrm>
              <a:prstGeom prst="rect">
                <a:avLst/>
              </a:prstGeom>
              <a:blipFill rotWithShape="0">
                <a:blip r:embed="rId4"/>
                <a:stretch>
                  <a:fillRect l="-949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61">
        <p:fade/>
      </p:transition>
    </mc:Choice>
    <mc:Fallback xmlns="">
      <p:transition spd="med" advTm="73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5469" y="641445"/>
                <a:ext cx="8884692" cy="246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Тәжірибе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:</m:t>
                      </m:r>
                      <m:r>
                        <a:rPr lang="kk-KZ" sz="20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kk-KZ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ойын сүйегі лақтырылды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,және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kk-KZ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оқиғаларын қарастырайық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ойын сүйегінің жоғарғы жағындағы сан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12−</m:t>
                          </m:r>
                          <m:r>
                            <a:rPr lang="kk-KZ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ге бөлінеді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ойын сүйегінің жоғарғы жағындағы сан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kk-KZ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ге тең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000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ойын сүйегінің жоғарғы жағындағы сан </m:t>
                          </m:r>
                          <m:r>
                            <a:rPr lang="en-US" sz="2000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kk-KZ" sz="2000" b="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ге </m:t>
                          </m:r>
                          <m:r>
                            <a:rPr lang="kk-KZ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бөлінеді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Төмендегі  теңдіктердің қайсысы дұрыс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1) P(A)=1      2) P(A)=0       3) P(C)=0,5     4) P(B)=</a:t>
                </a:r>
                <a14:m>
                  <m:oMath xmlns:m="http://schemas.openxmlformats.org/officeDocument/2006/math">
                    <m:r>
                      <a:rPr lang="kk-KZ" sz="2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9" y="641445"/>
                <a:ext cx="8884692" cy="2462854"/>
              </a:xfrm>
              <a:prstGeom prst="rect">
                <a:avLst/>
              </a:prstGeom>
              <a:blipFill rotWithShape="0">
                <a:blip r:embed="rId4"/>
                <a:stretch>
                  <a:fillRect l="-686" r="-1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5468" y="3650292"/>
                <a:ext cx="10047635" cy="238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</a:t>
                </a:r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kk-KZ" sz="2000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Ойын сүйегінің жақтарындағы сандар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сандары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Демек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P(A)=1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оқиғасы мүмкін емес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себебі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сандары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12-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бөлінбейді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яғни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P(A)=0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дұрыс теңдік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kk-KZ" sz="20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P(C)=0,5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теңдігі дұрыс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себебі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2-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 бөлінетін үш сан бар яғни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kk-KZ" sz="20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P(C)=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P(B)=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теңдігі дұрыс</a:t>
                </a:r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себебі 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санының шығу ықтималдығы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 тең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kk-KZ" sz="20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8" y="3650292"/>
                <a:ext cx="10047635" cy="2380780"/>
              </a:xfrm>
              <a:prstGeom prst="rect">
                <a:avLst/>
              </a:prstGeom>
              <a:blipFill rotWithShape="0">
                <a:blip r:embed="rId5"/>
                <a:stretch>
                  <a:fillRect l="-606" t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074091" y="2102386"/>
            <a:ext cx="2006222" cy="11457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363706" y="2389941"/>
                <a:ext cx="12466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706" y="2389941"/>
                <a:ext cx="1246688" cy="5706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200">
        <p:fade/>
      </p:transition>
    </mc:Choice>
    <mc:Fallback xmlns="">
      <p:transition spd="med" advTm="17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377" y="637612"/>
            <a:ext cx="7017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tx1">
                    <a:lumMod val="50000"/>
                  </a:schemeClr>
                </a:solidFill>
              </a:rPr>
              <a:t>Тапсырма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дан аспайтын натурал сан ойладық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Бұл санның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1)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5-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ке бөлінуі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2)  3-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ке бөлінуі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3) 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жай сан болуы ықтималдылығын табыңыз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kk-KZ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26711" y="1680727"/>
                <a:ext cx="12466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711" y="1680727"/>
                <a:ext cx="1246688" cy="570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58898" y="2064975"/>
                <a:ext cx="6403163" cy="1720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Шешуі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1) 5-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</a:rPr>
                  <a:t>ке бөлінетін сандар төртеу олар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5,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10,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15,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20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2) 3-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</a:rPr>
                  <a:t> ке бөлінетін сандар алтау олар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3,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6,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9,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12,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15,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18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98" y="2064975"/>
                <a:ext cx="6403163" cy="1720792"/>
              </a:xfrm>
              <a:prstGeom prst="rect">
                <a:avLst/>
              </a:prstGeom>
              <a:blipFill rotWithShape="0">
                <a:blip r:embed="rId5"/>
                <a:stretch>
                  <a:fillRect l="-857" t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79867" y="3575912"/>
                <a:ext cx="188468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67" y="3575912"/>
                <a:ext cx="1884683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058898" y="4417199"/>
            <a:ext cx="609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3)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Жай сандар саны сегіз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олар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7,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11,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13,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17,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19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279868" y="5006025"/>
                <a:ext cx="174682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68" y="5006025"/>
                <a:ext cx="1746825" cy="612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53038" y="5635992"/>
                <a:ext cx="2951257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:1)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; 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; 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3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38" y="5635992"/>
                <a:ext cx="2951257" cy="625877"/>
              </a:xfrm>
              <a:prstGeom prst="rect">
                <a:avLst/>
              </a:prstGeom>
              <a:blipFill rotWithShape="0">
                <a:blip r:embed="rId8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837436" y="1393172"/>
            <a:ext cx="3002508" cy="11457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702086" y="1680727"/>
                <a:ext cx="12466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086" y="1680727"/>
                <a:ext cx="1246688" cy="5706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726">
        <p:fade/>
      </p:transition>
    </mc:Choice>
    <mc:Fallback xmlns="">
      <p:transition spd="med" advTm="81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627797"/>
            <a:ext cx="786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Бір тиын екі рет лақтырылды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Ең болғанда бір рет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жағымен түсуінің ықтималдығын табыңдар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kk-KZ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5218" y="1718944"/>
                <a:ext cx="8447964" cy="310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 тиын екі рет лақтырылғанда қандай жақтардың түсу ықтималдықтарын қарастырайық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Елтаңба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жағын Е деп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ал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жағын С деп белгілейік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Сонда тиынды екі рет лақтырғанда төмендегідей төрт жағдай шығады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  Е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      С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Демек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=3,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=4  →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18" y="1718944"/>
                <a:ext cx="8447964" cy="3107646"/>
              </a:xfrm>
              <a:prstGeom prst="rect">
                <a:avLst/>
              </a:prstGeom>
              <a:blipFill rotWithShape="0">
                <a:blip r:embed="rId4"/>
                <a:stretch>
                  <a:fillRect l="-577" t="-1176" r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00549" y="5157125"/>
                <a:ext cx="4012442" cy="98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49" y="5157125"/>
                <a:ext cx="4012442" cy="989630"/>
              </a:xfrm>
              <a:prstGeom prst="rect">
                <a:avLst/>
              </a:prstGeom>
              <a:blipFill rotWithShape="0">
                <a:blip r:embed="rId5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318913" y="2865144"/>
            <a:ext cx="3002508" cy="11457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96823" y="3152699"/>
                <a:ext cx="12466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823" y="3152699"/>
                <a:ext cx="1246688" cy="5706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81">
        <p:fade/>
      </p:transition>
    </mc:Choice>
    <mc:Fallback xmlns="">
      <p:transition spd="med" advTm="75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588734"/>
            <a:ext cx="924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 тиын үш рет лақтырылды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 рет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жағымен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түсуінің ықтималдығын табыңдар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0627" y="1528549"/>
                <a:ext cx="8447964" cy="3110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Шешуі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 тиын үш рет лақтырылғанда қандай жақтардың түсу ықтималдықтарын қарастырайық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Елтаңба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жағын Е деп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ал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жағын С деп белгілейік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Сонда тиынды екі рет лақтырғанда төмендегідей төрт жағдай шығады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  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      ЕС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 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    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      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     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</a:p>
              <a:p>
                <a:endParaRPr lang="kk-KZ" dirty="0" smtClean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Демек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kk-KZ" sz="2000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=3,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=8  →</m:t>
                    </m:r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7" y="1528549"/>
                <a:ext cx="8447964" cy="3110147"/>
              </a:xfrm>
              <a:prstGeom prst="rect">
                <a:avLst/>
              </a:prstGeom>
              <a:blipFill rotWithShape="0">
                <a:blip r:embed="rId4"/>
                <a:stretch>
                  <a:fillRect l="-722" t="-1176" r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53542" y="5037178"/>
                <a:ext cx="4012442" cy="99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  <m:r>
                      <a:rPr lang="en-US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542" y="5037178"/>
                <a:ext cx="4012442" cy="991810"/>
              </a:xfrm>
              <a:prstGeom prst="rect">
                <a:avLst/>
              </a:prstGeom>
              <a:blipFill rotWithShape="0">
                <a:blip r:embed="rId5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416954" y="1235066"/>
            <a:ext cx="1310185" cy="11457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416954" y="1528549"/>
                <a:ext cx="12466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54" y="1528549"/>
                <a:ext cx="1246688" cy="5706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296">
        <p:fade/>
      </p:transition>
    </mc:Choice>
    <mc:Fallback xmlns="">
      <p:transition spd="med" advTm="34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355" y="770046"/>
            <a:ext cx="8989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Тапсырма</a:t>
            </a:r>
            <a:r>
              <a:rPr lang="en-US" b="1" dirty="0"/>
              <a:t>.</a:t>
            </a:r>
            <a:r>
              <a:rPr lang="kk-KZ" dirty="0"/>
              <a:t> </a:t>
            </a:r>
            <a:r>
              <a:rPr lang="en-US" dirty="0"/>
              <a:t> </a:t>
            </a:r>
            <a:r>
              <a:rPr lang="kk-KZ" dirty="0"/>
              <a:t>Ұзындықтары </a:t>
            </a:r>
            <a:r>
              <a:rPr lang="en-US" dirty="0"/>
              <a:t>2 </a:t>
            </a:r>
            <a:r>
              <a:rPr lang="kk-KZ" dirty="0"/>
              <a:t>см</a:t>
            </a:r>
            <a:r>
              <a:rPr lang="en-US" dirty="0"/>
              <a:t>,</a:t>
            </a:r>
            <a:r>
              <a:rPr lang="kk-KZ" dirty="0"/>
              <a:t> </a:t>
            </a:r>
            <a:r>
              <a:rPr lang="en-US" dirty="0"/>
              <a:t>5 </a:t>
            </a:r>
            <a:r>
              <a:rPr lang="kk-KZ" dirty="0"/>
              <a:t>см</a:t>
            </a:r>
            <a:r>
              <a:rPr lang="en-US" dirty="0"/>
              <a:t>,</a:t>
            </a:r>
            <a:r>
              <a:rPr lang="kk-KZ" dirty="0"/>
              <a:t> </a:t>
            </a:r>
            <a:r>
              <a:rPr lang="en-US" dirty="0"/>
              <a:t>6 </a:t>
            </a:r>
            <a:r>
              <a:rPr lang="kk-KZ" dirty="0"/>
              <a:t>см және </a:t>
            </a:r>
            <a:r>
              <a:rPr lang="en-US" dirty="0"/>
              <a:t>10 </a:t>
            </a:r>
            <a:r>
              <a:rPr lang="kk-KZ" dirty="0"/>
              <a:t>см болатын кесінділер арасынан кездейсоқ үш кесінді алынды</a:t>
            </a:r>
            <a:r>
              <a:rPr lang="en-US" dirty="0"/>
              <a:t>.</a:t>
            </a:r>
            <a:r>
              <a:rPr lang="kk-KZ" dirty="0"/>
              <a:t> Алынған кесінділерден үшбұрыш құрастыру ықтималдығы қандай</a:t>
            </a:r>
            <a:r>
              <a:rPr lang="en-US" dirty="0"/>
              <a:t>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80355" y="2056288"/>
                <a:ext cx="9137566" cy="397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/>
                  <a:t>Шешуі</a:t>
                </a:r>
                <a:r>
                  <a:rPr lang="en-US" b="1" dirty="0" smtClean="0"/>
                  <a:t>:</a:t>
                </a:r>
                <a:r>
                  <a:rPr lang="kk-KZ" b="1" dirty="0" smtClean="0"/>
                  <a:t> </a:t>
                </a:r>
                <a:r>
                  <a:rPr lang="kk-KZ" dirty="0" smtClean="0"/>
                  <a:t>Оқиғаның </a:t>
                </a:r>
                <a:r>
                  <a:rPr lang="kk-KZ" dirty="0"/>
                  <a:t>барлық нәтижелер саны мен қолайлы нәтижелер санын табайық</a:t>
                </a:r>
              </a:p>
              <a:p>
                <a:endParaRPr lang="kk-KZ" dirty="0"/>
              </a:p>
              <a:p>
                <a:r>
                  <a:rPr lang="en-US" b="1" dirty="0"/>
                  <a:t>2 </a:t>
                </a:r>
                <a:r>
                  <a:rPr lang="kk-KZ" b="1" dirty="0"/>
                  <a:t>см</a:t>
                </a:r>
                <a:r>
                  <a:rPr lang="en-US" b="1" dirty="0"/>
                  <a:t>, 5</a:t>
                </a:r>
                <a:r>
                  <a:rPr lang="kk-KZ" b="1" dirty="0"/>
                  <a:t> см</a:t>
                </a:r>
                <a:r>
                  <a:rPr lang="en-US" b="1" dirty="0"/>
                  <a:t>, 6</a:t>
                </a:r>
                <a:r>
                  <a:rPr lang="kk-KZ" b="1" dirty="0"/>
                  <a:t> см          </a:t>
                </a:r>
                <a:r>
                  <a:rPr lang="en-US" dirty="0"/>
                  <a:t>2 </a:t>
                </a:r>
                <a:r>
                  <a:rPr lang="kk-KZ" dirty="0"/>
                  <a:t>см</a:t>
                </a:r>
                <a:r>
                  <a:rPr lang="en-US" dirty="0"/>
                  <a:t>,</a:t>
                </a:r>
                <a:r>
                  <a:rPr lang="kk-KZ" dirty="0"/>
                  <a:t> </a:t>
                </a:r>
                <a:r>
                  <a:rPr lang="en-US" dirty="0"/>
                  <a:t>5 </a:t>
                </a:r>
                <a:r>
                  <a:rPr lang="kk-KZ" dirty="0"/>
                  <a:t>см</a:t>
                </a:r>
                <a:r>
                  <a:rPr lang="en-US" dirty="0"/>
                  <a:t>,</a:t>
                </a:r>
                <a:r>
                  <a:rPr lang="kk-KZ" dirty="0"/>
                  <a:t> </a:t>
                </a:r>
                <a:r>
                  <a:rPr lang="en-US" dirty="0"/>
                  <a:t>10 </a:t>
                </a:r>
                <a:r>
                  <a:rPr lang="kk-KZ" dirty="0"/>
                  <a:t>см        </a:t>
                </a:r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5 </a:t>
                </a:r>
                <a:r>
                  <a:rPr lang="kk-KZ" b="1" dirty="0"/>
                  <a:t>см</a:t>
                </a:r>
                <a:r>
                  <a:rPr lang="en-US" b="1" dirty="0"/>
                  <a:t>,</a:t>
                </a:r>
                <a:r>
                  <a:rPr lang="kk-KZ" b="1" dirty="0"/>
                  <a:t> </a:t>
                </a:r>
                <a:r>
                  <a:rPr lang="en-US" b="1" dirty="0"/>
                  <a:t>6 </a:t>
                </a:r>
                <a:r>
                  <a:rPr lang="kk-KZ" b="1" dirty="0"/>
                  <a:t>см</a:t>
                </a:r>
                <a:r>
                  <a:rPr lang="en-US" b="1" dirty="0"/>
                  <a:t>,</a:t>
                </a:r>
                <a:r>
                  <a:rPr lang="kk-KZ" b="1" dirty="0"/>
                  <a:t> </a:t>
                </a:r>
                <a:r>
                  <a:rPr lang="en-US" b="1" dirty="0"/>
                  <a:t>10 </a:t>
                </a:r>
                <a:r>
                  <a:rPr lang="kk-KZ" b="1" dirty="0"/>
                  <a:t>см       </a:t>
                </a:r>
                <a:r>
                  <a:rPr lang="en-US" dirty="0"/>
                  <a:t>2 </a:t>
                </a:r>
                <a:r>
                  <a:rPr lang="kk-KZ" dirty="0"/>
                  <a:t>см</a:t>
                </a:r>
                <a:r>
                  <a:rPr lang="en-US" dirty="0"/>
                  <a:t>, </a:t>
                </a:r>
                <a:r>
                  <a:rPr lang="kk-KZ" dirty="0"/>
                  <a:t> </a:t>
                </a:r>
                <a:r>
                  <a:rPr lang="en-US" dirty="0"/>
                  <a:t>6 </a:t>
                </a:r>
                <a:r>
                  <a:rPr lang="kk-KZ" dirty="0"/>
                  <a:t>см</a:t>
                </a:r>
                <a:r>
                  <a:rPr lang="en-US" dirty="0"/>
                  <a:t>,</a:t>
                </a:r>
                <a:r>
                  <a:rPr lang="kk-KZ" dirty="0"/>
                  <a:t> </a:t>
                </a:r>
                <a:r>
                  <a:rPr lang="en-US" dirty="0"/>
                  <a:t>10 </a:t>
                </a:r>
                <a:r>
                  <a:rPr lang="kk-KZ" dirty="0"/>
                  <a:t>см</a:t>
                </a:r>
                <a:r>
                  <a:rPr lang="en-US" dirty="0"/>
                  <a:t>   </a:t>
                </a:r>
                <a:r>
                  <a:rPr lang="kk-KZ" dirty="0"/>
                  <a:t>Демек</a:t>
                </a:r>
                <a:r>
                  <a:rPr lang="en-US" dirty="0"/>
                  <a:t>,</a:t>
                </a:r>
                <a:r>
                  <a:rPr lang="kk-KZ" dirty="0"/>
                  <a:t>барлық нәтижелер саны </a:t>
                </a:r>
                <a:r>
                  <a:rPr lang="en-US" dirty="0"/>
                  <a:t>4-</a:t>
                </a:r>
                <a:r>
                  <a:rPr lang="kk-KZ" dirty="0"/>
                  <a:t>еу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kk-KZ" dirty="0"/>
                  <a:t>Үшбұрыш ережесі бойынша</a:t>
                </a:r>
                <a:r>
                  <a:rPr lang="en-US" dirty="0" smtClean="0"/>
                  <a:t>,</a:t>
                </a:r>
                <a:r>
                  <a:rPr lang="kk-KZ" dirty="0" smtClean="0"/>
                  <a:t> яғни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:</m:t>
                    </m:r>
                  </m:oMath>
                </a14:m>
                <a:endParaRPr lang="kk-KZ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r>
                  <a:rPr lang="ru-RU" dirty="0" err="1" smtClean="0"/>
                  <a:t>шарты</a:t>
                </a:r>
                <a:r>
                  <a:rPr lang="ru-RU" dirty="0" smtClean="0"/>
                  <a:t> </a:t>
                </a:r>
                <a:r>
                  <a:rPr lang="ru-RU" dirty="0" err="1"/>
                  <a:t>орындалуы</a:t>
                </a:r>
                <a:r>
                  <a:rPr lang="ru-RU" dirty="0"/>
                  <a:t> </a:t>
                </a:r>
                <a:r>
                  <a:rPr lang="ru-RU" dirty="0" err="1"/>
                  <a:t>тиіс</a:t>
                </a:r>
                <a:r>
                  <a:rPr lang="en-US" dirty="0"/>
                  <a:t>.</a:t>
                </a:r>
              </a:p>
              <a:p>
                <a:endParaRPr lang="kk-KZ" dirty="0" smtClean="0"/>
              </a:p>
              <a:p>
                <a:endParaRPr lang="kk-KZ" dirty="0"/>
              </a:p>
              <a:p>
                <a:r>
                  <a:rPr lang="kk-KZ" dirty="0" smtClean="0"/>
                  <a:t>Демек</a:t>
                </a:r>
                <a:r>
                  <a:rPr lang="en-US" dirty="0"/>
                  <a:t>,</a:t>
                </a:r>
                <a:r>
                  <a:rPr lang="kk-KZ" dirty="0"/>
                  <a:t> қолайлы нәтижелер саны </a:t>
                </a:r>
                <a:r>
                  <a:rPr lang="en-US" dirty="0"/>
                  <a:t>2-</a:t>
                </a:r>
                <a:r>
                  <a:rPr lang="kk-KZ" dirty="0"/>
                  <a:t>еу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5" y="2056288"/>
                <a:ext cx="9137566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600" t="-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75018" y="4918599"/>
                <a:ext cx="160896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b="1" i="1">
                              <a:latin typeface="Cambria Math"/>
                            </a:rPr>
                            <m:t>Х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18" y="4918599"/>
                <a:ext cx="1608966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63460" y="5529535"/>
                <a:ext cx="4012442" cy="90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:r>
                  <a:rPr lang="kk-KZ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400" dirty="0"/>
              </a:p>
              <a:p>
                <a:r>
                  <a:rPr lang="en-US" b="1" dirty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460" y="5529535"/>
                <a:ext cx="4012442" cy="901081"/>
              </a:xfrm>
              <a:prstGeom prst="rect">
                <a:avLst/>
              </a:prstGeom>
              <a:blipFill rotWithShape="0">
                <a:blip r:embed="rId6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398">
        <p:fade/>
      </p:transition>
    </mc:Choice>
    <mc:Fallback xmlns="">
      <p:transition spd="med" advTm="69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835" y="688159"/>
            <a:ext cx="10053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Қалтада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боялған және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боялмаған асық бар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Қалтадан кездейсоқ </a:t>
            </a:r>
          </a:p>
          <a:p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алынған екі асықтың бірі боялған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екіншісі боялмаған болу ықтималдығы қандай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B812AA7-803A-4A84-962E-1B1C4B7C86DC}"/>
                  </a:ext>
                </a:extLst>
              </p:cNvPr>
              <p:cNvSpPr txBox="1"/>
              <p:nvPr/>
            </p:nvSpPr>
            <p:spPr>
              <a:xfrm>
                <a:off x="1335650" y="2197553"/>
                <a:ext cx="5866991" cy="1447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4!1!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8!</m:t>
                              </m:r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∙1!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812AA7-803A-4A84-962E-1B1C4B7C8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50" y="2197553"/>
                <a:ext cx="5866991" cy="14476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0550" y="5401898"/>
                <a:ext cx="4012442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den>
                    </m:f>
                    <m:r>
                      <a:rPr lang="en-US" sz="2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50" y="5401898"/>
                <a:ext cx="4012442" cy="926087"/>
              </a:xfrm>
              <a:prstGeom prst="rect">
                <a:avLst/>
              </a:prstGeom>
              <a:blipFill rotWithShape="0">
                <a:blip r:embed="rId5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836">
        <p:fade/>
      </p:transition>
    </mc:Choice>
    <mc:Fallback xmlns="">
      <p:transition spd="med" advTm="101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10806</TotalTime>
  <Words>596</Words>
  <Application>Microsoft Office PowerPoint</Application>
  <PresentationFormat>Широкоэкранный</PresentationFormat>
  <Paragraphs>96</Paragraphs>
  <Slides>10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742</cp:revision>
  <dcterms:created xsi:type="dcterms:W3CDTF">2017-01-10T11:09:36Z</dcterms:created>
  <dcterms:modified xsi:type="dcterms:W3CDTF">2024-08-14T15:37:41Z</dcterms:modified>
</cp:coreProperties>
</file>