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8.png" ContentType="image/png"/>
  <Override PartName="/ppt/media/image2.jpeg" ContentType="image/jpeg"/>
  <Override PartName="/ppt/media/image5.png" ContentType="image/png"/>
  <Override PartName="/ppt/media/image3.jpeg" ContentType="image/jpeg"/>
  <Override PartName="/ppt/media/image4.png" ContentType="image/png"/>
  <Override PartName="/ppt/media/image6.png" ContentType="image/png"/>
  <Override PartName="/ppt/media/image7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0548937" cy="74168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27400" y="398232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39244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73752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94728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2740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73752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94728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27400" y="295920"/>
            <a:ext cx="9493560" cy="5740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39244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27400" y="398232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39244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73752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94728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2740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73752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94728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27400" y="295920"/>
            <a:ext cx="9493560" cy="5740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539244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27400" y="398232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539244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373752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947280" y="173520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52740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373752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6947280" y="3982320"/>
            <a:ext cx="3056760" cy="2051640"/>
          </a:xfrm>
          <a:prstGeom prst="rect">
            <a:avLst/>
          </a:prstGeom>
        </p:spPr>
        <p:txBody>
          <a:bodyPr lIns="0" rIns="0" tIns="0" bIns="0">
            <a:normAutofit fontScale="70000"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27400" y="295920"/>
            <a:ext cx="9493560" cy="5740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392440" y="398232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27400" y="221400"/>
            <a:ext cx="9493560" cy="13870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2740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392440" y="1735200"/>
            <a:ext cx="463284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27400" y="3982320"/>
            <a:ext cx="9493560" cy="205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91280" y="2304000"/>
            <a:ext cx="8966160" cy="1589400"/>
          </a:xfrm>
          <a:prstGeom prst="rect">
            <a:avLst/>
          </a:prstGeom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0" lang="ru-RU" sz="4900" spc="-1" strike="noStrike">
                <a:solidFill>
                  <a:srgbClr val="000000"/>
                </a:solidFill>
                <a:latin typeface="Franklin Gothic Medium"/>
              </a:rPr>
              <a:t>Образец заголовка</a:t>
            </a:r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527040" y="6873840"/>
            <a:ext cx="2461680" cy="394920"/>
          </a:xfrm>
          <a:prstGeom prst="rect">
            <a:avLst/>
          </a:prstGeom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688769A7-C7A3-4549-9DF1-CE298FFCE74A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603600" y="6873840"/>
            <a:ext cx="3341160" cy="394920"/>
          </a:xfrm>
          <a:prstGeom prst="rect">
            <a:avLst/>
          </a:prstGeom>
        </p:spPr>
        <p:txBody>
          <a:bodyPr lIns="102600" rIns="102600" tIns="51480" bIns="5148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7559640" y="6873840"/>
            <a:ext cx="2461680" cy="394920"/>
          </a:xfrm>
          <a:prstGeom prst="rect">
            <a:avLst/>
          </a:prstGeom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655DF480-2A33-4C9A-87D9-C4FDAEF3BDAF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600" spc="-1" strike="noStrike">
                <a:solidFill>
                  <a:srgbClr val="000000"/>
                </a:solidFill>
                <a:latin typeface="Franklin Gothic Book"/>
              </a:rPr>
              <a:t>Для правки структуры щёлкните мышью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700" spc="-1" strike="noStrike">
                <a:solidFill>
                  <a:srgbClr val="000000"/>
                </a:solidFill>
                <a:latin typeface="Franklin Gothic Book"/>
              </a:rPr>
              <a:t>Второй уровень структуры</a:t>
            </a:r>
            <a:endParaRPr b="0" lang="ru-RU" sz="2700" spc="-1" strike="noStrike">
              <a:solidFill>
                <a:srgbClr val="000000"/>
              </a:solidFill>
              <a:latin typeface="Franklin Gothic Book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200" spc="-1" strike="noStrike">
                <a:solidFill>
                  <a:srgbClr val="000000"/>
                </a:solidFill>
                <a:latin typeface="Franklin Gothic Book"/>
              </a:rPr>
              <a:t>Третий уровень структуры</a:t>
            </a:r>
            <a:endParaRPr b="0" lang="ru-RU" sz="2200" spc="-1" strike="noStrike">
              <a:solidFill>
                <a:srgbClr val="000000"/>
              </a:solidFill>
              <a:latin typeface="Franklin Gothic Book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200" spc="-1" strike="noStrike">
                <a:solidFill>
                  <a:srgbClr val="000000"/>
                </a:solidFill>
                <a:latin typeface="Franklin Gothic Book"/>
              </a:rPr>
              <a:t>Четвёртый уровень структуры</a:t>
            </a:r>
            <a:endParaRPr b="0" lang="ru-RU" sz="2200" spc="-1" strike="noStrike">
              <a:solidFill>
                <a:srgbClr val="000000"/>
              </a:solidFill>
              <a:latin typeface="Franklin Gothic Book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Franklin Gothic Book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Franklin Gothic Book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Franklin Gothic Book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Franklin Gothic Book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Franklin Gothic Book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27040" y="297000"/>
            <a:ext cx="9494640" cy="1236240"/>
          </a:xfrm>
          <a:prstGeom prst="rect">
            <a:avLst/>
          </a:prstGeom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0" lang="ru-RU" sz="4900" spc="-1" strike="noStrike">
                <a:solidFill>
                  <a:srgbClr val="000000"/>
                </a:solidFill>
                <a:latin typeface="Franklin Gothic Medium"/>
              </a:rPr>
              <a:t>Образец заголовка</a:t>
            </a:r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27040" y="1730520"/>
            <a:ext cx="9494640" cy="4893840"/>
          </a:xfrm>
          <a:prstGeom prst="rect">
            <a:avLst/>
          </a:prstGeom>
        </p:spPr>
        <p:txBody>
          <a:bodyPr lIns="102600" rIns="102600" tIns="51480" bIns="51480"/>
          <a:p>
            <a:pPr marL="384120" indent="-38376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600" spc="-1" strike="noStrike">
                <a:solidFill>
                  <a:srgbClr val="000000"/>
                </a:solidFill>
                <a:latin typeface="Franklin Gothic Book"/>
              </a:rPr>
              <a:t>Образец текста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lvl="1" marL="833400" indent="-320400">
              <a:lnSpc>
                <a:spcPct val="100000"/>
              </a:lnSpc>
              <a:spcBef>
                <a:spcPts val="62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3100" spc="-1" strike="noStrike">
                <a:solidFill>
                  <a:srgbClr val="000000"/>
                </a:solidFill>
                <a:latin typeface="Franklin Gothic Book"/>
              </a:rPr>
              <a:t>Второй уровень</a:t>
            </a:r>
            <a:endParaRPr b="0" lang="ru-RU" sz="3100" spc="-1" strike="noStrike">
              <a:solidFill>
                <a:srgbClr val="000000"/>
              </a:solidFill>
              <a:latin typeface="Franklin Gothic Book"/>
            </a:endParaRPr>
          </a:p>
          <a:p>
            <a:pPr lvl="2" marL="1282680" indent="-255240">
              <a:lnSpc>
                <a:spcPct val="100000"/>
              </a:lnSpc>
              <a:spcBef>
                <a:spcPts val="5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700" spc="-1" strike="noStrike">
                <a:solidFill>
                  <a:srgbClr val="000000"/>
                </a:solidFill>
                <a:latin typeface="Franklin Gothic Book"/>
              </a:rPr>
              <a:t>Третий уровень</a:t>
            </a:r>
            <a:endParaRPr b="0" lang="ru-RU" sz="2700" spc="-1" strike="noStrike">
              <a:solidFill>
                <a:srgbClr val="000000"/>
              </a:solidFill>
              <a:latin typeface="Franklin Gothic Book"/>
            </a:endParaRPr>
          </a:p>
          <a:p>
            <a:pPr lvl="3" marL="1795320" indent="-25524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200" spc="-1" strike="noStrike">
                <a:solidFill>
                  <a:srgbClr val="000000"/>
                </a:solidFill>
                <a:latin typeface="Franklin Gothic Book"/>
              </a:rPr>
              <a:t>Четвертый уровень</a:t>
            </a:r>
            <a:endParaRPr b="0" lang="ru-RU" sz="2200" spc="-1" strike="noStrike">
              <a:solidFill>
                <a:srgbClr val="000000"/>
              </a:solidFill>
              <a:latin typeface="Franklin Gothic Book"/>
            </a:endParaRPr>
          </a:p>
          <a:p>
            <a:pPr lvl="4" marL="2309760" indent="-25524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200" spc="-1" strike="noStrike">
                <a:solidFill>
                  <a:srgbClr val="000000"/>
                </a:solidFill>
                <a:latin typeface="Franklin Gothic Book"/>
              </a:rPr>
              <a:t>Пятый уровень</a:t>
            </a:r>
            <a:endParaRPr b="0" lang="ru-RU" sz="22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527040" y="6873840"/>
            <a:ext cx="2461680" cy="394920"/>
          </a:xfrm>
          <a:prstGeom prst="rect">
            <a:avLst/>
          </a:prstGeom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2EA280BC-43CB-4377-A198-3D50A2989566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603600" y="6873840"/>
            <a:ext cx="3341160" cy="394920"/>
          </a:xfrm>
          <a:prstGeom prst="rect">
            <a:avLst/>
          </a:prstGeom>
        </p:spPr>
        <p:txBody>
          <a:bodyPr lIns="102600" rIns="102600" tIns="51480" bIns="5148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559640" y="6873840"/>
            <a:ext cx="2461680" cy="394920"/>
          </a:xfrm>
          <a:prstGeom prst="rect">
            <a:avLst/>
          </a:prstGeom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B666EC9E-9A62-4DFD-9896-2842DBC835F1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dt"/>
          </p:nvPr>
        </p:nvSpPr>
        <p:spPr>
          <a:xfrm>
            <a:off x="527040" y="6873840"/>
            <a:ext cx="2461680" cy="394920"/>
          </a:xfrm>
          <a:prstGeom prst="rect">
            <a:avLst/>
          </a:prstGeom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1E52EC05-549B-4486-9FE3-98BEE373C253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ftr"/>
          </p:nvPr>
        </p:nvSpPr>
        <p:spPr>
          <a:xfrm>
            <a:off x="3603600" y="6873840"/>
            <a:ext cx="3341160" cy="394920"/>
          </a:xfrm>
          <a:prstGeom prst="rect">
            <a:avLst/>
          </a:prstGeom>
        </p:spPr>
        <p:txBody>
          <a:bodyPr lIns="102600" rIns="102600" tIns="51480" bIns="5148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/>
          </p:nvPr>
        </p:nvSpPr>
        <p:spPr>
          <a:xfrm>
            <a:off x="7559640" y="6873840"/>
            <a:ext cx="2461680" cy="394920"/>
          </a:xfrm>
          <a:prstGeom prst="rect">
            <a:avLst/>
          </a:prstGeom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575F7834-1921-41EC-8BA0-C3FED4DF9D65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527400" y="295920"/>
            <a:ext cx="9493560" cy="12380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49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527400" y="1735200"/>
            <a:ext cx="9493560" cy="4301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600" spc="-1" strike="noStrike">
                <a:solidFill>
                  <a:srgbClr val="000000"/>
                </a:solidFill>
                <a:latin typeface="Franklin Gothic Book"/>
              </a:rPr>
              <a:t>Для правки структуры щёлкните мышью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700" spc="-1" strike="noStrike">
                <a:solidFill>
                  <a:srgbClr val="000000"/>
                </a:solidFill>
                <a:latin typeface="Franklin Gothic Book"/>
              </a:rPr>
              <a:t>Второй уровень структуры</a:t>
            </a:r>
            <a:endParaRPr b="0" lang="ru-RU" sz="2700" spc="-1" strike="noStrike">
              <a:solidFill>
                <a:srgbClr val="000000"/>
              </a:solidFill>
              <a:latin typeface="Franklin Gothic Book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200" spc="-1" strike="noStrike">
                <a:solidFill>
                  <a:srgbClr val="000000"/>
                </a:solidFill>
                <a:latin typeface="Franklin Gothic Book"/>
              </a:rPr>
              <a:t>Третий уровень структуры</a:t>
            </a:r>
            <a:endParaRPr b="0" lang="ru-RU" sz="2200" spc="-1" strike="noStrike">
              <a:solidFill>
                <a:srgbClr val="000000"/>
              </a:solidFill>
              <a:latin typeface="Franklin Gothic Book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200" spc="-1" strike="noStrike">
                <a:solidFill>
                  <a:srgbClr val="000000"/>
                </a:solidFill>
                <a:latin typeface="Franklin Gothic Book"/>
              </a:rPr>
              <a:t>Четвёртый уровень структуры</a:t>
            </a:r>
            <a:endParaRPr b="0" lang="ru-RU" sz="2200" spc="-1" strike="noStrike">
              <a:solidFill>
                <a:srgbClr val="000000"/>
              </a:solidFill>
              <a:latin typeface="Franklin Gothic Book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Franklin Gothic Book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Franklin Gothic Book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Franklin Gothic Book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Franklin Gothic Book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Franklin Gothic Book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Franklin Gothic Boo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377640" y="1908360"/>
            <a:ext cx="2808000" cy="8636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632523"/>
                </a:solidFill>
                <a:latin typeface="Times New Roman"/>
              </a:rPr>
              <a:t>Сабақтың тақырыбы</a:t>
            </a:r>
            <a:r>
              <a:rPr b="1" lang="ru-RU" sz="1800" spc="-1" strike="noStrike">
                <a:solidFill>
                  <a:srgbClr val="ffffff"/>
                </a:solidFill>
                <a:latin typeface="Franklin Gothic Book"/>
              </a:rPr>
              <a:t>: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234000" y="3132360"/>
            <a:ext cx="2808000" cy="8636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632523"/>
                </a:solidFill>
                <a:latin typeface="Times New Roman"/>
              </a:rPr>
              <a:t>Оқу мақсаты: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25" name="CustomShape 3"/>
          <p:cNvSpPr/>
          <p:nvPr/>
        </p:nvSpPr>
        <p:spPr>
          <a:xfrm>
            <a:off x="234000" y="4500360"/>
            <a:ext cx="2808000" cy="8636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632523"/>
                </a:solidFill>
                <a:latin typeface="Times New Roman"/>
              </a:rPr>
              <a:t>Сабақ мақсаты</a:t>
            </a:r>
            <a:r>
              <a:rPr b="0" lang="ru-RU" sz="2800" spc="-1" strike="noStrike">
                <a:solidFill>
                  <a:srgbClr val="632523"/>
                </a:solidFill>
                <a:latin typeface="Times New Roman"/>
              </a:rPr>
              <a:t>: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26" name="CustomShape 4"/>
          <p:cNvSpPr/>
          <p:nvPr/>
        </p:nvSpPr>
        <p:spPr>
          <a:xfrm>
            <a:off x="3258360" y="1895400"/>
            <a:ext cx="6308280" cy="791640"/>
          </a:xfrm>
          <a:prstGeom prst="homePlate">
            <a:avLst>
              <a:gd name="adj" fmla="val 50000"/>
            </a:avLst>
          </a:prstGeom>
          <a:ln>
            <a:solidFill>
              <a:srgbClr val="f59240"/>
            </a:solidFill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Күрделі функцияның туындысы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27" name="CustomShape 5"/>
          <p:cNvSpPr/>
          <p:nvPr/>
        </p:nvSpPr>
        <p:spPr>
          <a:xfrm>
            <a:off x="3214440" y="3204360"/>
            <a:ext cx="6308280" cy="791640"/>
          </a:xfrm>
          <a:prstGeom prst="homePlate">
            <a:avLst>
              <a:gd name="adj" fmla="val 50000"/>
            </a:avLst>
          </a:prstGeom>
          <a:ln>
            <a:solidFill>
              <a:srgbClr val="f59240"/>
            </a:solidFill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10.3.1.14- күрделі функцияның анықтамасын білу және оның туындысын білу 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28" name="CustomShape 6"/>
          <p:cNvSpPr/>
          <p:nvPr/>
        </p:nvSpPr>
        <p:spPr>
          <a:xfrm>
            <a:off x="3165120" y="4500360"/>
            <a:ext cx="6308280" cy="791640"/>
          </a:xfrm>
          <a:prstGeom prst="homePlate">
            <a:avLst>
              <a:gd name="adj" fmla="val 50000"/>
            </a:avLst>
          </a:prstGeom>
          <a:ln>
            <a:solidFill>
              <a:srgbClr val="f59240"/>
            </a:solidFill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Күрделі  функциялардың туындыларын қолданып есеп шығара білу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A834FA4E-2DA2-4F76-8581-56AD08EB3F76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8B4EF003-D75F-44CE-B824-F754C204DEC9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0" y="0"/>
            <a:ext cx="4032000" cy="988200"/>
          </a:xfrm>
          <a:prstGeom prst="homePlate">
            <a:avLst>
              <a:gd name="adj" fmla="val 50000"/>
            </a:avLst>
          </a:prstGeom>
          <a:ln>
            <a:solidFill>
              <a:srgbClr val="98b855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632523"/>
                </a:solidFill>
                <a:latin typeface="Franklin Gothic Book"/>
              </a:rPr>
              <a:t>Жеке жұмыс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168" name="TextShape 4"/>
          <p:cNvSpPr txBox="1"/>
          <p:nvPr/>
        </p:nvSpPr>
        <p:spPr>
          <a:xfrm>
            <a:off x="527040" y="1065240"/>
            <a:ext cx="9747720" cy="55591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/>
          <a:p>
            <a:pPr marL="384120" indent="-383760" algn="ctr">
              <a:lnSpc>
                <a:spcPct val="100000"/>
              </a:lnSpc>
              <a:spcBef>
                <a:spcPts val="720"/>
              </a:spcBef>
              <a:buClr>
                <a:srgbClr val="002060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002060"/>
                </a:solidFill>
                <a:latin typeface="Times New Roman"/>
              </a:rPr>
              <a:t>Оқушылардың өз беттерімен орындайтын тапсырма: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720"/>
              </a:spcBef>
            </a:pPr>
            <a:r>
              <a:rPr b="0" lang="ru-RU" sz="3600" spc="-1" strike="noStrike">
                <a:solidFill>
                  <a:srgbClr val="002060"/>
                </a:solidFill>
                <a:latin typeface="Times New Roman"/>
              </a:rPr>
              <a:t> </a:t>
            </a:r>
            <a:r>
              <a:rPr b="1" lang="ru-RU" sz="3600" spc="-1" strike="noStrike">
                <a:solidFill>
                  <a:srgbClr val="002060"/>
                </a:solidFill>
                <a:latin typeface="Times New Roman"/>
              </a:rPr>
              <a:t>Күрдел</a:t>
            </a:r>
            <a:r>
              <a:rPr b="0" lang="ru-RU" sz="3600" spc="-1" strike="noStrike">
                <a:solidFill>
                  <a:srgbClr val="002060"/>
                </a:solidFill>
                <a:latin typeface="Times New Roman"/>
              </a:rPr>
              <a:t>і ф</a:t>
            </a:r>
            <a:r>
              <a:rPr b="1" lang="ru-RU" sz="3600" spc="-1" strike="noStrike">
                <a:solidFill>
                  <a:srgbClr val="002060"/>
                </a:solidFill>
                <a:latin typeface="Times New Roman"/>
              </a:rPr>
              <a:t>ункцияның туындысын табыңдар</a:t>
            </a:r>
            <a:r>
              <a:rPr b="0" lang="ru-RU" sz="3600" spc="-1" strike="noStrike">
                <a:solidFill>
                  <a:srgbClr val="002060"/>
                </a:solidFill>
                <a:latin typeface="Times New Roman"/>
              </a:rPr>
              <a:t>: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pic>
        <p:nvPicPr>
          <p:cNvPr id="169" name="Picture 1" descr=""/>
          <p:cNvPicPr/>
          <p:nvPr/>
        </p:nvPicPr>
        <p:blipFill>
          <a:blip r:embed="rId1"/>
          <a:stretch/>
        </p:blipFill>
        <p:spPr>
          <a:xfrm>
            <a:off x="1488240" y="3341520"/>
            <a:ext cx="7000560" cy="286668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BD38A709-5FAD-4834-87CA-708B7DC4A7FC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60501BC3-796C-4FEF-A9C6-7F0FEBE9E5B7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72" name="TextShape 3"/>
          <p:cNvSpPr txBox="1"/>
          <p:nvPr/>
        </p:nvSpPr>
        <p:spPr>
          <a:xfrm>
            <a:off x="234000" y="108000"/>
            <a:ext cx="2952000" cy="863640"/>
          </a:xfrm>
          <a:prstGeom prst="rect">
            <a:avLst/>
          </a:prstGeom>
          <a:gradFill rotWithShape="0">
            <a:gsLst>
              <a:gs pos="0">
                <a:srgbClr val="779637"/>
              </a:gs>
              <a:gs pos="100000">
                <a:srgbClr val="9bc348"/>
              </a:gs>
            </a:gsLst>
            <a:lin ang="16200000"/>
          </a:gradFill>
          <a:ln w="9360">
            <a:solidFill>
              <a:srgbClr val="98b85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632523"/>
                </a:solidFill>
                <a:latin typeface="Franklin Gothic Book"/>
              </a:rPr>
              <a:t>Жеке жұмыс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TextShape 4"/>
          <p:cNvSpPr txBox="1"/>
          <p:nvPr/>
        </p:nvSpPr>
        <p:spPr>
          <a:xfrm>
            <a:off x="527040" y="1730520"/>
            <a:ext cx="9494640" cy="489384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/>
          <a:p>
            <a:pPr>
              <a:lnSpc>
                <a:spcPct val="100000"/>
              </a:lnSpc>
              <a:spcBef>
                <a:spcPts val="720"/>
              </a:spcBef>
            </a:pP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Дескриптор: </a:t>
            </a:r>
            <a:endParaRPr b="0" lang="ru-RU" sz="18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1.Күрделі функцияның туындысын табуды қолданады</a:t>
            </a:r>
            <a:endParaRPr b="0" lang="ru-RU" sz="18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2. Дәрежелік функцияның туындысын табу формуласын қолданады.</a:t>
            </a:r>
            <a:endParaRPr b="0" lang="ru-RU" sz="18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3. Шыққан өрнекті ықшамдайды</a:t>
            </a:r>
            <a:endParaRPr b="0" lang="ru-RU" sz="1800" spc="-1" strike="noStrike">
              <a:solidFill>
                <a:srgbClr val="000000"/>
              </a:solidFill>
              <a:latin typeface="Franklin Gothic Book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ru-RU" sz="1800" spc="-1" strike="noStrike">
              <a:solidFill>
                <a:srgbClr val="000000"/>
              </a:solidFill>
              <a:latin typeface="Franklin Gothic Book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b="0" lang="ru-RU" sz="1800" spc="-1" strike="noStrike">
              <a:solidFill>
                <a:srgbClr val="000000"/>
              </a:solidFill>
              <a:latin typeface="Franklin Gothic Book"/>
            </a:endParaRPr>
          </a:p>
        </p:txBody>
      </p:sp>
      <p:pic>
        <p:nvPicPr>
          <p:cNvPr id="174" name="Picture 2" descr=""/>
          <p:cNvPicPr/>
          <p:nvPr/>
        </p:nvPicPr>
        <p:blipFill>
          <a:blip r:embed="rId1"/>
          <a:stretch/>
        </p:blipFill>
        <p:spPr>
          <a:xfrm>
            <a:off x="559440" y="1708200"/>
            <a:ext cx="5357520" cy="221436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8500240C-4A47-4885-BC59-5DDBBC7B9398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76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5B3499B8-34EE-4035-9FEC-9D2FE8A5F541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77" name="TextShape 3"/>
          <p:cNvSpPr txBox="1"/>
          <p:nvPr/>
        </p:nvSpPr>
        <p:spPr>
          <a:xfrm>
            <a:off x="234000" y="108000"/>
            <a:ext cx="2952000" cy="863640"/>
          </a:xfrm>
          <a:prstGeom prst="rect">
            <a:avLst/>
          </a:prstGeom>
          <a:gradFill rotWithShape="0">
            <a:gsLst>
              <a:gs pos="0">
                <a:srgbClr val="779637"/>
              </a:gs>
              <a:gs pos="100000">
                <a:srgbClr val="9bc348"/>
              </a:gs>
            </a:gsLst>
            <a:lin ang="16200000"/>
          </a:gradFill>
          <a:ln w="9360">
            <a:solidFill>
              <a:srgbClr val="98b85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632523"/>
                </a:solidFill>
                <a:latin typeface="Franklin Gothic Book"/>
              </a:rPr>
              <a:t>Жеке жұмыс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8" name="Picture 3" descr=""/>
          <p:cNvPicPr/>
          <p:nvPr/>
        </p:nvPicPr>
        <p:blipFill>
          <a:blip r:embed="rId1"/>
          <a:stretch/>
        </p:blipFill>
        <p:spPr>
          <a:xfrm>
            <a:off x="1488240" y="1494000"/>
            <a:ext cx="6571800" cy="3142800"/>
          </a:xfrm>
          <a:prstGeom prst="rect">
            <a:avLst/>
          </a:prstGeom>
          <a:ln w="9360">
            <a:noFill/>
          </a:ln>
        </p:spPr>
      </p:pic>
      <p:sp>
        <p:nvSpPr>
          <p:cNvPr id="179" name="CustomShape 4"/>
          <p:cNvSpPr/>
          <p:nvPr/>
        </p:nvSpPr>
        <p:spPr>
          <a:xfrm>
            <a:off x="559440" y="4929840"/>
            <a:ext cx="9357840" cy="16167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  <a:ea typeface="Cambria"/>
              </a:rPr>
              <a:t>Дескриптор: 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Cambria"/>
              </a:rPr>
              <a:t>1.Күрделі функцияның туындысын табуды қолданады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Cambria"/>
              </a:rPr>
              <a:t>2. Дәрежелік функцияның туындысын табу формуласын қолданады.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Cambria"/>
              </a:rPr>
              <a:t>3. Түбірден туынды табу формуласын қолданады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Cambria"/>
              </a:rPr>
              <a:t>4. Шыққан өрнекті ықшамдайды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A5999A1F-CBEF-4D68-B9D3-06248A67C8DC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F7CCCEE4-FFAB-4F10-BD33-1212603F62EF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82" name="TextShape 3"/>
          <p:cNvSpPr txBox="1"/>
          <p:nvPr/>
        </p:nvSpPr>
        <p:spPr>
          <a:xfrm>
            <a:off x="0" y="0"/>
            <a:ext cx="3240000" cy="863640"/>
          </a:xfrm>
          <a:prstGeom prst="rect">
            <a:avLst/>
          </a:prstGeom>
          <a:gradFill rotWithShape="0">
            <a:gsLst>
              <a:gs pos="0">
                <a:srgbClr val="779637"/>
              </a:gs>
              <a:gs pos="100000">
                <a:srgbClr val="9bc348"/>
              </a:gs>
            </a:gsLst>
            <a:lin ang="16200000"/>
          </a:gradFill>
          <a:ln w="9360">
            <a:solidFill>
              <a:srgbClr val="98b85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632523"/>
                </a:solidFill>
                <a:latin typeface="Franklin Gothic Book"/>
              </a:rPr>
              <a:t>Жеке жұмыс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CustomShape 4"/>
          <p:cNvSpPr/>
          <p:nvPr/>
        </p:nvSpPr>
        <p:spPr>
          <a:xfrm>
            <a:off x="3690360" y="324000"/>
            <a:ext cx="554436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Қалыптастырушы бағалау:</a:t>
            </a:r>
            <a:endParaRPr b="0" lang="ru-RU" sz="3200" spc="-1" strike="noStrike">
              <a:latin typeface="Arial"/>
            </a:endParaRPr>
          </a:p>
        </p:txBody>
      </p:sp>
      <p:pic>
        <p:nvPicPr>
          <p:cNvPr id="184" name="Picture 1" descr=""/>
          <p:cNvPicPr/>
          <p:nvPr/>
        </p:nvPicPr>
        <p:blipFill>
          <a:blip r:embed="rId1"/>
          <a:stretch/>
        </p:blipFill>
        <p:spPr>
          <a:xfrm>
            <a:off x="1488240" y="1994040"/>
            <a:ext cx="5428800" cy="1642680"/>
          </a:xfrm>
          <a:prstGeom prst="rect">
            <a:avLst/>
          </a:prstGeom>
          <a:ln w="9360">
            <a:noFill/>
          </a:ln>
        </p:spPr>
      </p:pic>
      <p:sp>
        <p:nvSpPr>
          <p:cNvPr id="185" name="CustomShape 5"/>
          <p:cNvSpPr/>
          <p:nvPr/>
        </p:nvSpPr>
        <p:spPr>
          <a:xfrm>
            <a:off x="365040" y="1137600"/>
            <a:ext cx="4943520" cy="39708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№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1. </a:t>
            </a:r>
            <a:r>
              <a:rPr b="1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Функцияның туындысын табыңдар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b="0" lang="ru-RU" sz="2000" spc="-1" strike="noStrike">
              <a:latin typeface="Arial"/>
            </a:endParaRPr>
          </a:p>
        </p:txBody>
      </p:sp>
      <p:pic>
        <p:nvPicPr>
          <p:cNvPr id="186" name="Picture 3" descr=""/>
          <p:cNvPicPr/>
          <p:nvPr/>
        </p:nvPicPr>
        <p:blipFill>
          <a:blip r:embed="rId2"/>
          <a:stretch/>
        </p:blipFill>
        <p:spPr>
          <a:xfrm>
            <a:off x="1631160" y="4137120"/>
            <a:ext cx="5285880" cy="157140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" name="Table 1"/>
          <p:cNvGraphicFramePr/>
          <p:nvPr/>
        </p:nvGraphicFramePr>
        <p:xfrm>
          <a:off x="916920" y="1208160"/>
          <a:ext cx="8857800" cy="5266080"/>
        </p:xfrm>
        <a:graphic>
          <a:graphicData uri="http://schemas.openxmlformats.org/drawingml/2006/table">
            <a:tbl>
              <a:tblPr/>
              <a:tblGrid>
                <a:gridCol w="1903320"/>
                <a:gridCol w="658800"/>
                <a:gridCol w="5741640"/>
                <a:gridCol w="554040"/>
              </a:tblGrid>
              <a:tr h="294840">
                <a:tc rowSpan="2">
                  <a:txBody>
                    <a:bodyPr lIns="0" rIns="0" tIns="0" bIns="0"/>
                    <a:p>
                      <a:pPr marL="338400" indent="1904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Бағалау критерийлері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0" rIns="0" tIns="0" bIns="0"/>
                    <a:p>
                      <a:pPr marL="14940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marL="137484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Дескриптор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0" rIns="0" tIns="0" bIns="0"/>
                    <a:p>
                      <a:pPr marL="18792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Балл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75960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49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9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Білім алушы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</a:tr>
              <a:tr h="593280">
                <a:tc rowSpan="7">
                  <a:txBody>
                    <a:bodyPr lIns="0" rIns="0" tIns="0" bIns="0"/>
                    <a:p>
                      <a:pPr marL="6876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Дифференциалдау ережелерін қолданып, күрделі функцияның туындысын табады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3">
                  <a:txBody>
                    <a:bodyPr lIns="0" rIns="0" tIns="0" bIns="0"/>
                    <a:p>
                      <a:pPr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15372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Дәрежелік  функцияның  туындысын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 табу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4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формуласын қолданады;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624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932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5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5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Күрделі функцияның туындысын табу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әдісін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24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қолданады;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44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44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4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 туындысын жазады;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629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932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rowSpan="4">
                  <a:txBody>
                    <a:bodyPr lIns="0" rIns="0" tIns="0" bIns="0"/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153720"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1ә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5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5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Күрделі функцияның туындысын табу әдісін   қолданады;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993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Түбірі бар функциядан туынды табу формуласын  қолданады;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932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Дәрежелік  функцияның  туындысын табу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формуласын қолданады;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163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 туындысын ықшамдалған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түрде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4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жазады.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624"/>
                        </a:spcBef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9480">
                <a:tc gridSpan="3">
                  <a:txBody>
                    <a:bodyPr lIns="0" rIns="0" tIns="0" bIns="0"/>
                    <a:p>
                      <a:pPr marL="68760">
                        <a:lnSpc>
                          <a:spcPts val="1335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35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Барлығы: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F04987F4-1532-441C-B295-551EDC836753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9708EE83-62E8-40AD-A6A0-17A810C9EF4E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pic>
        <p:nvPicPr>
          <p:cNvPr id="190" name="Picture 1" descr=""/>
          <p:cNvPicPr/>
          <p:nvPr/>
        </p:nvPicPr>
        <p:blipFill>
          <a:blip r:embed="rId1"/>
          <a:stretch/>
        </p:blipFill>
        <p:spPr>
          <a:xfrm>
            <a:off x="1131120" y="2351160"/>
            <a:ext cx="6267240" cy="866520"/>
          </a:xfrm>
          <a:prstGeom prst="rect">
            <a:avLst/>
          </a:prstGeom>
          <a:ln w="9360">
            <a:noFill/>
          </a:ln>
        </p:spPr>
      </p:pic>
      <p:pic>
        <p:nvPicPr>
          <p:cNvPr id="191" name="Picture 2" descr=""/>
          <p:cNvPicPr/>
          <p:nvPr/>
        </p:nvPicPr>
        <p:blipFill>
          <a:blip r:embed="rId2"/>
          <a:stretch/>
        </p:blipFill>
        <p:spPr>
          <a:xfrm>
            <a:off x="1131120" y="3994200"/>
            <a:ext cx="7648200" cy="1104480"/>
          </a:xfrm>
          <a:prstGeom prst="rect">
            <a:avLst/>
          </a:prstGeom>
          <a:ln w="9360">
            <a:noFill/>
          </a:ln>
        </p:spPr>
      </p:pic>
      <p:sp>
        <p:nvSpPr>
          <p:cNvPr id="192" name="CustomShape 3"/>
          <p:cNvSpPr/>
          <p:nvPr/>
        </p:nvSpPr>
        <p:spPr>
          <a:xfrm>
            <a:off x="2229120" y="1208160"/>
            <a:ext cx="643716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</a:rPr>
              <a:t>Қалыптастырушы бағалау  шешімі: </a:t>
            </a:r>
            <a:endParaRPr b="0" lang="ru-R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906480" y="422280"/>
            <a:ext cx="8652960" cy="78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02600" rIns="102600" tIns="51480" bIns="51480"/>
          <a:p>
            <a:pPr algn="ctr">
              <a:lnSpc>
                <a:spcPct val="100000"/>
              </a:lnSpc>
            </a:pPr>
            <a:r>
              <a:rPr b="1" lang="ru-RU" sz="4500" spc="335" strike="noStrike">
                <a:solidFill>
                  <a:srgbClr val="632523"/>
                </a:solidFill>
                <a:latin typeface="Times New Roman"/>
              </a:rPr>
              <a:t>Қорытындылау.</a:t>
            </a:r>
            <a:endParaRPr b="0" lang="ru-RU" sz="4500" spc="-1" strike="noStrike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576360" y="1565280"/>
            <a:ext cx="9559440" cy="376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02600" rIns="102600" tIns="51480" bIns="51480"/>
          <a:p>
            <a:pPr>
              <a:lnSpc>
                <a:spcPct val="100000"/>
              </a:lnSpc>
            </a:pPr>
            <a:r>
              <a:rPr b="1" lang="ru-RU" sz="4000" spc="-1" strike="noStrike">
                <a:solidFill>
                  <a:srgbClr val="632523"/>
                </a:solidFill>
                <a:latin typeface="Times New Roman"/>
              </a:rPr>
              <a:t>«</a:t>
            </a:r>
            <a:r>
              <a:rPr b="0" lang="ru-RU" sz="4000" spc="-1" strike="noStrike">
                <a:solidFill>
                  <a:srgbClr val="000000"/>
                </a:solidFill>
                <a:latin typeface="Times New Roman"/>
              </a:rPr>
              <a:t>Бiз тарихтан кемеңгерлiктi, поэзиядан — шешендiктi, математикадан — зеректiктi, жаратылыс ғылымдарынан — тереңдiктi, адамгершiлiк философиясынан — байыптылықты, логика мен көсемсөзден — айтысу дағдысын үйренемiз».</a:t>
            </a:r>
            <a:endParaRPr b="0" lang="ru-RU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11C54F3C-185E-4519-87BA-E352E2893418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96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0CFC8A6E-3379-4B67-9944-4B05E7BE9216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97" name="CustomShape 3"/>
          <p:cNvSpPr/>
          <p:nvPr/>
        </p:nvSpPr>
        <p:spPr>
          <a:xfrm>
            <a:off x="1631160" y="2208240"/>
            <a:ext cx="7160400" cy="1737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e0322d"/>
                </a:solidFill>
                <a:latin typeface="Times New Roman"/>
              </a:rPr>
              <a:t>НАЗАРЛАРЫҢЫЗҒА</a:t>
            </a:r>
            <a:endParaRPr b="0" lang="ru-RU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e0322d"/>
                </a:solidFill>
                <a:latin typeface="Times New Roman"/>
              </a:rPr>
              <a:t> </a:t>
            </a:r>
            <a:r>
              <a:rPr b="1" lang="ru-RU" sz="5400" spc="49" strike="noStrike">
                <a:solidFill>
                  <a:srgbClr val="e0322d"/>
                </a:solidFill>
                <a:latin typeface="Times New Roman"/>
              </a:rPr>
              <a:t>РАХМЕТ!</a:t>
            </a:r>
            <a:endParaRPr b="0" lang="ru-RU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EB00C96C-0FC1-4F24-B4BA-CB7DB0FB3AAE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AA5844C2-6002-4F63-8692-6CF6A78F6AA0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pic>
        <p:nvPicPr>
          <p:cNvPr id="131" name="Picture 32" descr=""/>
          <p:cNvPicPr/>
          <p:nvPr/>
        </p:nvPicPr>
        <p:blipFill>
          <a:blip r:embed="rId1"/>
          <a:stretch/>
        </p:blipFill>
        <p:spPr>
          <a:xfrm>
            <a:off x="2488320" y="2679840"/>
            <a:ext cx="5500440" cy="2599920"/>
          </a:xfrm>
          <a:prstGeom prst="rect">
            <a:avLst/>
          </a:prstGeom>
          <a:ln w="9360">
            <a:noFill/>
          </a:ln>
        </p:spPr>
      </p:pic>
      <p:sp>
        <p:nvSpPr>
          <p:cNvPr id="132" name="TextShape 3"/>
          <p:cNvSpPr txBox="1"/>
          <p:nvPr/>
        </p:nvSpPr>
        <p:spPr>
          <a:xfrm>
            <a:off x="527040" y="297000"/>
            <a:ext cx="9494640" cy="123624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000000"/>
                </a:solidFill>
                <a:latin typeface="Times New Roman"/>
              </a:rPr>
              <a:t>Туынды табуға есептер шығару (сәйкестендір)</a:t>
            </a:r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B500010F-B6F8-4BA2-9DFF-83D1CA50C483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34" name="TextShape 2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4A52606E-C857-4DA8-BFCB-865DCE40C477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pic>
        <p:nvPicPr>
          <p:cNvPr id="135" name="Picture 1" descr=""/>
          <p:cNvPicPr/>
          <p:nvPr/>
        </p:nvPicPr>
        <p:blipFill>
          <a:blip r:embed="rId1"/>
          <a:stretch/>
        </p:blipFill>
        <p:spPr>
          <a:xfrm>
            <a:off x="1463760" y="3279600"/>
            <a:ext cx="6525000" cy="78552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27040" y="297000"/>
            <a:ext cx="9494640" cy="233964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Franklin Gothic Medium"/>
              </a:rPr>
              <a:t>2. </a:t>
            </a:r>
            <a:r>
              <a:rPr b="1" lang="ru-RU" sz="3200" spc="-1" strike="noStrike">
                <a:solidFill>
                  <a:srgbClr val="000000"/>
                </a:solidFill>
                <a:latin typeface="Franklin Gothic Medium"/>
              </a:rPr>
              <a:t>Қарапайым f(x)және  g(x) функцияларынан тұратын  y= f(g(x)), y= g(f(x)) күрделі функциялар жазуды еске түсірейік</a:t>
            </a:r>
            <a:r>
              <a:rPr b="0" lang="ru-RU" sz="3200" spc="-1" strike="noStrike">
                <a:solidFill>
                  <a:srgbClr val="000000"/>
                </a:solidFill>
                <a:latin typeface="Franklin Gothic Medium"/>
              </a:rPr>
              <a:t>:</a:t>
            </a:r>
            <a:br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527040" y="2208240"/>
            <a:ext cx="9494640" cy="44161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/>
          <a:p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38" name="TextShape 3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0347234B-86E7-4950-B47D-6B1474482146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39" name="TextShape 4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F647E20A-F1F9-431D-B782-2F7EDE19CCE7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pic>
        <p:nvPicPr>
          <p:cNvPr id="140" name="Picture 2" descr=""/>
          <p:cNvPicPr/>
          <p:nvPr/>
        </p:nvPicPr>
        <p:blipFill>
          <a:blip r:embed="rId1"/>
          <a:stretch/>
        </p:blipFill>
        <p:spPr>
          <a:xfrm>
            <a:off x="559440" y="2208240"/>
            <a:ext cx="9648720" cy="442872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527040" y="297000"/>
            <a:ext cx="9494640" cy="123624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Times New Roman"/>
              </a:rPr>
              <a:t>Күрделі функция тақырыбын еске түсіру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extShape 2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37753AEE-32D8-4042-94E9-633EBFB56276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43" name="TextShape 3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823F6825-A8B3-4934-B978-3BFE6696AF60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pic>
        <p:nvPicPr>
          <p:cNvPr id="144" name="Picture 3" descr=""/>
          <p:cNvPicPr/>
          <p:nvPr/>
        </p:nvPicPr>
        <p:blipFill>
          <a:blip r:embed="rId1"/>
          <a:stretch/>
        </p:blipFill>
        <p:spPr>
          <a:xfrm>
            <a:off x="845280" y="1636560"/>
            <a:ext cx="9143640" cy="514332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527040" y="297000"/>
            <a:ext cx="9494640" cy="123624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1" lang="ru-RU" sz="4900" spc="-1" strike="noStrike">
                <a:solidFill>
                  <a:srgbClr val="000000"/>
                </a:solidFill>
                <a:latin typeface="Times New Roman"/>
              </a:rPr>
              <a:t>Жаңа сабақ:</a:t>
            </a:r>
            <a:br/>
            <a:endParaRPr b="0" lang="ru-RU" sz="4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527040" y="1565280"/>
            <a:ext cx="9494640" cy="53575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/>
          <a:p>
            <a:pPr marL="384120" indent="-383760">
              <a:lnSpc>
                <a:spcPct val="100000"/>
              </a:lnSpc>
              <a:spcBef>
                <a:spcPts val="720"/>
              </a:spcBef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 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Енді күрделі функцияның туындысын табу ережесін берейік.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720"/>
              </a:spcBef>
            </a:pP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   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Егер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y= f(u)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 функциясының  u нүктесінде, ал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u= g(x)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функциясының 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х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 нүктесінде туындылары бар болса, онда күрделі функцияның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х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 аргументі бойынша туындысы бар болып табылады және ол туынды            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720"/>
              </a:spcBef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          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y'=f'(g(x))∙g'(x)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формуласымен  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 marL="384120" indent="-383760">
              <a:lnSpc>
                <a:spcPct val="100000"/>
              </a:lnSpc>
              <a:spcBef>
                <a:spcPts val="720"/>
              </a:spcBef>
            </a:pP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                             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</a:rPr>
              <a:t>анықталады.</a:t>
            </a: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b="0" lang="ru-RU" sz="3600" spc="-1" strike="noStrike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47" name="TextShape 3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A348B5A1-006A-4350-A788-70162C02A8FE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48" name="TextShape 4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B08B6154-A993-45A9-A72A-D2612D635BBF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527040" y="297000"/>
            <a:ext cx="9494640" cy="141084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                           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</a:rPr>
              <a:t>Күрделі функцияның туындысын табуға мысалдар қарастырайық: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TextShape 2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3C134891-A621-4A0B-8330-5B4B8982C7F6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51" name="TextShape 3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ACFB67AC-4572-45CE-931B-B916AD07AC3F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pic>
        <p:nvPicPr>
          <p:cNvPr id="152" name="Picture 5" descr=""/>
          <p:cNvPicPr/>
          <p:nvPr/>
        </p:nvPicPr>
        <p:blipFill>
          <a:blip r:embed="rId1"/>
          <a:stretch/>
        </p:blipFill>
        <p:spPr>
          <a:xfrm>
            <a:off x="5488920" y="3780000"/>
            <a:ext cx="4500360" cy="2642760"/>
          </a:xfrm>
          <a:prstGeom prst="rect">
            <a:avLst/>
          </a:prstGeom>
          <a:ln w="9360">
            <a:noFill/>
          </a:ln>
        </p:spPr>
      </p:pic>
      <p:pic>
        <p:nvPicPr>
          <p:cNvPr id="153" name="Picture 6" descr=""/>
          <p:cNvPicPr/>
          <p:nvPr/>
        </p:nvPicPr>
        <p:blipFill>
          <a:blip r:embed="rId2"/>
          <a:stretch/>
        </p:blipFill>
        <p:spPr>
          <a:xfrm>
            <a:off x="631080" y="2279520"/>
            <a:ext cx="4357440" cy="2571480"/>
          </a:xfrm>
          <a:prstGeom prst="rect">
            <a:avLst/>
          </a:prstGeom>
          <a:ln w="9360">
            <a:noFill/>
          </a:ln>
        </p:spPr>
      </p:pic>
      <p:sp>
        <p:nvSpPr>
          <p:cNvPr id="154" name="CustomShape 4"/>
          <p:cNvSpPr/>
          <p:nvPr/>
        </p:nvSpPr>
        <p:spPr>
          <a:xfrm>
            <a:off x="0" y="0"/>
            <a:ext cx="4032000" cy="755640"/>
          </a:xfrm>
          <a:prstGeom prst="homePlate">
            <a:avLst>
              <a:gd name="adj" fmla="val 50000"/>
            </a:avLst>
          </a:prstGeom>
          <a:ln>
            <a:solidFill>
              <a:srgbClr val="98b855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632523"/>
                </a:solidFill>
                <a:latin typeface="Times New Roman"/>
              </a:rPr>
              <a:t>Ұжымдық жұмыс</a:t>
            </a:r>
            <a:endParaRPr b="0" lang="ru-R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527040" y="297000"/>
            <a:ext cx="9494640" cy="123624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ctr">
              <a:lnSpc>
                <a:spcPct val="100000"/>
              </a:lnSpc>
            </a:pPr>
            <a:r>
              <a:rPr b="0" lang="ru-RU" sz="4900" spc="-1" strike="noStrike">
                <a:solidFill>
                  <a:srgbClr val="000000"/>
                </a:solidFill>
                <a:latin typeface="Franklin Gothic Medium"/>
              </a:rPr>
              <a:t>                      </a:t>
            </a:r>
            <a:r>
              <a:rPr b="0" lang="ru-RU" sz="3200" spc="-1" strike="noStrike">
                <a:solidFill>
                  <a:srgbClr val="000000"/>
                </a:solidFill>
                <a:latin typeface="Franklin Gothic Medium"/>
              </a:rPr>
              <a:t>№</a:t>
            </a:r>
            <a:r>
              <a:rPr b="0" lang="ru-RU" sz="3200" spc="-1" strike="noStrike">
                <a:solidFill>
                  <a:srgbClr val="000000"/>
                </a:solidFill>
                <a:latin typeface="Franklin Gothic Medium"/>
              </a:rPr>
              <a:t>1. </a:t>
            </a:r>
            <a:r>
              <a:rPr b="1" lang="ru-RU" sz="3200" spc="-1" strike="noStrike">
                <a:solidFill>
                  <a:srgbClr val="000000"/>
                </a:solidFill>
                <a:latin typeface="Franklin Gothic Medium"/>
              </a:rPr>
              <a:t>Функцияның туындысын табыңдар</a:t>
            </a:r>
            <a:r>
              <a:rPr b="0" lang="ru-RU" sz="3200" spc="-1" strike="noStrike">
                <a:solidFill>
                  <a:srgbClr val="000000"/>
                </a:solidFill>
                <a:latin typeface="Franklin Gothic Medium"/>
              </a:rPr>
              <a:t>:</a:t>
            </a:r>
            <a:br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5270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>
              <a:lnSpc>
                <a:spcPct val="100000"/>
              </a:lnSpc>
            </a:pPr>
            <a:fld id="{A86A9613-9C71-43F6-A63D-7374E4F6CDB9}" type="datetime1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22.11.2020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57" name="TextShape 3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76486E64-9DE7-40D7-9F42-0F262EF5841F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58" name="CustomShape 4"/>
          <p:cNvSpPr/>
          <p:nvPr/>
        </p:nvSpPr>
        <p:spPr>
          <a:xfrm>
            <a:off x="0" y="0"/>
            <a:ext cx="4032000" cy="755640"/>
          </a:xfrm>
          <a:prstGeom prst="homePlate">
            <a:avLst>
              <a:gd name="adj" fmla="val 50000"/>
            </a:avLst>
          </a:prstGeom>
          <a:ln>
            <a:solidFill>
              <a:srgbClr val="98b855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632523"/>
                </a:solidFill>
                <a:latin typeface="Times New Roman"/>
              </a:rPr>
              <a:t>Ұжымдық жұмыс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159" name="CustomShape 5"/>
          <p:cNvSpPr/>
          <p:nvPr/>
        </p:nvSpPr>
        <p:spPr>
          <a:xfrm>
            <a:off x="3131280" y="4358160"/>
            <a:ext cx="5500440" cy="16167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i="1" lang="ru-RU" sz="2000" spc="-1" strike="noStrike">
                <a:solidFill>
                  <a:srgbClr val="000000"/>
                </a:solidFill>
                <a:latin typeface="Arial"/>
                <a:ea typeface="Times New Roman"/>
              </a:rPr>
              <a:t>Бағалау критерийлері: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Дәрежелік функция туындысын қолданады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Күрделі функцияның формуласынпайдаланады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Қосындының туындысын табу ережесін біледі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Шыққан өрнекті ықшамдайды</a:t>
            </a:r>
            <a:endParaRPr b="0" lang="ru-RU" sz="2000" spc="-1" strike="noStrike">
              <a:latin typeface="Arial"/>
            </a:endParaRPr>
          </a:p>
        </p:txBody>
      </p:sp>
      <p:pic>
        <p:nvPicPr>
          <p:cNvPr id="160" name="Picture 4" descr=""/>
          <p:cNvPicPr/>
          <p:nvPr/>
        </p:nvPicPr>
        <p:blipFill>
          <a:blip r:embed="rId1"/>
          <a:stretch/>
        </p:blipFill>
        <p:spPr>
          <a:xfrm>
            <a:off x="1059480" y="1422360"/>
            <a:ext cx="4928760" cy="2428560"/>
          </a:xfrm>
          <a:prstGeom prst="rect">
            <a:avLst/>
          </a:prstGeom>
          <a:ln w="88920">
            <a:solidFill>
              <a:srgbClr val="ffffff"/>
            </a:solidFill>
            <a:miter/>
          </a:ln>
          <a:effectLst>
            <a:outerShdw algn="tl" blurRad="254000" rotWithShape="0">
              <a:srgbClr val="000000">
                <a:alpha val="43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7559640" y="6873840"/>
            <a:ext cx="2461680" cy="394920"/>
          </a:xfrm>
          <a:prstGeom prst="rect">
            <a:avLst/>
          </a:prstGeom>
          <a:noFill/>
          <a:ln>
            <a:noFill/>
          </a:ln>
        </p:spPr>
        <p:txBody>
          <a:bodyPr lIns="102600" rIns="102600" tIns="51480" bIns="51480" anchor="ctr"/>
          <a:p>
            <a:pPr algn="r">
              <a:lnSpc>
                <a:spcPct val="100000"/>
              </a:lnSpc>
            </a:pPr>
            <a:fld id="{2E911A9A-204F-4E86-B131-B2ADA0961287}" type="slidenum">
              <a:rPr b="0" lang="ru-RU" sz="1300" spc="-1" strike="noStrike">
                <a:solidFill>
                  <a:srgbClr val="8b8b8b"/>
                </a:solidFill>
                <a:latin typeface="Franklin Gothic Book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1631160" y="4068360"/>
            <a:ext cx="8214840" cy="265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2060"/>
                </a:solidFill>
                <a:latin typeface="Times New Roman"/>
              </a:rPr>
              <a:t>Бағалау критерийлері: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2060"/>
                </a:solidFill>
                <a:latin typeface="Times New Roman"/>
              </a:rPr>
              <a:t>1. Түбірден туынды табу формуласын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2060"/>
                </a:solidFill>
                <a:latin typeface="Times New Roman"/>
              </a:rPr>
              <a:t>2. Күрделі функцияның туындысын табу формуласын пайдаланады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2060"/>
                </a:solidFill>
                <a:latin typeface="Times New Roman"/>
              </a:rPr>
              <a:t>3. Дәрежеден туынды табу формуласын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2060"/>
                </a:solidFill>
                <a:latin typeface="Times New Roman"/>
              </a:rPr>
              <a:t>4. Шыққан өрнектерді ықшамдайды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</p:txBody>
      </p:sp>
      <p:sp>
        <p:nvSpPr>
          <p:cNvPr id="163" name="CustomShape 3"/>
          <p:cNvSpPr/>
          <p:nvPr/>
        </p:nvSpPr>
        <p:spPr>
          <a:xfrm>
            <a:off x="24120" y="0"/>
            <a:ext cx="4032000" cy="755640"/>
          </a:xfrm>
          <a:prstGeom prst="homePlate">
            <a:avLst>
              <a:gd name="adj" fmla="val 50000"/>
            </a:avLst>
          </a:prstGeom>
          <a:ln>
            <a:solidFill>
              <a:srgbClr val="98b855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632523"/>
                </a:solidFill>
                <a:latin typeface="Franklin Gothic Book"/>
              </a:rPr>
              <a:t>Ұжымдық жұмыс</a:t>
            </a:r>
            <a:endParaRPr b="0" lang="ru-RU" sz="3200" spc="-1" strike="noStrike">
              <a:latin typeface="Arial"/>
            </a:endParaRPr>
          </a:p>
        </p:txBody>
      </p:sp>
      <p:pic>
        <p:nvPicPr>
          <p:cNvPr id="164" name="Picture 2" descr=""/>
          <p:cNvPicPr/>
          <p:nvPr/>
        </p:nvPicPr>
        <p:blipFill>
          <a:blip r:embed="rId1"/>
          <a:stretch/>
        </p:blipFill>
        <p:spPr>
          <a:xfrm>
            <a:off x="1416960" y="779400"/>
            <a:ext cx="7286400" cy="3285720"/>
          </a:xfrm>
          <a:prstGeom prst="rect">
            <a:avLst/>
          </a:prstGeom>
          <a:ln w="88920">
            <a:solidFill>
              <a:srgbClr val="ffffff"/>
            </a:solidFill>
            <a:miter/>
          </a:ln>
          <a:effectLst>
            <a:outerShdw algn="tl" blurRad="254000" rotWithShape="0">
              <a:srgbClr val="000000">
                <a:alpha val="43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2424</TotalTime>
  <Application>LibreOffice/6.1.3.2$Windows_X86_64 LibreOffice_project/86daf60bf00efa86ad547e59e09d6bb77c699acb</Application>
  <Words>416</Words>
  <Paragraphs>121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2010-03-23T12:48:13Z</dcterms:created>
  <dc:creator>Администратор</dc:creator>
  <dc:description/>
  <dc:language>ru-RU</dc:language>
  <cp:lastModifiedBy/>
  <dcterms:modified xsi:type="dcterms:W3CDTF">2020-11-22T23:54:14Z</dcterms:modified>
  <cp:revision>169</cp:revision>
  <dc:subject/>
  <dc:title>Решение простейших тригонометрических неравенств.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XPowerLiteLastOptimized">
    <vt:lpwstr>1274368</vt:lpwstr>
  </property>
  <property fmtid="{D5CDD505-2E9C-101B-9397-08002B2CF9AE}" pid="8" name="NXPowerLiteSettings">
    <vt:lpwstr>F7000400038000</vt:lpwstr>
  </property>
  <property fmtid="{D5CDD505-2E9C-101B-9397-08002B2CF9AE}" pid="9" name="NXPowerLiteVersion">
    <vt:lpwstr>D5.0.5</vt:lpwstr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i4>17</vt:i4>
  </property>
</Properties>
</file>