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61" r:id="rId4"/>
    <p:sldId id="264" r:id="rId5"/>
    <p:sldId id="265" r:id="rId6"/>
    <p:sldId id="263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576"/>
    <a:srgbClr val="5D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A34D-8EA6-41CB-B178-BE09E4CA09D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1C78-DA28-4446-B6A1-A8ACBAAB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1C78-DA28-4446-B6A1-A8ACBAAB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9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70179" y="3389426"/>
            <a:ext cx="9321282" cy="251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32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7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10.2.1.12 - жалпыланған Виет теоремасын білу және оны үшінші ретті көпмүшелерге қолдану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731749"/>
            <a:ext cx="9144000" cy="206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k-KZ" sz="44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0000"/>
              </a:lnSpc>
            </a:pPr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дәрежелі көпмүше үшін жалпыланған Виет теоремасы </a:t>
            </a:r>
          </a:p>
          <a:p>
            <a:pPr>
              <a:lnSpc>
                <a:spcPct val="100000"/>
              </a:lnSpc>
            </a:pPr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БЖБ №7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8653" y="52462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5374" y="613113"/>
            <a:ext cx="10620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D4651"/>
                </a:solidFill>
                <a:latin typeface="inherit"/>
              </a:rPr>
              <a:t>Виет </a:t>
            </a:r>
            <a:r>
              <a:rPr lang="ru-RU" sz="2400" b="1" i="1" dirty="0" err="1">
                <a:solidFill>
                  <a:srgbClr val="3D4651"/>
                </a:solidFill>
                <a:latin typeface="inherit"/>
              </a:rPr>
              <a:t>теоремасы</a:t>
            </a:r>
            <a:r>
              <a:rPr lang="ru-RU" sz="2400" b="1" i="1" dirty="0">
                <a:solidFill>
                  <a:srgbClr val="3D4651"/>
                </a:solidFill>
                <a:latin typeface="inherit"/>
              </a:rPr>
              <a:t>: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Егер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үшінші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дәрежелі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көпмүшенің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бас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коэффициенті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1-ге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тең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емес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яғни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P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 =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ax</a:t>
            </a:r>
            <a:r>
              <a:rPr lang="en-US" sz="2400" baseline="30000" dirty="0">
                <a:solidFill>
                  <a:srgbClr val="3D4651"/>
                </a:solidFill>
                <a:latin typeface="Open Sans"/>
              </a:rPr>
              <a:t>3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+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bx</a:t>
            </a:r>
            <a:r>
              <a:rPr lang="en-US" sz="2400" baseline="30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+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cx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+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d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(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мұндағы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≠ 1)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көпмүшесінің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түбірлері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1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,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және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3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сандары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Виет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теоремасы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былай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жазылады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: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3071812"/>
            <a:ext cx="5286375" cy="2340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9"/>
    </mc:Choice>
    <mc:Fallback xmlns="">
      <p:transition spd="slow" advTm="756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029" y="365194"/>
            <a:ext cx="10791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3D4651"/>
                </a:solidFill>
                <a:latin typeface="Open Sans"/>
              </a:rPr>
              <a:t>1- </a:t>
            </a:r>
            <a:r>
              <a:rPr lang="ru-RU" sz="2000" b="1" i="1" dirty="0" err="1" smtClean="0">
                <a:solidFill>
                  <a:srgbClr val="3D4651"/>
                </a:solidFill>
                <a:latin typeface="Open Sans"/>
              </a:rPr>
              <a:t>мысал</a:t>
            </a:r>
            <a:r>
              <a:rPr lang="ru-RU" sz="2000" b="1" i="1" dirty="0" smtClean="0">
                <a:solidFill>
                  <a:srgbClr val="3D4651"/>
                </a:solidFill>
                <a:latin typeface="Open Sans"/>
              </a:rPr>
              <a:t>: </a:t>
            </a:r>
            <a:r>
              <a:rPr lang="ru-RU" sz="2000" b="1" i="1" dirty="0" err="1" smtClean="0">
                <a:solidFill>
                  <a:srgbClr val="3D4651"/>
                </a:solidFill>
                <a:latin typeface="Open Sans"/>
              </a:rPr>
              <a:t>Түбірлері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000" i="1" dirty="0"/>
              <a:t>1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; –</a:t>
            </a:r>
            <a:r>
              <a:rPr lang="ru-RU" sz="2000" i="1" dirty="0"/>
              <a:t>1,5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000" b="1" i="1" dirty="0" err="1">
                <a:solidFill>
                  <a:srgbClr val="3D4651"/>
                </a:solidFill>
                <a:latin typeface="Open Sans"/>
              </a:rPr>
              <a:t>және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000" i="1" dirty="0"/>
              <a:t>2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000" b="1" i="1" dirty="0" err="1">
                <a:solidFill>
                  <a:srgbClr val="3D4651"/>
                </a:solidFill>
                <a:latin typeface="Open Sans"/>
              </a:rPr>
              <a:t>сандары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b="1" i="1" dirty="0" err="1">
                <a:solidFill>
                  <a:srgbClr val="3D4651"/>
                </a:solidFill>
                <a:latin typeface="Open Sans"/>
              </a:rPr>
              <a:t>болатын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b="1" i="1" dirty="0" err="1">
                <a:solidFill>
                  <a:srgbClr val="3D4651"/>
                </a:solidFill>
                <a:latin typeface="Open Sans"/>
              </a:rPr>
              <a:t>үшінші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b="1" i="1" dirty="0" err="1">
                <a:solidFill>
                  <a:srgbClr val="3D4651"/>
                </a:solidFill>
                <a:latin typeface="Open Sans"/>
              </a:rPr>
              <a:t>дәрежелі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b="1" i="1" dirty="0" err="1">
                <a:solidFill>
                  <a:srgbClr val="3D4651"/>
                </a:solidFill>
                <a:latin typeface="Open Sans"/>
              </a:rPr>
              <a:t>көпмүшені</a:t>
            </a:r>
            <a:r>
              <a:rPr lang="ru-RU" sz="20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b="1" i="1" dirty="0" smtClean="0">
                <a:solidFill>
                  <a:srgbClr val="3D4651"/>
                </a:solidFill>
                <a:latin typeface="Open Sans"/>
              </a:rPr>
              <a:t>тап.</a:t>
            </a:r>
            <a:endParaRPr lang="en-US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4" y="1073080"/>
            <a:ext cx="11777814" cy="2166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17" y="3240018"/>
            <a:ext cx="11696851" cy="326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6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9"/>
    </mc:Choice>
    <mc:Fallback xmlns="">
      <p:transition spd="slow" advTm="756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365125"/>
            <a:ext cx="10982325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2-мысал</a:t>
            </a:r>
            <a:r>
              <a:rPr lang="kk-KZ" sz="2400" b="1" dirty="0" smtClean="0">
                <a:latin typeface="+mn-lt"/>
              </a:rPr>
              <a:t>: 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P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) = 2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baseline="30000" dirty="0">
                <a:solidFill>
                  <a:srgbClr val="3D4651"/>
                </a:solidFill>
                <a:latin typeface="Open Sans"/>
              </a:rPr>
              <a:t>3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 + 3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baseline="30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 – 9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 – 5 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көпмүшесі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берілген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. 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baseline="-25000" dirty="0">
                <a:solidFill>
                  <a:srgbClr val="3D4651"/>
                </a:solidFill>
                <a:latin typeface="Open Sans"/>
              </a:rPr>
              <a:t>1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, 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baseline="-25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және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0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000" baseline="-25000" dirty="0">
                <a:solidFill>
                  <a:srgbClr val="3D4651"/>
                </a:solidFill>
                <a:latin typeface="Open Sans"/>
              </a:rPr>
              <a:t>3</a:t>
            </a:r>
            <a:r>
              <a:rPr lang="en-US" sz="20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сандары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түбірлері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,</a:t>
            </a:r>
            <a:br>
              <a:rPr lang="ru-RU" sz="2000" dirty="0">
                <a:solidFill>
                  <a:srgbClr val="3D4651"/>
                </a:solidFill>
                <a:latin typeface="Open Sans"/>
              </a:rPr>
            </a:br>
            <a:r>
              <a:rPr lang="ru-RU" sz="2000" dirty="0" smtClean="0">
                <a:solidFill>
                  <a:srgbClr val="3D4651"/>
                </a:solidFill>
                <a:latin typeface="Open Sans"/>
              </a:rPr>
              <a:t>                                                </a:t>
            </a:r>
            <a:r>
              <a:rPr lang="ru-RU" sz="2000" dirty="0" err="1" smtClean="0">
                <a:solidFill>
                  <a:srgbClr val="3D4651"/>
                </a:solidFill>
                <a:latin typeface="Open Sans"/>
              </a:rPr>
              <a:t>өрнегінің</a:t>
            </a:r>
            <a:r>
              <a:rPr lang="ru-RU" sz="2000" dirty="0" smtClean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Open Sans"/>
              </a:rPr>
              <a:t>мәнін</a:t>
            </a:r>
            <a:r>
              <a:rPr lang="ru-RU" sz="2000" dirty="0">
                <a:solidFill>
                  <a:srgbClr val="3D4651"/>
                </a:solidFill>
                <a:latin typeface="Open Sans"/>
              </a:rPr>
              <a:t> тап.</a:t>
            </a:r>
            <a:r>
              <a:rPr lang="kk-KZ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933449"/>
            <a:ext cx="1943100" cy="739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1" y="2038350"/>
            <a:ext cx="9795593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3" y="1152525"/>
            <a:ext cx="10965072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5125" y="238125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Arial Black" panose="020B0A04020102020204" pitchFamily="34" charset="0"/>
              </a:rPr>
              <a:t>БЖБ №7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2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9"/>
    </mc:Choice>
    <mc:Fallback xmlns="">
      <p:transition spd="slow" advTm="756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545886"/>
              </p:ext>
            </p:extLst>
          </p:nvPr>
        </p:nvGraphicFramePr>
        <p:xfrm>
          <a:off x="1575469" y="816153"/>
          <a:ext cx="8978230" cy="5991838"/>
        </p:xfrm>
        <a:graphic>
          <a:graphicData uri="http://schemas.openxmlformats.org/drawingml/2006/table">
            <a:tbl>
              <a:tblPr/>
              <a:tblGrid>
                <a:gridCol w="3860850">
                  <a:extLst>
                    <a:ext uri="{9D8B030D-6E8A-4147-A177-3AD203B41FA5}">
                      <a16:colId xmlns:a16="http://schemas.microsoft.com/office/drawing/2014/main" xmlns="" val="2704601645"/>
                    </a:ext>
                  </a:extLst>
                </a:gridCol>
                <a:gridCol w="483542">
                  <a:extLst>
                    <a:ext uri="{9D8B030D-6E8A-4147-A177-3AD203B41FA5}">
                      <a16:colId xmlns:a16="http://schemas.microsoft.com/office/drawing/2014/main" xmlns="" val="1500924659"/>
                    </a:ext>
                  </a:extLst>
                </a:gridCol>
                <a:gridCol w="3860850">
                  <a:extLst>
                    <a:ext uri="{9D8B030D-6E8A-4147-A177-3AD203B41FA5}">
                      <a16:colId xmlns:a16="http://schemas.microsoft.com/office/drawing/2014/main" xmlns="" val="2997702977"/>
                    </a:ext>
                  </a:extLst>
                </a:gridCol>
                <a:gridCol w="772988">
                  <a:extLst>
                    <a:ext uri="{9D8B030D-6E8A-4147-A177-3AD203B41FA5}">
                      <a16:colId xmlns:a16="http://schemas.microsoft.com/office/drawing/2014/main" xmlns="" val="2093640043"/>
                    </a:ext>
                  </a:extLst>
                </a:gridCol>
              </a:tblGrid>
              <a:tr h="230998">
                <a:tc>
                  <a:txBody>
                    <a:bodyPr/>
                    <a:lstStyle/>
                    <a:p>
                      <a:pPr marL="528955">
                        <a:lnSpc>
                          <a:spcPct val="99000"/>
                        </a:lnSpc>
                        <a:spcBef>
                          <a:spcPts val="245"/>
                        </a:spcBef>
                        <a:spcAft>
                          <a:spcPts val="1000"/>
                        </a:spcAft>
                      </a:pPr>
                      <a:r>
                        <a:rPr lang="ru-RU" sz="16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ағалау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4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92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6840">
                        <a:lnSpc>
                          <a:spcPct val="115000"/>
                        </a:lnSpc>
                        <a:spcBef>
                          <a:spcPts val="135"/>
                        </a:spcBef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</a:t>
                      </a:r>
                      <a:r>
                        <a:rPr lang="ru-RU" sz="1600" b="1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птор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4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73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8204772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 marL="33845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b="1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итерийлері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1000"/>
                        </a:spcAft>
                      </a:pPr>
                      <a:r>
                        <a:rPr lang="ru-RU" sz="1600" b="1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ілі</a:t>
                      </a:r>
                      <a:r>
                        <a:rPr lang="ru-RU" sz="1600" b="1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алу</a:t>
                      </a:r>
                      <a:r>
                        <a:rPr lang="ru-RU" sz="16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0494855"/>
                  </a:ext>
                </a:extLst>
              </a:tr>
              <a:tr h="468133">
                <a:tc>
                  <a:txBody>
                    <a:bodyPr/>
                    <a:lstStyle/>
                    <a:p>
                      <a:pPr marL="68580" marR="77152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мүшеге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05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36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04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  <a:tabLst>
                          <a:tab pos="1061085" algn="l"/>
                          <a:tab pos="2012315" algn="l"/>
                          <a:tab pos="3106420" algn="l"/>
                        </a:tabLs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імүшеге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бұрышта</a:t>
                      </a:r>
                      <a:r>
                        <a:rPr lang="ru-RU" sz="160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	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</a:t>
                      </a:r>
                      <a:r>
                        <a:rPr lang="ru-RU" sz="1600" spc="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600" spc="-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2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351046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бұрышта</a:t>
                      </a:r>
                      <a:r>
                        <a:rPr lang="ru-RU" sz="160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бөледі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діні 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</a:t>
                      </a:r>
                      <a:r>
                        <a:rPr lang="ru-RU" sz="1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528540"/>
                  </a:ext>
                </a:extLst>
              </a:tr>
              <a:tr h="461995">
                <a:tc>
                  <a:txBody>
                    <a:bodyPr/>
                    <a:lstStyle/>
                    <a:p>
                      <a:pPr marL="68580" marR="4953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көбей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кіштерге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51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92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3238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мүшені</a:t>
                      </a:r>
                      <a:r>
                        <a:rPr lang="ru-RU" sz="1600" spc="2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екімүше</a:t>
                      </a:r>
                      <a:r>
                        <a:rPr lang="ru-RU" sz="1600" spc="2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ru-RU" sz="1600" spc="2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</a:t>
                      </a:r>
                      <a:r>
                        <a:rPr lang="ru-RU" sz="1600" spc="2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үшмүшеге</a:t>
                      </a:r>
                      <a:r>
                        <a:rPr lang="ru-RU" sz="1600" spc="2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жазады;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9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2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897340"/>
                  </a:ext>
                </a:extLst>
              </a:tr>
              <a:tr h="468133">
                <a:tc>
                  <a:txBody>
                    <a:bodyPr/>
                    <a:lstStyle/>
                    <a:p>
                      <a:pPr marL="68580" marR="3048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10945" algn="l"/>
                        </a:tabLs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	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түбір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ерін</a:t>
                      </a:r>
                      <a:r>
                        <a:rPr lang="ru-RU" sz="16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табады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3238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</a:t>
                      </a:r>
                      <a:r>
                        <a:rPr lang="ru-RU" sz="1600" spc="59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үшмүшені</a:t>
                      </a:r>
                      <a:r>
                        <a:rPr lang="ru-RU" sz="1600" spc="60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көбей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кіш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ерге</a:t>
                      </a:r>
                      <a:r>
                        <a:rPr lang="ru-RU" sz="1600" spc="5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spc="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spc="57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әдісін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2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215010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олықтай</a:t>
                      </a:r>
                      <a:r>
                        <a:rPr lang="ru-RU" sz="16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бейткіш</a:t>
                      </a:r>
                      <a:r>
                        <a:rPr lang="ru-RU" sz="1600" spc="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ерге</a:t>
                      </a: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йд</a:t>
                      </a:r>
                      <a:r>
                        <a:rPr lang="ru-RU" sz="1600" spc="2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2815225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мүшенің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түбір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ерін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</a:t>
                      </a:r>
                      <a:r>
                        <a:rPr lang="ru-RU" sz="1600" spc="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0836344"/>
                  </a:ext>
                </a:extLst>
              </a:tr>
              <a:tr h="245118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  <a:tabLst>
                          <a:tab pos="123571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анған	</a:t>
                      </a:r>
                      <a:r>
                        <a:rPr lang="ru-RU" sz="1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иет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415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73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олда</a:t>
                      </a:r>
                      <a:r>
                        <a:rPr lang="ru-RU" sz="16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6319565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теоремасын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белгісіз</a:t>
                      </a:r>
                      <a:r>
                        <a:rPr lang="ru-RU" sz="16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оэ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фиц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нт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табад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2215860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қолданады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лгісіз</a:t>
                      </a:r>
                      <a:r>
                        <a:rPr lang="ru-RU" sz="16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оэ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фициентті</a:t>
                      </a: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бад</a:t>
                      </a:r>
                      <a:r>
                        <a:rPr lang="ru-RU" sz="1600" spc="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2845490"/>
                  </a:ext>
                </a:extLst>
              </a:tr>
              <a:tr h="447907">
                <a:tc>
                  <a:txBody>
                    <a:bodyPr/>
                    <a:lstStyle/>
                    <a:p>
                      <a:pPr marL="68580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1000"/>
                        </a:spcAf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Горнер схемасын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760"/>
                        </a:lnSpc>
                        <a:spcAft>
                          <a:spcPts val="1000"/>
                        </a:spcAft>
                        <a:tabLst>
                          <a:tab pos="936625" algn="l"/>
                        </a:tabLst>
                      </a:pPr>
                      <a:r>
                        <a:rPr lang="kk-K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8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73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мүшені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імүшеге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бұрышта</a:t>
                      </a:r>
                      <a:r>
                        <a:rPr lang="ru-RU" sz="1600" spc="2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	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</a:t>
                      </a:r>
                      <a:r>
                        <a:rPr lang="ru-RU" sz="1600" spc="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600" spc="-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341120"/>
                  </a:ext>
                </a:extLst>
              </a:tr>
              <a:tr h="314692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Aft>
                          <a:spcPts val="15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қолданады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Қалдықты анықтайды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347204"/>
                  </a:ext>
                </a:extLst>
              </a:tr>
              <a:tr h="2945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Горнер схемасын  сызады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311925"/>
                  </a:ext>
                </a:extLst>
              </a:tr>
              <a:tr h="293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ің</a:t>
                      </a:r>
                      <a:r>
                        <a:rPr lang="ru-RU" sz="16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spc="-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ын</a:t>
                      </a:r>
                      <a:r>
                        <a:rPr lang="ru-RU" sz="16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жазад</a:t>
                      </a:r>
                      <a:r>
                        <a:rPr lang="ru-RU" sz="16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759898"/>
                  </a:ext>
                </a:extLst>
              </a:tr>
              <a:tr h="230998">
                <a:tc gridSpan="3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ru-RU" sz="1600" b="1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b="1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лығы: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93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1745035"/>
            <a:ext cx="9243527" cy="336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қорытындысы:</a:t>
            </a:r>
          </a:p>
          <a:p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Бүгінгі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үшінші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дәрежелі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көпмүше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түбірлері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коэфициенттері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арасындағы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байланысты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бағалауға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есептер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шығардық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Тарауды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қорытындыладық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195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3.9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3.9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3.9|4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163</Words>
  <Application>Microsoft Office PowerPoint</Application>
  <PresentationFormat>Широкоэкранный</PresentationFormat>
  <Paragraphs>83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inherit</vt:lpstr>
      <vt:lpstr>MathJax_Main_Var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2-мысал: P(x) = 2x3 + 3x2 – 9x – 5 көпмүшесі берілген. x1, x2 және x3 сандары түбірлері болса,                                                 өрнегінің мәнін тап.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10-сынып Алгебра және  анализ бастамалары</dc:title>
  <dc:creator>RePack by Diakov</dc:creator>
  <cp:lastModifiedBy>Huawei</cp:lastModifiedBy>
  <cp:revision>32</cp:revision>
  <dcterms:created xsi:type="dcterms:W3CDTF">2024-01-15T02:01:20Z</dcterms:created>
  <dcterms:modified xsi:type="dcterms:W3CDTF">2024-09-18T16:22:34Z</dcterms:modified>
</cp:coreProperties>
</file>