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57" r:id="rId3"/>
    <p:sldId id="261" r:id="rId4"/>
    <p:sldId id="262" r:id="rId5"/>
    <p:sldId id="264" r:id="rId6"/>
    <p:sldId id="265" r:id="rId7"/>
    <p:sldId id="263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Pack by Diakov" initials="RbD" lastIdx="1" clrIdx="0">
    <p:extLst>
      <p:ext uri="{19B8F6BF-5375-455C-9EA6-DF929625EA0E}">
        <p15:presenceInfo xmlns:p15="http://schemas.microsoft.com/office/powerpoint/2012/main" userId="RePack by Diak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5576"/>
    <a:srgbClr val="5DC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53" y="8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FA34D-8EA6-41CB-B178-BE09E4CA09DB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F1C78-DA28-4446-B6A1-A8ACBAAB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43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F1C78-DA28-4446-B6A1-A8ACBAAB23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7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03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8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6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79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1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1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1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13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41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5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0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2.m4a"/><Relationship Id="rId7" Type="http://schemas.openxmlformats.org/officeDocument/2006/relationships/image" Target="../media/image3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audio" Target="../media/media3.m4a"/><Relationship Id="rId7" Type="http://schemas.openxmlformats.org/officeDocument/2006/relationships/image" Target="../media/image50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4.png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6.m4a"/><Relationship Id="rId7" Type="http://schemas.openxmlformats.org/officeDocument/2006/relationships/image" Target="../media/image10.png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555421"/>
            <a:ext cx="9144000" cy="312109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kk-KZ" sz="4000" b="1" i="1" dirty="0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Пәні:</a:t>
            </a:r>
            <a:r>
              <a:rPr lang="kk-KZ" sz="4000" b="1" i="1" dirty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000" b="1" i="1" dirty="0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 және анализ бастамалары</a:t>
            </a:r>
          </a:p>
          <a:p>
            <a:pPr algn="l">
              <a:lnSpc>
                <a:spcPct val="100000"/>
              </a:lnSpc>
            </a:pPr>
            <a:r>
              <a:rPr lang="kk-KZ" sz="4000" b="1" i="1" dirty="0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Сынып:  </a:t>
            </a:r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algn="l">
              <a:lnSpc>
                <a:spcPct val="100000"/>
              </a:lnSpc>
            </a:pPr>
            <a:r>
              <a:rPr lang="kk-KZ" sz="4000" b="1" i="1" dirty="0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Тоқсан:  </a:t>
            </a:r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</a:t>
            </a:r>
          </a:p>
          <a:p>
            <a:pPr algn="l">
              <a:lnSpc>
                <a:spcPct val="100000"/>
              </a:lnSpc>
            </a:pPr>
            <a:r>
              <a:rPr lang="kk-KZ" sz="4000" b="1" i="1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Мұғалімі</a:t>
            </a:r>
            <a:r>
              <a:rPr lang="kk-KZ" sz="4000" b="1" i="1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9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2"/>
    </mc:Choice>
    <mc:Fallback xmlns="">
      <p:transition spd="slow" advTm="238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2318" y="3173817"/>
            <a:ext cx="487363" cy="4873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670179" y="3389426"/>
            <a:ext cx="9321282" cy="2516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kk-KZ" sz="3200" b="1" i="1" dirty="0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мақсаты: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kk-KZ" sz="7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kk-K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10.4.1.11 функцияның шексіздіктегі шегінің қасиеттерін қолданып сан тізбектерінің шектерін табу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458686" y="1360698"/>
            <a:ext cx="9144000" cy="2068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k-KZ" sz="4400" b="1" i="1" dirty="0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</a:p>
          <a:p>
            <a:pPr>
              <a:lnSpc>
                <a:spcPct val="100000"/>
              </a:lnSpc>
            </a:pPr>
            <a:r>
              <a:rPr lang="kk-KZ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 тізбегінің шегі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010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20"/>
    </mc:Choice>
    <mc:Fallback xmlns="">
      <p:transition spd="slow" advTm="10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7"/>
        <p14:stopEvt time="9019" objId="7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73317" y="5068176"/>
            <a:ext cx="487363" cy="487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27415" y="2919853"/>
                <a:ext cx="9962258" cy="168110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Егер </a:t>
                </a:r>
                <a14:m>
                  <m:oMath xmlns:m="http://schemas.openxmlformats.org/officeDocument/2006/math">
                    <m:r>
                      <a:rPr lang="kk-KZ" sz="2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кез келген </m:t>
                    </m:r>
                    <m:r>
                      <a:rPr lang="kk-KZ" sz="2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kk-KZ" sz="2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&gt;0 саны үшін </m:t>
                    </m:r>
                    <m:sSub>
                      <m:sSubPr>
                        <m:ctrlPr>
                          <a:rPr lang="kk-KZ" sz="2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kk-KZ" sz="2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саны табылып,</m:t>
                    </m:r>
                    <m:r>
                      <a:rPr lang="en-US" sz="2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kk-KZ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k-KZ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теңсіздігін қанағаттандыратын әрбір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ru-RU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нөмірі үшін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kk-KZ" sz="2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ru-RU" sz="240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ru-RU" sz="240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n-US" sz="2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теңсіздігі орындалса, онда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ru-RU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санын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4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сан тізбегінің шегі </a:t>
                </a:r>
                <a:r>
                  <a:rPr lang="ru-RU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деп атайды және оны былай белгілейді:</a:t>
                </a:r>
                <a:r>
                  <a:rPr lang="en-US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ru-RU" sz="2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15" y="2919853"/>
                <a:ext cx="9962258" cy="1681101"/>
              </a:xfrm>
              <a:prstGeom prst="rect">
                <a:avLst/>
              </a:prstGeom>
              <a:blipFill>
                <a:blip r:embed="rId8"/>
                <a:stretch>
                  <a:fillRect l="-490" t="-2899" r="-1285" b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Прямоугольник 38"/>
          <p:cNvSpPr/>
          <p:nvPr/>
        </p:nvSpPr>
        <p:spPr>
          <a:xfrm>
            <a:off x="927415" y="2209014"/>
            <a:ext cx="10100564" cy="584775"/>
          </a:xfrm>
          <a:prstGeom prst="rect">
            <a:avLst/>
          </a:prstGeom>
          <a:solidFill>
            <a:srgbClr val="5DC6D1"/>
          </a:solidFill>
        </p:spPr>
        <p:txBody>
          <a:bodyPr wrap="square">
            <a:spAutoFit/>
          </a:bodyPr>
          <a:lstStyle/>
          <a:p>
            <a:r>
              <a:rPr lang="ru-RU" alt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Анықтама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912523" y="4725018"/>
                <a:ext cx="9992042" cy="1169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Мысал 1</a:t>
                </a:r>
                <a:r>
                  <a:rPr lang="kk-KZ" b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kk-KZ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kk-KZ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kk-KZ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kk-KZ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kk-KZ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kk-KZ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kk-KZ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kk-KZ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kk-KZ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;…; </m:t>
                    </m:r>
                    <m:f>
                      <m:fPr>
                        <m:ctrlPr>
                          <a:rPr lang="kk-KZ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kk-KZ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…сан тізбегі берілсін.</m:t>
                    </m:r>
                    <m:r>
                      <a:rPr lang="en-US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kk-KZ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Оның жалпы мүшесі   </m:t>
                    </m:r>
                    <m:sSub>
                      <m:sSubPr>
                        <m:ctrlPr>
                          <a:rPr lang="kk-KZ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lang="en-US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kk-KZ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Осыдан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ru-RU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нөмірі </a:t>
                </a:r>
                <a:r>
                  <a:rPr lang="ru-RU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үлкейген сайын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kk-KZ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мен 1-дің айырымы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kk-KZ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өрнегіне тең бола отырып, нөлге жақындай түседі.</a:t>
                </a: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23" y="4725018"/>
                <a:ext cx="9992042" cy="1169679"/>
              </a:xfrm>
              <a:prstGeom prst="rect">
                <a:avLst/>
              </a:prstGeom>
              <a:blipFill>
                <a:blip r:embed="rId9"/>
                <a:stretch>
                  <a:fillRect l="-549" b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1093669" y="570644"/>
            <a:ext cx="96387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Мүшелерін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нөмірлеп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шығуға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шексіз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сандар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жиынын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атайды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құрайтын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сандар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рет-ретімен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төртінші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т.с.с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мүшелері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мүшелерін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әдетте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нөмірлерін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көрсететін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жазылған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әріптермен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белгілейді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a1, a2, a3, … , an, 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8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21"/>
    </mc:Choice>
    <mc:Fallback xmlns="">
      <p:transition spd="slow" advTm="691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6" grpId="0" animBg="1"/>
      <p:bldP spid="39" grpId="0" animBg="1"/>
    </p:bldLst>
  </p:timing>
  <p:extLst mod="1">
    <p:ext uri="{E180D4A7-C9FB-4DFB-919C-405C955672EB}">
      <p14:showEvtLst xmlns:p14="http://schemas.microsoft.com/office/powerpoint/2010/main">
        <p14:playEvt time="0" objId="5"/>
        <p14:stopEvt time="68851" objId="5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18073" y="2284113"/>
                <a:ext cx="10240788" cy="83099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→∞</m:t>
                        </m:r>
                      </m:e>
                    </m:d>
                    <m:r>
                      <a:rPr lang="ru-RU" sz="2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kk-KZ" sz="2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ұмтылғанда анықталмағандықты беретін функцияның </m:t>
                    </m:r>
                  </m:oMath>
                </a14:m>
                <a:r>
                  <a:rPr lang="ru-RU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шегін табу </a:t>
                </a:r>
                <a:r>
                  <a:rPr lang="ru-RU" sz="2400" b="1" i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анықталмағандықты ашу </a:t>
                </a:r>
                <a:r>
                  <a:rPr lang="ru-RU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деп аталады.</a:t>
                </a:r>
                <a:endParaRPr lang="ru-RU" sz="2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073" y="2284113"/>
                <a:ext cx="10240788" cy="830997"/>
              </a:xfrm>
              <a:prstGeom prst="rect">
                <a:avLst/>
              </a:prstGeom>
              <a:blipFill>
                <a:blip r:embed="rId7"/>
                <a:stretch>
                  <a:fillRect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Прямоугольник 38"/>
          <p:cNvSpPr/>
          <p:nvPr/>
        </p:nvSpPr>
        <p:spPr>
          <a:xfrm>
            <a:off x="918073" y="1696246"/>
            <a:ext cx="10240788" cy="584775"/>
          </a:xfrm>
          <a:prstGeom prst="rect">
            <a:avLst/>
          </a:prstGeom>
          <a:solidFill>
            <a:srgbClr val="5DC6D1"/>
          </a:solidFill>
        </p:spPr>
        <p:txBody>
          <a:bodyPr wrap="square">
            <a:spAutoFit/>
          </a:bodyPr>
          <a:lstStyle/>
          <a:p>
            <a:r>
              <a:rPr lang="ru-RU" alt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Анықтама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768783" y="3208443"/>
                <a:ext cx="10191239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kk-KZ" sz="20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kk-KZ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Анықталмағандықты ашу үшін әртүрлі тәсілдерді қолдануға болады. Мысалы, бөлшектің бөлімі мен алымын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kk-KZ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-тің қандай да бір дәрежесіне бөлу немесе көбейткіштерге жіктеу және т.б</a:t>
                </a:r>
                <a:r>
                  <a:rPr lang="kk-KZ" sz="16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783" y="3208443"/>
                <a:ext cx="10191239" cy="677108"/>
              </a:xfrm>
              <a:prstGeom prst="rect">
                <a:avLst/>
              </a:prstGeom>
              <a:blipFill>
                <a:blip r:embed="rId8"/>
                <a:stretch>
                  <a:fillRect l="-478" t="-901" r="-538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921957" y="702727"/>
                <a:ext cx="10191239" cy="837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Кейб</a:t>
                </a:r>
                <a:r>
                  <a:rPr lang="kk-KZ" sz="200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ір функциялардың шегін табу кезінде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kk-KZ" sz="20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20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num>
                      <m:den>
                        <m:r>
                          <a:rPr lang="kk-KZ" sz="20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  <m:r>
                      <a:rPr lang="kk-KZ" sz="20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kk-KZ" sz="20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20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num>
                      <m:den>
                        <m:r>
                          <a:rPr lang="kk-KZ" sz="20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den>
                    </m:f>
                    <m:r>
                      <a:rPr lang="kk-KZ" sz="20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; 0</m:t>
                    </m:r>
                    <m:r>
                      <a:rPr lang="kk-KZ" sz="20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∙∞; ∞−∞ түріндегі  </m:t>
                    </m:r>
                  </m:oMath>
                </a14:m>
                <a:r>
                  <a:rPr lang="ru-RU" sz="20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анықталмағандықтар шығуы мүмкін.</a:t>
                </a:r>
                <a:endParaRPr lang="ru-RU" sz="20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957" y="702727"/>
                <a:ext cx="10191239" cy="837280"/>
              </a:xfrm>
              <a:prstGeom prst="rect">
                <a:avLst/>
              </a:prstGeom>
              <a:blipFill>
                <a:blip r:embed="rId9"/>
                <a:stretch>
                  <a:fillRect b="-1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768783" y="4167712"/>
                <a:ext cx="10870767" cy="2690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Мысал 1</a:t>
                </a:r>
                <a:r>
                  <a:rPr lang="kk-KZ" b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b="1" i="1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kk-KZ" b="0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         а</m:t>
                    </m:r>
                  </m:oMath>
                </a14:m>
                <a:r>
                  <a:rPr lang="kk-KZ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нықталмағандық шықты, олай болса өрнекті түрлендіреміз.</a:t>
                </a:r>
              </a:p>
              <a:p>
                <a:endParaRPr lang="kk-KZ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kk-KZ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Бөлшектің алымын да, бөлімінде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-</a:t>
                </a:r>
                <a:r>
                  <a:rPr lang="kk-KZ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нің жоғарғы дәрежесін  мүшелеп бөліп шығу қажет.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en-US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den>
                          </m:f>
                          <m:r>
                            <a:rPr lang="en-US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en-US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imes New Roman" panose="02020603050405020304" pitchFamily="18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imes New Roman" panose="02020603050405020304" pitchFamily="18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imes New Roman" panose="02020603050405020304" pitchFamily="18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kk-KZ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imes New Roman" panose="02020603050405020304" pitchFamily="18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kk-KZ" b="1" i="1" smtClean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imes New Roman" panose="02020603050405020304" pitchFamily="18" charset="0"/>
                                        </a:rPr>
                                        <m:t>𝟑</m:t>
                                      </m:r>
                                      <m:r>
                                        <a:rPr lang="en-US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imes New Roman" panose="02020603050405020304" pitchFamily="18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imes New Roman" panose="02020603050405020304" pitchFamily="18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kk-KZ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imes New Roman" panose="02020603050405020304" pitchFamily="18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kk-KZ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kk-KZ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imes New Roman" panose="02020603050405020304" pitchFamily="18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den>
                          </m:f>
                          <m:r>
                            <a:rPr lang="en-US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en-US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kk-KZ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kk-KZ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den>
                              </m:f>
                              <m:r>
                                <a:rPr lang="en-US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kk-KZ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imes New Roman" panose="02020603050405020304" pitchFamily="18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num>
                            <m:den>
                              <m:r>
                                <a:rPr lang="kk-KZ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kk-KZ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kk-KZ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den>
                              </m:f>
                              <m:r>
                                <a:rPr lang="kk-KZ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kk-KZ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imes New Roman" panose="02020603050405020304" pitchFamily="18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den>
                          </m:f>
                          <m:r>
                            <a:rPr lang="en-US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</m:e>
                      </m:func>
                      <m:f>
                        <m:fPr>
                          <m:ctrlPr>
                            <a:rPr lang="en-US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kk-KZ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kk-KZ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kk-KZ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∞</m:t>
                              </m:r>
                            </m:den>
                          </m:f>
                          <m:r>
                            <a:rPr lang="en-US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kk-KZ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kk-KZ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∞</m:t>
                              </m:r>
                            </m:den>
                          </m:f>
                        </m:num>
                        <m:den>
                          <m:r>
                            <a:rPr lang="kk-KZ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kk-KZ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kk-KZ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kk-KZ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∞</m:t>
                              </m:r>
                            </m:den>
                          </m:f>
                          <m:r>
                            <a:rPr lang="kk-KZ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kk-KZ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kk-KZ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∞</m:t>
                              </m:r>
                            </m:den>
                          </m:f>
                        </m:den>
                      </m:f>
                      <m:r>
                        <a:rPr lang="en-US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kk-KZ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kk-KZ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kk-KZ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kk-KZ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kk-KZ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kk-KZ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endParaRPr lang="en-US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endParaRPr lang="kk-KZ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783" y="4167712"/>
                <a:ext cx="10870767" cy="2690288"/>
              </a:xfrm>
              <a:prstGeom prst="rect">
                <a:avLst/>
              </a:prstGeom>
              <a:blipFill>
                <a:blip r:embed="rId10"/>
                <a:stretch>
                  <a:fillRect l="-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579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0"/>
    </mc:Choice>
    <mc:Fallback xmlns="">
      <p:transition spd="slow" advTm="808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2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2" grpId="0"/>
      <p:bldP spid="10" grpId="0"/>
      <p:bldP spid="11" grpId="0"/>
    </p:bldLst>
  </p:timing>
  <p:extLst mod="1">
    <p:ext uri="{E180D4A7-C9FB-4DFB-919C-405C955672EB}">
      <p14:showEvtLst xmlns:p14="http://schemas.microsoft.com/office/powerpoint/2010/main">
        <p14:playEvt time="0" objId="6"/>
        <p14:stopEvt time="80880" objId="6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09946" y="2856070"/>
            <a:ext cx="487363" cy="4873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3733" y="0"/>
            <a:ext cx="12193057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49746" y="1286410"/>
            <a:ext cx="99475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3D4651"/>
                </a:solidFill>
                <a:latin typeface="Open Sans"/>
              </a:rPr>
              <a:t>  </a:t>
            </a:r>
            <a:r>
              <a:rPr lang="ru-RU" sz="2400" dirty="0" err="1" smtClean="0">
                <a:solidFill>
                  <a:srgbClr val="3D4651"/>
                </a:solidFill>
                <a:latin typeface="Open Sans"/>
              </a:rPr>
              <a:t>Егер</a:t>
            </a:r>
            <a:r>
              <a:rPr lang="ru-RU" sz="2400" dirty="0" smtClean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(</a:t>
            </a:r>
            <a:r>
              <a:rPr lang="en-US" sz="2400" i="1" dirty="0">
                <a:solidFill>
                  <a:srgbClr val="3D4651"/>
                </a:solidFill>
                <a:latin typeface="MathJax_Main_Var"/>
              </a:rPr>
              <a:t>a</a:t>
            </a:r>
            <a:r>
              <a:rPr lang="en-US" sz="2400" i="1" baseline="-25000" dirty="0">
                <a:solidFill>
                  <a:srgbClr val="3D4651"/>
                </a:solidFill>
                <a:latin typeface="MathJax_Main_Var"/>
              </a:rPr>
              <a:t>n</a:t>
            </a:r>
            <a:r>
              <a:rPr lang="en-US" sz="2400" dirty="0">
                <a:solidFill>
                  <a:srgbClr val="3D4651"/>
                </a:solidFill>
                <a:latin typeface="Open Sans"/>
              </a:rPr>
              <a:t>)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тізбегінің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әрбір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мүшесінен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үлкен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en-US" sz="2400" i="1" dirty="0">
                <a:solidFill>
                  <a:srgbClr val="3D4651"/>
                </a:solidFill>
                <a:latin typeface="MathJax_Main_Var"/>
              </a:rPr>
              <a:t>A</a:t>
            </a:r>
            <a:r>
              <a:rPr lang="en-US" sz="2400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саны бар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болса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,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онда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(</a:t>
            </a:r>
            <a:r>
              <a:rPr lang="en-US" sz="2400" i="1" dirty="0">
                <a:solidFill>
                  <a:srgbClr val="3D4651"/>
                </a:solidFill>
                <a:latin typeface="MathJax_Main_Var"/>
              </a:rPr>
              <a:t>a</a:t>
            </a:r>
            <a:r>
              <a:rPr lang="en-US" sz="2400" i="1" baseline="-25000" dirty="0">
                <a:solidFill>
                  <a:srgbClr val="3D4651"/>
                </a:solidFill>
                <a:latin typeface="MathJax_Main_Var"/>
              </a:rPr>
              <a:t>n</a:t>
            </a:r>
            <a:r>
              <a:rPr lang="en-US" sz="2400" dirty="0">
                <a:solidFill>
                  <a:srgbClr val="3D4651"/>
                </a:solidFill>
                <a:latin typeface="Open Sans"/>
              </a:rPr>
              <a:t>)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тізбегі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ru-RU" sz="2400" b="1" i="1" dirty="0" err="1">
                <a:solidFill>
                  <a:srgbClr val="3D4651"/>
                </a:solidFill>
                <a:latin typeface="inherit"/>
              </a:rPr>
              <a:t>жоғарыдан</a:t>
            </a:r>
            <a:r>
              <a:rPr lang="ru-RU" sz="2400" b="1" i="1" dirty="0">
                <a:solidFill>
                  <a:srgbClr val="3D4651"/>
                </a:solidFill>
                <a:latin typeface="inherit"/>
              </a:rPr>
              <a:t> </a:t>
            </a:r>
            <a:r>
              <a:rPr lang="ru-RU" sz="2400" b="1" i="1" dirty="0" err="1">
                <a:solidFill>
                  <a:srgbClr val="3D4651"/>
                </a:solidFill>
                <a:latin typeface="inherit"/>
              </a:rPr>
              <a:t>шектелген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деп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аталады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.</a:t>
            </a:r>
          </a:p>
          <a:p>
            <a:r>
              <a:rPr lang="en-US" sz="2400" dirty="0">
                <a:solidFill>
                  <a:srgbClr val="3D4651"/>
                </a:solidFill>
                <a:latin typeface="Open Sans"/>
              </a:rPr>
              <a:t>⠀</a:t>
            </a:r>
          </a:p>
          <a:p>
            <a:r>
              <a:rPr lang="ru-RU" sz="2400" dirty="0" smtClean="0">
                <a:solidFill>
                  <a:srgbClr val="3D4651"/>
                </a:solidFill>
                <a:latin typeface="Open Sans"/>
              </a:rPr>
              <a:t>                      </a:t>
            </a:r>
            <a:r>
              <a:rPr lang="en-US" sz="2400" dirty="0" smtClean="0">
                <a:solidFill>
                  <a:srgbClr val="3D4651"/>
                </a:solidFill>
                <a:latin typeface="Open Sans"/>
              </a:rPr>
              <a:t>–</a:t>
            </a:r>
            <a:r>
              <a:rPr lang="en-US" sz="2400" dirty="0">
                <a:solidFill>
                  <a:srgbClr val="3D4651"/>
                </a:solidFill>
                <a:latin typeface="Open Sans"/>
              </a:rPr>
              <a:t>1, –4, –9, –16, … , –</a:t>
            </a:r>
            <a:r>
              <a:rPr lang="en-US" sz="2400" i="1" dirty="0">
                <a:solidFill>
                  <a:srgbClr val="3D4651"/>
                </a:solidFill>
                <a:latin typeface="MathJax_Main_Var"/>
              </a:rPr>
              <a:t>n</a:t>
            </a:r>
            <a:r>
              <a:rPr lang="en-US" sz="2400" baseline="30000" dirty="0">
                <a:solidFill>
                  <a:srgbClr val="3D4651"/>
                </a:solidFill>
                <a:latin typeface="Open Sans"/>
              </a:rPr>
              <a:t>2</a:t>
            </a:r>
            <a:r>
              <a:rPr lang="en-US" sz="2400" dirty="0">
                <a:solidFill>
                  <a:srgbClr val="3D4651"/>
                </a:solidFill>
                <a:latin typeface="Open Sans"/>
              </a:rPr>
              <a:t>,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жоғарғы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шегі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: –1.</a:t>
            </a:r>
            <a:endParaRPr lang="ru-RU" sz="2400" b="0" i="0" dirty="0">
              <a:solidFill>
                <a:srgbClr val="3D4651"/>
              </a:solidFill>
              <a:effectLst/>
              <a:latin typeface="Open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1199" y="3521656"/>
            <a:ext cx="106957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3D4651"/>
                </a:solidFill>
                <a:latin typeface="Open Sans"/>
              </a:rPr>
              <a:t>  </a:t>
            </a:r>
            <a:r>
              <a:rPr lang="ru-RU" sz="2400" dirty="0" err="1" smtClean="0">
                <a:solidFill>
                  <a:srgbClr val="3D4651"/>
                </a:solidFill>
                <a:latin typeface="Open Sans"/>
              </a:rPr>
              <a:t>Егер</a:t>
            </a:r>
            <a:r>
              <a:rPr lang="ru-RU" sz="2400" dirty="0" smtClean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(</a:t>
            </a:r>
            <a:r>
              <a:rPr lang="en-US" sz="2400" i="1" dirty="0">
                <a:solidFill>
                  <a:srgbClr val="3D4651"/>
                </a:solidFill>
                <a:latin typeface="MathJax_Main_Var"/>
              </a:rPr>
              <a:t>a</a:t>
            </a:r>
            <a:r>
              <a:rPr lang="en-US" sz="2400" i="1" baseline="-25000" dirty="0">
                <a:solidFill>
                  <a:srgbClr val="3D4651"/>
                </a:solidFill>
                <a:latin typeface="MathJax_Main_Var"/>
              </a:rPr>
              <a:t>n</a:t>
            </a:r>
            <a:r>
              <a:rPr lang="en-US" sz="2400" dirty="0">
                <a:solidFill>
                  <a:srgbClr val="3D4651"/>
                </a:solidFill>
                <a:latin typeface="Open Sans"/>
              </a:rPr>
              <a:t>)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тізбегінің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әрбір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мүшесінен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кіші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en-US" sz="2400" i="1" dirty="0">
                <a:solidFill>
                  <a:srgbClr val="3D4651"/>
                </a:solidFill>
                <a:latin typeface="MathJax_Main_Var"/>
              </a:rPr>
              <a:t>A</a:t>
            </a:r>
            <a:r>
              <a:rPr lang="en-US" sz="2400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саны бар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болса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,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онда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(</a:t>
            </a:r>
            <a:r>
              <a:rPr lang="en-US" sz="2400" i="1" dirty="0">
                <a:solidFill>
                  <a:srgbClr val="3D4651"/>
                </a:solidFill>
                <a:latin typeface="MathJax_Main_Var"/>
              </a:rPr>
              <a:t>a</a:t>
            </a:r>
            <a:r>
              <a:rPr lang="en-US" sz="2400" i="1" baseline="-25000" dirty="0">
                <a:solidFill>
                  <a:srgbClr val="3D4651"/>
                </a:solidFill>
                <a:latin typeface="MathJax_Main_Var"/>
              </a:rPr>
              <a:t>n</a:t>
            </a:r>
            <a:r>
              <a:rPr lang="en-US" sz="2400" dirty="0">
                <a:solidFill>
                  <a:srgbClr val="3D4651"/>
                </a:solidFill>
                <a:latin typeface="Open Sans"/>
              </a:rPr>
              <a:t>)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тізбегі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ru-RU" sz="2400" b="1" i="1" dirty="0" err="1">
                <a:solidFill>
                  <a:srgbClr val="3D4651"/>
                </a:solidFill>
                <a:latin typeface="inherit"/>
              </a:rPr>
              <a:t>төменнен</a:t>
            </a:r>
            <a:r>
              <a:rPr lang="ru-RU" sz="2400" b="1" i="1" dirty="0">
                <a:solidFill>
                  <a:srgbClr val="3D4651"/>
                </a:solidFill>
                <a:latin typeface="inherit"/>
              </a:rPr>
              <a:t> </a:t>
            </a:r>
            <a:r>
              <a:rPr lang="ru-RU" sz="2400" b="1" i="1" dirty="0" err="1">
                <a:solidFill>
                  <a:srgbClr val="3D4651"/>
                </a:solidFill>
                <a:latin typeface="inherit"/>
              </a:rPr>
              <a:t>шектелген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деп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аталады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.</a:t>
            </a:r>
          </a:p>
          <a:p>
            <a:r>
              <a:rPr lang="ru-RU" sz="2400" dirty="0" smtClean="0">
                <a:solidFill>
                  <a:srgbClr val="3D4651"/>
                </a:solidFill>
                <a:latin typeface="Open Sans"/>
              </a:rPr>
              <a:t>                        1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, 4, 9, 16, … , </a:t>
            </a:r>
            <a:r>
              <a:rPr lang="en-US" sz="2400" i="1" dirty="0">
                <a:solidFill>
                  <a:srgbClr val="3D4651"/>
                </a:solidFill>
                <a:latin typeface="MathJax_Main_Var"/>
              </a:rPr>
              <a:t>n</a:t>
            </a:r>
            <a:r>
              <a:rPr lang="en-US" sz="2400" baseline="30000" dirty="0">
                <a:solidFill>
                  <a:srgbClr val="3D4651"/>
                </a:solidFill>
                <a:latin typeface="Open Sans"/>
              </a:rPr>
              <a:t>2</a:t>
            </a:r>
            <a:r>
              <a:rPr lang="en-US" sz="2400" dirty="0">
                <a:solidFill>
                  <a:srgbClr val="3D4651"/>
                </a:solidFill>
                <a:latin typeface="Open Sans"/>
              </a:rPr>
              <a:t>,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төменгі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шегі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: 1.</a:t>
            </a:r>
          </a:p>
          <a:p>
            <a:r>
              <a:rPr lang="ru-RU" sz="2400" dirty="0" err="1">
                <a:solidFill>
                  <a:srgbClr val="3D4651"/>
                </a:solidFill>
                <a:latin typeface="Open Sans"/>
              </a:rPr>
              <a:t>Егер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екі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шарт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та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орындалса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,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онда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(</a:t>
            </a:r>
            <a:r>
              <a:rPr lang="en-US" sz="2400" i="1" dirty="0">
                <a:solidFill>
                  <a:srgbClr val="3D4651"/>
                </a:solidFill>
                <a:latin typeface="MathJax_Main_Var"/>
              </a:rPr>
              <a:t>a</a:t>
            </a:r>
            <a:r>
              <a:rPr lang="en-US" sz="2400" i="1" baseline="-25000" dirty="0">
                <a:solidFill>
                  <a:srgbClr val="3D4651"/>
                </a:solidFill>
                <a:latin typeface="MathJax_Main_Var"/>
              </a:rPr>
              <a:t>n</a:t>
            </a:r>
            <a:r>
              <a:rPr lang="en-US" sz="2400" dirty="0">
                <a:solidFill>
                  <a:srgbClr val="3D4651"/>
                </a:solidFill>
                <a:latin typeface="Open Sans"/>
              </a:rPr>
              <a:t>)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тізбегі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ru-RU" sz="2400" b="1" i="1" dirty="0" err="1">
                <a:solidFill>
                  <a:srgbClr val="3D4651"/>
                </a:solidFill>
                <a:latin typeface="inherit"/>
              </a:rPr>
              <a:t>шектелген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деп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3D4651"/>
                </a:solidFill>
                <a:latin typeface="Open Sans"/>
              </a:rPr>
              <a:t>аталады</a:t>
            </a:r>
            <a:r>
              <a:rPr lang="ru-RU" sz="2400" dirty="0">
                <a:solidFill>
                  <a:srgbClr val="3D4651"/>
                </a:solidFill>
                <a:latin typeface="Open Sans"/>
              </a:rPr>
              <a:t>.</a:t>
            </a:r>
            <a:endParaRPr lang="ru-RU" sz="2400" b="0" i="0" dirty="0">
              <a:solidFill>
                <a:srgbClr val="3D4651"/>
              </a:solidFill>
              <a:effectLst/>
              <a:latin typeface="Open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663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96"/>
    </mc:Choice>
    <mc:Fallback xmlns="">
      <p:transition spd="slow" advTm="334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5"/>
        <p14:stopEvt time="31554" objId="5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3701762"/>
            <a:ext cx="487363" cy="487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err="1" smtClean="0">
                <a:latin typeface="+mn-lt"/>
              </a:rPr>
              <a:t>Мысал</a:t>
            </a:r>
            <a:r>
              <a:rPr lang="kk-KZ" sz="2400" b="1" dirty="0" smtClean="0">
                <a:latin typeface="+mn-lt"/>
              </a:rPr>
              <a:t>: 2</a:t>
            </a:r>
            <a:endParaRPr lang="en-US" sz="2400" b="1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00727" y="5101486"/>
            <a:ext cx="9818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D4651"/>
                </a:solidFill>
                <a:latin typeface="Open Sans"/>
              </a:rPr>
              <a:t>(</a:t>
            </a:r>
            <a:r>
              <a:rPr lang="en-US" i="1" dirty="0">
                <a:solidFill>
                  <a:srgbClr val="3D4651"/>
                </a:solidFill>
                <a:latin typeface="MathJax_Main_Var"/>
              </a:rPr>
              <a:t>a</a:t>
            </a:r>
            <a:r>
              <a:rPr lang="en-US" dirty="0">
                <a:solidFill>
                  <a:srgbClr val="3D4651"/>
                </a:solidFill>
                <a:latin typeface="Open Sans"/>
              </a:rPr>
              <a:t> – </a:t>
            </a:r>
            <a:r>
              <a:rPr lang="en-US" i="1" dirty="0">
                <a:solidFill>
                  <a:srgbClr val="3D4651"/>
                </a:solidFill>
                <a:latin typeface="MathJax_Main_Var"/>
              </a:rPr>
              <a:t>r</a:t>
            </a:r>
            <a:r>
              <a:rPr lang="en-US" dirty="0">
                <a:solidFill>
                  <a:srgbClr val="3D4651"/>
                </a:solidFill>
                <a:latin typeface="Open Sans"/>
              </a:rPr>
              <a:t>; </a:t>
            </a:r>
            <a:r>
              <a:rPr lang="en-US" i="1" dirty="0">
                <a:solidFill>
                  <a:srgbClr val="3D4651"/>
                </a:solidFill>
                <a:latin typeface="MathJax_Main_Var"/>
              </a:rPr>
              <a:t>a</a:t>
            </a:r>
            <a:r>
              <a:rPr lang="en-US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en-US" dirty="0"/>
              <a:t>+</a:t>
            </a:r>
            <a:r>
              <a:rPr lang="en-US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en-US" i="1" dirty="0">
                <a:solidFill>
                  <a:srgbClr val="3D4651"/>
                </a:solidFill>
                <a:latin typeface="MathJax_Main_Var"/>
              </a:rPr>
              <a:t>r</a:t>
            </a:r>
            <a:r>
              <a:rPr lang="en-US" dirty="0">
                <a:solidFill>
                  <a:srgbClr val="3D4651"/>
                </a:solidFill>
                <a:latin typeface="Open Sans"/>
              </a:rPr>
              <a:t>) </a:t>
            </a:r>
            <a:r>
              <a:rPr lang="ru-RU" dirty="0">
                <a:solidFill>
                  <a:srgbClr val="3D4651"/>
                </a:solidFill>
                <a:latin typeface="Open Sans"/>
              </a:rPr>
              <a:t>интервалы </a:t>
            </a:r>
            <a:r>
              <a:rPr lang="en-US" i="1" dirty="0">
                <a:solidFill>
                  <a:srgbClr val="3D4651"/>
                </a:solidFill>
                <a:latin typeface="MathJax_Main_Var"/>
              </a:rPr>
              <a:t>a</a:t>
            </a:r>
            <a:r>
              <a:rPr lang="en-US" b="1" i="1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ru-RU" b="1" i="1" dirty="0" err="1">
                <a:solidFill>
                  <a:srgbClr val="3D4651"/>
                </a:solidFill>
                <a:latin typeface="Open Sans"/>
              </a:rPr>
              <a:t>нүктесінің</a:t>
            </a:r>
            <a:r>
              <a:rPr lang="ru-RU" b="1" i="1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b="1" i="1" dirty="0" err="1">
                <a:solidFill>
                  <a:srgbClr val="3D4651"/>
                </a:solidFill>
                <a:latin typeface="Open Sans"/>
              </a:rPr>
              <a:t>аймағы</a:t>
            </a:r>
            <a:r>
              <a:rPr lang="ru-RU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ru-RU" dirty="0" err="1">
                <a:solidFill>
                  <a:srgbClr val="3D4651"/>
                </a:solidFill>
                <a:latin typeface="Open Sans"/>
              </a:rPr>
              <a:t>деп</a:t>
            </a:r>
            <a:r>
              <a:rPr lang="ru-RU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3D4651"/>
                </a:solidFill>
                <a:latin typeface="Open Sans"/>
              </a:rPr>
              <a:t>аталады</a:t>
            </a:r>
            <a:r>
              <a:rPr lang="ru-RU" dirty="0">
                <a:solidFill>
                  <a:srgbClr val="3D4651"/>
                </a:solidFill>
                <a:latin typeface="Open Sans"/>
              </a:rPr>
              <a:t>, </a:t>
            </a:r>
            <a:r>
              <a:rPr lang="ru-RU" dirty="0" smtClean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3D4651"/>
                </a:solidFill>
                <a:latin typeface="Open Sans"/>
              </a:rPr>
              <a:t>мұндағы</a:t>
            </a:r>
            <a:r>
              <a:rPr lang="ru-RU" dirty="0">
                <a:solidFill>
                  <a:srgbClr val="3D4651"/>
                </a:solidFill>
                <a:latin typeface="Open Sans"/>
              </a:rPr>
              <a:t> </a:t>
            </a:r>
            <a:r>
              <a:rPr lang="en-US" i="1" dirty="0">
                <a:solidFill>
                  <a:srgbClr val="3D4651"/>
                </a:solidFill>
                <a:latin typeface="MathJax_Main_Var"/>
              </a:rPr>
              <a:t>r</a:t>
            </a:r>
            <a:r>
              <a:rPr lang="en-US" b="1" i="1" dirty="0">
                <a:solidFill>
                  <a:srgbClr val="3D4651"/>
                </a:solidFill>
                <a:latin typeface="Open Sans"/>
              </a:rPr>
              <a:t> – </a:t>
            </a:r>
            <a:r>
              <a:rPr lang="ru-RU" b="1" i="1" dirty="0" err="1">
                <a:solidFill>
                  <a:srgbClr val="3D4651"/>
                </a:solidFill>
                <a:latin typeface="Open Sans"/>
              </a:rPr>
              <a:t>аймақтың</a:t>
            </a:r>
            <a:r>
              <a:rPr lang="ru-RU" b="1" i="1" dirty="0">
                <a:solidFill>
                  <a:srgbClr val="3D4651"/>
                </a:solidFill>
                <a:latin typeface="Open Sans"/>
              </a:rPr>
              <a:t> радиусы.</a:t>
            </a:r>
            <a:endParaRPr lang="en-US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693140" y="1167661"/>
            <a:ext cx="8343900" cy="39338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246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62"/>
    </mc:Choice>
    <mc:Fallback xmlns="">
      <p:transition spd="slow" advTm="184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  <p:extLst mod="1">
    <p:ext uri="{E180D4A7-C9FB-4DFB-919C-405C955672EB}">
      <p14:showEvtLst xmlns:p14="http://schemas.microsoft.com/office/powerpoint/2010/main">
        <p14:playEvt time="1" objId="6"/>
        <p14:stopEvt time="11107" objId="6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93560" y="3812599"/>
            <a:ext cx="487363" cy="48736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43932" y="298819"/>
            <a:ext cx="8120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Мысал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2</a:t>
            </a:r>
            <a:endParaRPr lang="kk-KZ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9693" y="294231"/>
            <a:ext cx="7362825" cy="3524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059" y="5837529"/>
            <a:ext cx="9821863" cy="685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059" y="635806"/>
            <a:ext cx="9867900" cy="51910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529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24"/>
    </mc:Choice>
    <mc:Fallback xmlns="">
      <p:transition spd="slow" advTm="304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/>
    </p:bldLst>
  </p:timing>
  <p:extLst mod="1">
    <p:ext uri="{E180D4A7-C9FB-4DFB-919C-405C955672EB}">
      <p14:showEvtLst xmlns:p14="http://schemas.microsoft.com/office/powerpoint/2010/main">
        <p14:playEvt time="0" objId="4"/>
        <p14:stopEvt time="27409" objId="4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0" y="4302125"/>
            <a:ext cx="487363" cy="4873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524000" y="1745035"/>
            <a:ext cx="9243527" cy="3367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40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қорытындысы:</a:t>
            </a:r>
          </a:p>
          <a:p>
            <a:endParaRPr lang="kk-KZ" sz="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0750" y="2715310"/>
            <a:ext cx="7913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Функцияның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шексіздіктегі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шегінің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қасиеттерін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тізбектерінің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шектерін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аласыңдар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619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06"/>
    </mc:Choice>
    <mc:Fallback xmlns="">
      <p:transition spd="slow" advTm="95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7"/>
        <p14:stopEvt time="8565" objId="7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0.4|1|2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8|1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3.9|1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156</Words>
  <Application>Microsoft Office PowerPoint</Application>
  <PresentationFormat>Широкоэкранный</PresentationFormat>
  <Paragraphs>36</Paragraphs>
  <Slides>8</Slides>
  <Notes>1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inherit</vt:lpstr>
      <vt:lpstr>MathJax_Main_Var</vt:lpstr>
      <vt:lpstr>Open Sans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Мысал: 2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10-сынып Алгебра және  анализ бастамалары</dc:title>
  <dc:creator>RePack by Diakov</dc:creator>
  <cp:lastModifiedBy>Huawei</cp:lastModifiedBy>
  <cp:revision>38</cp:revision>
  <dcterms:created xsi:type="dcterms:W3CDTF">2024-01-15T02:01:20Z</dcterms:created>
  <dcterms:modified xsi:type="dcterms:W3CDTF">2024-09-18T16:25:56Z</dcterms:modified>
</cp:coreProperties>
</file>