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6" r:id="rId5"/>
    <p:sldId id="265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AAD-741F-4DDB-9C6A-F419B414254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B731-EDE3-4A44-A655-3B2ABC148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5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AAD-741F-4DDB-9C6A-F419B414254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B731-EDE3-4A44-A655-3B2ABC148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3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AAD-741F-4DDB-9C6A-F419B414254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B731-EDE3-4A44-A655-3B2ABC148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6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AAD-741F-4DDB-9C6A-F419B414254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B731-EDE3-4A44-A655-3B2ABC148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1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AAD-741F-4DDB-9C6A-F419B414254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B731-EDE3-4A44-A655-3B2ABC148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9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AAD-741F-4DDB-9C6A-F419B414254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B731-EDE3-4A44-A655-3B2ABC148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AAD-741F-4DDB-9C6A-F419B414254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B731-EDE3-4A44-A655-3B2ABC148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1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AAD-741F-4DDB-9C6A-F419B414254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B731-EDE3-4A44-A655-3B2ABC148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1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AAD-741F-4DDB-9C6A-F419B414254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B731-EDE3-4A44-A655-3B2ABC148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AAD-741F-4DDB-9C6A-F419B414254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B731-EDE3-4A44-A655-3B2ABC148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AAD-741F-4DDB-9C6A-F419B414254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B731-EDE3-4A44-A655-3B2ABC148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5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05AAD-741F-4DDB-9C6A-F419B414254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9B731-EDE3-4A44-A655-3B2ABC148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8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image" Target="../media/image3.jpe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697" y="2559099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Пәні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97" y="347025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Сынып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697" y="4381413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Тоқсан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697" y="5292570"/>
            <a:ext cx="6778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Ұстаздың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аты-жөні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0822" y="2538188"/>
            <a:ext cx="8831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 </a:t>
            </a:r>
            <a:r>
              <a:rPr lang="ru-RU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анализ </a:t>
            </a:r>
            <a:r>
              <a:rPr lang="ru-RU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бастамалары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9878" y="347025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0089" y="4367067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88382" y="5271659"/>
            <a:ext cx="6047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7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0032" y="1576952"/>
            <a:ext cx="10925906" cy="905417"/>
          </a:xfrm>
        </p:spPr>
        <p:txBody>
          <a:bodyPr>
            <a:noAutofit/>
          </a:bodyPr>
          <a:lstStyle/>
          <a:p>
            <a:r>
              <a:rPr lang="kk-KZ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Кері тригонометриялық функциялардың туындыларына есептер шығару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21" y="1962429"/>
            <a:ext cx="3521413" cy="4321735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61003" y="2381167"/>
            <a:ext cx="6682008" cy="270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Оқу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мақсаты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ru-RU" sz="3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k-KZ" sz="2800" dirty="0"/>
              <a:t>10.4.1.24 - кері тригонометриялық функциялардың туындыларын табу</a:t>
            </a:r>
            <a:endParaRPr lang="en-US" sz="3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hareslide.ru/img/thumbs/cdd7e8c19f95378135227dd6b911ce06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95" r="12252" b="28702"/>
          <a:stretch/>
        </p:blipFill>
        <p:spPr bwMode="auto">
          <a:xfrm>
            <a:off x="1395046" y="99604"/>
            <a:ext cx="8757139" cy="607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0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611" y="2791989"/>
            <a:ext cx="10515600" cy="1325563"/>
          </a:xfrm>
        </p:spPr>
        <p:txBody>
          <a:bodyPr/>
          <a:lstStyle/>
          <a:p>
            <a:r>
              <a:rPr lang="en-US" dirty="0" smtClean="0"/>
              <a:t>f(x)=arcctg2x+2x-1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17359" y="4288088"/>
                <a:ext cx="10515600" cy="123039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4400" dirty="0" smtClean="0"/>
                  <a:t>f’(x)=arcctg2x+2x-1=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′+2=2−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4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359" y="4288088"/>
                <a:ext cx="10515600" cy="1230396"/>
              </a:xfrm>
              <a:blipFill>
                <a:blip r:embed="rId2"/>
                <a:stretch>
                  <a:fillRect l="-1855" t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/>
          <p:cNvSpPr txBox="1">
            <a:spLocks/>
          </p:cNvSpPr>
          <p:nvPr/>
        </p:nvSpPr>
        <p:spPr>
          <a:xfrm>
            <a:off x="717884" y="3717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8358" y="448804"/>
            <a:ext cx="8702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Төмендегі формулаларды қолданып </a:t>
            </a:r>
            <a:r>
              <a:rPr lang="kk-K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жаттығу </a:t>
            </a:r>
            <a:r>
              <a:rPr lang="kk-K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есептер қарастырайық</a:t>
            </a:r>
          </a:p>
        </p:txBody>
      </p:sp>
      <p:pic>
        <p:nvPicPr>
          <p:cNvPr id="9" name="Picture 2" descr="https://fsd.kopilkaurokov.ru/up/html/2018/11/14/k_5bebe5bc8d53d/img_user_file_5bebe5bd2cbdf_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t="74824" r="72946"/>
          <a:stretch/>
        </p:blipFill>
        <p:spPr bwMode="auto">
          <a:xfrm>
            <a:off x="8970138" y="2086449"/>
            <a:ext cx="2693774" cy="195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94609" y="1774367"/>
            <a:ext cx="25426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1-мысал: 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82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kopilkaurokov.ru/up/html/2018/11/14/k_5bebe5bc8d53d/img_user_file_5bebe5bd2cbdf_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24"/>
          <a:stretch/>
        </p:blipFill>
        <p:spPr bwMode="auto">
          <a:xfrm>
            <a:off x="56662" y="4900247"/>
            <a:ext cx="12213492" cy="195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14" t="51044" r="18732" b="40771"/>
          <a:stretch/>
        </p:blipFill>
        <p:spPr>
          <a:xfrm rot="10800000">
            <a:off x="958335" y="1078773"/>
            <a:ext cx="2687051" cy="666442"/>
          </a:xfrm>
        </p:spPr>
      </p:pic>
      <p:sp>
        <p:nvSpPr>
          <p:cNvPr id="6" name="Прямоугольник 5"/>
          <p:cNvSpPr/>
          <p:nvPr/>
        </p:nvSpPr>
        <p:spPr>
          <a:xfrm>
            <a:off x="2774410" y="802105"/>
            <a:ext cx="24156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8335" y="344905"/>
            <a:ext cx="2009453" cy="5935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k-KZ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-мысал: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66" t="4988" b="64227"/>
          <a:stretch/>
        </p:blipFill>
        <p:spPr>
          <a:xfrm rot="10800000">
            <a:off x="549261" y="1760780"/>
            <a:ext cx="7808676" cy="2506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78379" y="3449053"/>
            <a:ext cx="473242" cy="5694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565690"/>
              </p:ext>
            </p:extLst>
          </p:nvPr>
        </p:nvGraphicFramePr>
        <p:xfrm>
          <a:off x="915034" y="945500"/>
          <a:ext cx="1507508" cy="613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" name="Уравнение" r:id="rId3" imgW="1002960" imgH="393480" progId="Equation.3">
                  <p:embed/>
                </p:oleObj>
              </mc:Choice>
              <mc:Fallback>
                <p:oleObj name="Уравнение" r:id="rId3" imgW="1002960" imgH="39348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034" y="945500"/>
                        <a:ext cx="1507508" cy="6136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352926"/>
              </p:ext>
            </p:extLst>
          </p:nvPr>
        </p:nvGraphicFramePr>
        <p:xfrm>
          <a:off x="762419" y="1817809"/>
          <a:ext cx="9403954" cy="1291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" name="Уравнение" r:id="rId5" imgW="5435600" imgH="736600" progId="Equation.3">
                  <p:embed/>
                </p:oleObj>
              </mc:Choice>
              <mc:Fallback>
                <p:oleObj name="Уравнение" r:id="rId5" imgW="5435600" imgH="736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19" y="1817809"/>
                        <a:ext cx="9403954" cy="12916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118167"/>
              </p:ext>
            </p:extLst>
          </p:nvPr>
        </p:nvGraphicFramePr>
        <p:xfrm>
          <a:off x="1359877" y="3436651"/>
          <a:ext cx="5849076" cy="1330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" name="Уравнение" r:id="rId7" imgW="3175000" imgH="723900" progId="Equation.3">
                  <p:embed/>
                </p:oleObj>
              </mc:Choice>
              <mc:Fallback>
                <p:oleObj name="Уравнение" r:id="rId7" imgW="3175000" imgH="7239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877" y="3436651"/>
                        <a:ext cx="5849076" cy="13306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788161"/>
              </p:ext>
            </p:extLst>
          </p:nvPr>
        </p:nvGraphicFramePr>
        <p:xfrm>
          <a:off x="405563" y="5343863"/>
          <a:ext cx="5193036" cy="84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name="Уравнение" r:id="rId9" imgW="2806700" imgH="469900" progId="Equation.3">
                  <p:embed/>
                </p:oleObj>
              </mc:Choice>
              <mc:Fallback>
                <p:oleObj name="Уравнение" r:id="rId9" imgW="2806700" imgH="4699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563" y="5343863"/>
                        <a:ext cx="5193036" cy="8421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216031"/>
              </p:ext>
            </p:extLst>
          </p:nvPr>
        </p:nvGraphicFramePr>
        <p:xfrm>
          <a:off x="5532696" y="5265983"/>
          <a:ext cx="1839286" cy="854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" name="Уравнение" r:id="rId11" imgW="875920" imgH="393529" progId="Equation.3">
                  <p:embed/>
                </p:oleObj>
              </mc:Choice>
              <mc:Fallback>
                <p:oleObj name="Уравнение" r:id="rId11" imgW="875920" imgH="393529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696" y="5265983"/>
                        <a:ext cx="1839286" cy="8540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369436"/>
              </p:ext>
            </p:extLst>
          </p:nvPr>
        </p:nvGraphicFramePr>
        <p:xfrm>
          <a:off x="7371982" y="5310903"/>
          <a:ext cx="3804880" cy="84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name="Уравнение" r:id="rId13" imgW="1968500" imgH="431800" progId="Equation.3">
                  <p:embed/>
                </p:oleObj>
              </mc:Choice>
              <mc:Fallback>
                <p:oleObj name="Уравнение" r:id="rId13" imgW="1968500" imgH="431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982" y="5310903"/>
                        <a:ext cx="3804880" cy="8421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1359877" y="2275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kk-KZ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1359877" y="30211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1359877" y="41561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1359877" y="50166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1359877" y="545159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kk-KZ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62419" y="1185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Кері күрделі тригонометриялық функциялардың туындыларын табуды қарастырайық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13371" y="176059"/>
            <a:ext cx="24144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3-мысал: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2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399685"/>
              </p:ext>
            </p:extLst>
          </p:nvPr>
        </p:nvGraphicFramePr>
        <p:xfrm>
          <a:off x="661962" y="1948084"/>
          <a:ext cx="3412671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Уравнение" r:id="rId3" imgW="1079032" imgH="241195" progId="Equation.3">
                  <p:embed/>
                </p:oleObj>
              </mc:Choice>
              <mc:Fallback>
                <p:oleObj name="Уравнение" r:id="rId3" imgW="1079032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62" y="1948084"/>
                        <a:ext cx="3412671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861300"/>
              </p:ext>
            </p:extLst>
          </p:nvPr>
        </p:nvGraphicFramePr>
        <p:xfrm>
          <a:off x="517182" y="3077358"/>
          <a:ext cx="3136895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Уравнение" r:id="rId5" imgW="1333500" imgH="304800" progId="Equation.3">
                  <p:embed/>
                </p:oleObj>
              </mc:Choice>
              <mc:Fallback>
                <p:oleObj name="Уравнение" r:id="rId5" imgW="1333500" imgH="304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182" y="3077358"/>
                        <a:ext cx="3136895" cy="7238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522666"/>
              </p:ext>
            </p:extLst>
          </p:nvPr>
        </p:nvGraphicFramePr>
        <p:xfrm>
          <a:off x="3654077" y="3172608"/>
          <a:ext cx="7470786" cy="990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Уравнение" r:id="rId7" imgW="3810000" imgH="508000" progId="Equation.3">
                  <p:embed/>
                </p:oleObj>
              </mc:Choice>
              <mc:Fallback>
                <p:oleObj name="Уравнение" r:id="rId7" imgW="38100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077" y="3172608"/>
                        <a:ext cx="7470786" cy="9906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903515"/>
              </p:ext>
            </p:extLst>
          </p:nvPr>
        </p:nvGraphicFramePr>
        <p:xfrm>
          <a:off x="875322" y="4568581"/>
          <a:ext cx="4842115" cy="842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Уравнение" r:id="rId9" imgW="2489200" imgH="444500" progId="Equation.3">
                  <p:embed/>
                </p:oleObj>
              </mc:Choice>
              <mc:Fallback>
                <p:oleObj name="Уравнение" r:id="rId9" imgW="2489200" imgH="444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322" y="4568581"/>
                        <a:ext cx="4842115" cy="842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03569" y="123483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03569" y="19587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kk-KZ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203569" y="23016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203569" y="283503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256688" y="563356"/>
            <a:ext cx="8282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Кері күрделі тригонометриялық функциялардың туындыларын табуды қарастырайық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4400" y="1308856"/>
            <a:ext cx="24144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4-мысал: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https://fsd.kopilkaurokov.ru/up/html/2018/11/14/k_5bebe5bc8d53d/img_user_file_5bebe5bd2cbdf_11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t="74824" r="72946"/>
          <a:stretch/>
        </p:blipFill>
        <p:spPr bwMode="auto">
          <a:xfrm>
            <a:off x="8938054" y="4500786"/>
            <a:ext cx="2693774" cy="195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7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қорытындысы</a:t>
            </a:r>
            <a:br>
              <a:rPr lang="kk-K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Бүгін</a:t>
            </a:r>
            <a:r>
              <a:rPr lang="ru-RU" dirty="0" smtClean="0"/>
              <a:t> </a:t>
            </a:r>
            <a:r>
              <a:rPr lang="ru-RU" dirty="0" err="1"/>
              <a:t>оқушылар</a:t>
            </a:r>
            <a:r>
              <a:rPr lang="ru-RU" dirty="0"/>
              <a:t> </a:t>
            </a:r>
            <a:r>
              <a:rPr lang="ru-RU" dirty="0" smtClean="0"/>
              <a:t>к</a:t>
            </a:r>
            <a:r>
              <a:rPr lang="kk-KZ" dirty="0" smtClean="0"/>
              <a:t>ері тригонометриялық</a:t>
            </a:r>
            <a:r>
              <a:rPr lang="ru-RU" dirty="0" smtClean="0"/>
              <a:t> </a:t>
            </a:r>
            <a:r>
              <a:rPr lang="ru-RU" dirty="0" err="1"/>
              <a:t>функцияның</a:t>
            </a:r>
            <a:r>
              <a:rPr lang="ru-RU" dirty="0"/>
              <a:t> </a:t>
            </a:r>
            <a:r>
              <a:rPr lang="ru-RU" dirty="0" err="1"/>
              <a:t>туындысын</a:t>
            </a:r>
            <a:r>
              <a:rPr lang="ru-RU" dirty="0"/>
              <a:t> табу </a:t>
            </a:r>
            <a:r>
              <a:rPr lang="ru-RU" dirty="0" err="1"/>
              <a:t>ережелерімен</a:t>
            </a:r>
            <a:r>
              <a:rPr lang="ru-RU" dirty="0"/>
              <a:t> </a:t>
            </a:r>
            <a:r>
              <a:rPr lang="ru-RU" dirty="0" err="1"/>
              <a:t>танысып,оның</a:t>
            </a:r>
            <a:r>
              <a:rPr lang="ru-RU" dirty="0"/>
              <a:t> </a:t>
            </a:r>
            <a:r>
              <a:rPr lang="ru-RU" dirty="0" err="1"/>
              <a:t>формулаларын</a:t>
            </a:r>
            <a:r>
              <a:rPr lang="ru-RU" dirty="0"/>
              <a:t> </a:t>
            </a:r>
            <a:r>
              <a:rPr lang="ru-RU" dirty="0" err="1"/>
              <a:t>пайдаланып</a:t>
            </a:r>
            <a:r>
              <a:rPr lang="ru-RU" dirty="0"/>
              <a:t> </a:t>
            </a:r>
            <a:r>
              <a:rPr lang="ru-RU" dirty="0" err="1"/>
              <a:t>есеп</a:t>
            </a:r>
            <a:r>
              <a:rPr lang="ru-RU" dirty="0"/>
              <a:t> </a:t>
            </a:r>
            <a:r>
              <a:rPr lang="ru-RU" dirty="0" err="1"/>
              <a:t>шығаруды</a:t>
            </a:r>
            <a:r>
              <a:rPr lang="ru-RU" dirty="0"/>
              <a:t> </a:t>
            </a:r>
            <a:r>
              <a:rPr lang="ru-RU" dirty="0" err="1"/>
              <a:t>үйренді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083" t="64330" r="67499" b="2557"/>
          <a:stretch/>
        </p:blipFill>
        <p:spPr>
          <a:xfrm>
            <a:off x="472440" y="4602480"/>
            <a:ext cx="2382754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11837</TotalTime>
  <Words>91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Тема Office</vt:lpstr>
      <vt:lpstr>Уравнение</vt:lpstr>
      <vt:lpstr>Презентация PowerPoint</vt:lpstr>
      <vt:lpstr>Кері тригонометриялық функциялардың туындыларына есептер шығару</vt:lpstr>
      <vt:lpstr>Презентация PowerPoint</vt:lpstr>
      <vt:lpstr>f(x)=arcctg2x+2x-1</vt:lpstr>
      <vt:lpstr>Презентация PowerPoint</vt:lpstr>
      <vt:lpstr>Презентация PowerPoint</vt:lpstr>
      <vt:lpstr>Презентация PowerPoint</vt:lpstr>
      <vt:lpstr>Сабақтың қорытындысы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Huawei</cp:lastModifiedBy>
  <cp:revision>21</cp:revision>
  <dcterms:created xsi:type="dcterms:W3CDTF">2024-01-28T10:17:45Z</dcterms:created>
  <dcterms:modified xsi:type="dcterms:W3CDTF">2024-09-18T16:37:37Z</dcterms:modified>
</cp:coreProperties>
</file>