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7" r:id="rId5"/>
    <p:sldId id="278" r:id="rId6"/>
    <p:sldId id="273" r:id="rId7"/>
    <p:sldId id="266" r:id="rId8"/>
    <p:sldId id="268" r:id="rId9"/>
    <p:sldId id="263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BDF6-FDDE-4792-91E9-D8651E880BB3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D0E13-8A23-4287-BCC4-A4433F32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24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BDF6-FDDE-4792-91E9-D8651E880BB3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D0E13-8A23-4287-BCC4-A4433F32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604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BDF6-FDDE-4792-91E9-D8651E880BB3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D0E13-8A23-4287-BCC4-A4433F32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033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BDF6-FDDE-4792-91E9-D8651E880BB3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D0E13-8A23-4287-BCC4-A4433F32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018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BDF6-FDDE-4792-91E9-D8651E880BB3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D0E13-8A23-4287-BCC4-A4433F32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660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BDF6-FDDE-4792-91E9-D8651E880BB3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D0E13-8A23-4287-BCC4-A4433F32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7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BDF6-FDDE-4792-91E9-D8651E880BB3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D0E13-8A23-4287-BCC4-A4433F32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699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BDF6-FDDE-4792-91E9-D8651E880BB3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D0E13-8A23-4287-BCC4-A4433F32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8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BDF6-FDDE-4792-91E9-D8651E880BB3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D0E13-8A23-4287-BCC4-A4433F32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872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BDF6-FDDE-4792-91E9-D8651E880BB3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D0E13-8A23-4287-BCC4-A4433F32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77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BDF6-FDDE-4792-91E9-D8651E880BB3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D0E13-8A23-4287-BCC4-A4433F32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858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0BDF6-FDDE-4792-91E9-D8651E880BB3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D0E13-8A23-4287-BCC4-A4433F32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630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5" Type="http://schemas.openxmlformats.org/officeDocument/2006/relationships/image" Target="../media/image70.png"/><Relationship Id="rId4" Type="http://schemas.openxmlformats.org/officeDocument/2006/relationships/image" Target="../media/image6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17495" y="2538188"/>
            <a:ext cx="78526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 </a:t>
            </a:r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анализ </a:t>
            </a:r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бастамалары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94362" y="342902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58530" y="433988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988382" y="5271659"/>
            <a:ext cx="60473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Сабақтың </a:t>
            </a:r>
            <a:r>
              <a:rPr lang="kk-KZ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қорытындысы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Бүгін</a:t>
            </a:r>
            <a:r>
              <a:rPr lang="ru-RU" dirty="0" smtClean="0"/>
              <a:t> </a:t>
            </a:r>
            <a:r>
              <a:rPr lang="ru-RU" dirty="0" err="1"/>
              <a:t>оқушылар</a:t>
            </a:r>
            <a:r>
              <a:rPr lang="ru-RU" dirty="0"/>
              <a:t> </a:t>
            </a:r>
            <a:r>
              <a:rPr lang="kk-KZ" dirty="0" smtClean="0"/>
              <a:t>туындының </a:t>
            </a:r>
            <a:r>
              <a:rPr lang="kk-KZ" dirty="0"/>
              <a:t>физикалық мағынасына </a:t>
            </a:r>
            <a:r>
              <a:rPr lang="kk-KZ" dirty="0" smtClean="0"/>
              <a:t>және геометриялық </a:t>
            </a:r>
            <a:r>
              <a:rPr lang="kk-KZ" dirty="0"/>
              <a:t>мағынасын қолданып қолданбалы есептер </a:t>
            </a:r>
            <a:r>
              <a:rPr lang="kk-KZ" dirty="0" smtClean="0"/>
              <a:t>шығаруды </a:t>
            </a:r>
            <a:r>
              <a:rPr lang="ru-RU" dirty="0" err="1" smtClean="0"/>
              <a:t>үйренді</a:t>
            </a:r>
            <a:r>
              <a:rPr lang="ru-RU" dirty="0"/>
              <a:t>.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8083" t="64330" r="67499" b="2557"/>
          <a:stretch/>
        </p:blipFill>
        <p:spPr>
          <a:xfrm>
            <a:off x="472440" y="4602480"/>
            <a:ext cx="2382754" cy="193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99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4387" y="2193449"/>
            <a:ext cx="9767190" cy="482087"/>
          </a:xfrm>
        </p:spPr>
        <p:txBody>
          <a:bodyPr>
            <a:noAutofit/>
          </a:bodyPr>
          <a:lstStyle/>
          <a:p>
            <a:r>
              <a:rPr lang="kk-KZ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Туындының физикалық және геометриялық </a:t>
            </a:r>
            <a:r>
              <a:rPr lang="kk-KZ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мағынасы</a:t>
            </a:r>
            <a:br>
              <a:rPr lang="kk-KZ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kk-KZ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(есептер шығару)</a:t>
            </a:r>
            <a:endParaRPr lang="ru-RU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580387" y="3193059"/>
            <a:ext cx="6519300" cy="199819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Оқу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мақсаты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r>
              <a:rPr lang="kk-KZ" dirty="0"/>
              <a:t>10.4.3.1 - туындының физикалық мағынасына сүйене отырып, қолданбалы есептер шығару;</a:t>
            </a:r>
            <a:endParaRPr lang="en-US" dirty="0"/>
          </a:p>
          <a:p>
            <a:r>
              <a:rPr lang="kk-KZ" dirty="0"/>
              <a:t>10.4.3.2 - туындының геометриялық мағынасын қолданып есептер шығару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77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21003" y="385945"/>
            <a:ext cx="2222916" cy="5305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Еске түсіру: 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21277" y="916539"/>
            <a:ext cx="9577754" cy="5097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Туындының мағынасы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616585" algn="l"/>
              </a:tabLst>
            </a:pPr>
            <a:r>
              <a:rPr lang="kk-KZ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 Физикалық:                                                                         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616585" algn="l"/>
              </a:tabLst>
            </a:pP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y=f(x) </a:t>
            </a:r>
            <a:r>
              <a:rPr lang="kk-KZ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функциясының </a:t>
            </a: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 </a:t>
            </a:r>
            <a:r>
              <a:rPr lang="kk-KZ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нүктесіндегі </a:t>
            </a: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 </a:t>
            </a:r>
            <a:r>
              <a:rPr lang="kk-KZ" sz="2400" i="1" dirty="0" smtClean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ʹ</a:t>
            </a: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(x) </a:t>
            </a:r>
            <a:r>
              <a:rPr lang="kk-KZ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туындысы </a:t>
            </a: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 </a:t>
            </a:r>
            <a:r>
              <a:rPr lang="kk-KZ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нүктесіндегі </a:t>
            </a: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өзгеру жылдамдығын анықтайды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16585" algn="l"/>
              </a:tabLst>
            </a:pP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kk-KZ" sz="2400" i="1" dirty="0" smtClean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ʹ</a:t>
            </a: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(t)=v(t) - </a:t>
            </a:r>
            <a:r>
              <a:rPr lang="kk-KZ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қозғалысағы дененің t уақыт мезетіндегі </a:t>
            </a: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лездік жылдамдығы;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16585" algn="l"/>
              </a:tabLst>
            </a:pP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kk-KZ" sz="2400" i="1" dirty="0" smtClean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ʹ</a:t>
            </a: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(t)=а - </a:t>
            </a:r>
            <a:r>
              <a:rPr lang="kk-KZ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жылдамдықтан алынған туынды </a:t>
            </a: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удеуге тең.</a:t>
            </a:r>
          </a:p>
          <a:p>
            <a:pPr lvl="0">
              <a:lnSpc>
                <a:spcPct val="107000"/>
              </a:lnSpc>
              <a:spcAft>
                <a:spcPts val="0"/>
              </a:spcAft>
              <a:tabLst>
                <a:tab pos="616585" algn="l"/>
              </a:tabLs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616585" algn="l"/>
              </a:tabLst>
            </a:pPr>
            <a:r>
              <a:rPr lang="kk-KZ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 Геометриялық: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16585" algn="l"/>
              </a:tabLst>
            </a:pP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y=f(х) </a:t>
            </a:r>
            <a:r>
              <a:rPr lang="kk-KZ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функциясының </a:t>
            </a: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kk-KZ" sz="2400" i="1" dirty="0" smtClean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ₒ</a:t>
            </a:r>
            <a:r>
              <a:rPr lang="kk-KZ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нүктесіндегі туындысы </a:t>
            </a: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 </a:t>
            </a:r>
            <a:r>
              <a:rPr lang="kk-KZ" sz="2400" i="1" dirty="0" smtClean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ʹ</a:t>
            </a: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(х</a:t>
            </a:r>
            <a:r>
              <a:rPr lang="kk-KZ" sz="2400" i="1" dirty="0" smtClean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ₒ</a:t>
            </a: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осы функция   графигінің (x</a:t>
            </a:r>
            <a:r>
              <a:rPr lang="kk-KZ" sz="2400" i="1" dirty="0" smtClean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ₒ</a:t>
            </a: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;f(x</a:t>
            </a:r>
            <a:r>
              <a:rPr lang="kk-KZ" sz="2400" i="1" dirty="0" smtClean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ₒ</a:t>
            </a: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)) нүктесі арқылы өтетін жанамасының бұрыштық коэфициентіне тең: f </a:t>
            </a:r>
            <a:r>
              <a:rPr lang="kk-KZ" sz="2400" i="1" dirty="0" smtClean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ʹ</a:t>
            </a: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(х</a:t>
            </a:r>
            <a:r>
              <a:rPr lang="kk-KZ" sz="2400" i="1" dirty="0" smtClean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ₒ</a:t>
            </a: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)=tg</a:t>
            </a:r>
            <a:r>
              <a:rPr lang="el-GR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lang="kk-KZ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=k.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94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931419"/>
              </p:ext>
            </p:extLst>
          </p:nvPr>
        </p:nvGraphicFramePr>
        <p:xfrm>
          <a:off x="2696902" y="1583232"/>
          <a:ext cx="1754648" cy="591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Уравнение" r:id="rId3" imgW="672808" imgH="228501" progId="Equation.3">
                  <p:embed/>
                </p:oleObj>
              </mc:Choice>
              <mc:Fallback>
                <p:oleObj name="Уравнение" r:id="rId3" imgW="672808" imgH="228501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6902" y="1583232"/>
                        <a:ext cx="1754648" cy="5917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996954"/>
              </p:ext>
            </p:extLst>
          </p:nvPr>
        </p:nvGraphicFramePr>
        <p:xfrm>
          <a:off x="1663700" y="3730625"/>
          <a:ext cx="5575300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Уравнение" r:id="rId5" imgW="1765080" imgH="291960" progId="Equation.3">
                  <p:embed/>
                </p:oleObj>
              </mc:Choice>
              <mc:Fallback>
                <p:oleObj name="Уравнение" r:id="rId5" imgW="1765080" imgH="2919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3730625"/>
                        <a:ext cx="5575300" cy="9382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2506408"/>
              </p:ext>
            </p:extLst>
          </p:nvPr>
        </p:nvGraphicFramePr>
        <p:xfrm>
          <a:off x="1450975" y="5068888"/>
          <a:ext cx="6757988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3" name="Уравнение" r:id="rId7" imgW="1955520" imgH="215640" progId="Equation.3">
                  <p:embed/>
                </p:oleObj>
              </mc:Choice>
              <mc:Fallback>
                <p:oleObj name="Уравнение" r:id="rId7" imgW="1955520" imgH="21564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0975" y="5068888"/>
                        <a:ext cx="6757988" cy="7604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47507" y="309438"/>
            <a:ext cx="1090317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= f(x) функциясының х нүктесіндегі f</a:t>
            </a:r>
            <a:r>
              <a:rPr kumimoji="0" lang="en-US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(x) туындысы оның х </a:t>
            </a:r>
            <a:endParaRPr kumimoji="0" lang="en-US" altLang="en-US" sz="3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нүктесіндегі өзгеру жылмадығын анықтайды.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sym typeface="Symbol" panose="05050102010706020507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endParaRPr kumimoji="0" lang="en-US" altLang="en-US" sz="3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47507" y="2174963"/>
            <a:ext cx="8890960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kk-KZ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1-мысал</a:t>
            </a:r>
            <a:r>
              <a:rPr lang="kk-KZ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S(t) = </a:t>
            </a:r>
            <a:r>
              <a:rPr kumimoji="0" lang="kk-KZ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en-US" altLang="en-US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5t + 4 </a:t>
            </a:r>
            <a:r>
              <a:rPr kumimoji="0" lang="kk-KZ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заңы бойынша түзу сызықты қозғалған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kumimoji="0" lang="kk-KZ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дененің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 = </a:t>
            </a:r>
            <a:r>
              <a:rPr kumimoji="0" lang="kk-KZ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1с кезіндегі қозғалыс жылдамдығын тап</a:t>
            </a:r>
            <a:r>
              <a:rPr kumimoji="0" lang="kk-KZ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48653" y="20093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8083646" y="5659882"/>
            <a:ext cx="30044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kumimoji="0" lang="kk-KZ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kumimoji="0" lang="kk-KZ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Жауабы: 3м/с</a:t>
            </a:r>
            <a:endParaRPr kumimoji="0" lang="kk-KZ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01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6050" y="69398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kk-KZ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2-мысал</a:t>
            </a:r>
            <a:r>
              <a:rPr lang="kk-KZ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ru-RU" sz="3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3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kk-KZ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kk-KZ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l="9500" t="27149" r="6417" b="28800"/>
          <a:stretch/>
        </p:blipFill>
        <p:spPr>
          <a:xfrm>
            <a:off x="633901" y="1136821"/>
            <a:ext cx="10719899" cy="3657599"/>
          </a:xfrm>
          <a:prstGeom prst="rect">
            <a:avLst/>
          </a:prstGeom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059835" y="5103806"/>
            <a:ext cx="4156481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kumimoji="0" lang="kk-KZ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kumimoji="0" lang="kk-KZ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Жауабы: </a:t>
            </a:r>
            <a:r>
              <a:rPr kumimoji="0" lang="en-US" alt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=10 </a:t>
            </a:r>
            <a:r>
              <a:rPr kumimoji="0" lang="kk-KZ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м/с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a=2</a:t>
            </a:r>
            <a:endParaRPr kumimoji="0" lang="kk-KZ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926544"/>
              </p:ext>
            </p:extLst>
          </p:nvPr>
        </p:nvGraphicFramePr>
        <p:xfrm>
          <a:off x="4780546" y="5585500"/>
          <a:ext cx="569495" cy="38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Уравнение" r:id="rId4" imgW="368280" imgH="203040" progId="Equation.3">
                  <p:embed/>
                </p:oleObj>
              </mc:Choice>
              <mc:Fallback>
                <p:oleObj name="Уравнение" r:id="rId4" imgW="3682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80546" y="5585500"/>
                        <a:ext cx="569495" cy="380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95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Рисунок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5316" y="1794043"/>
            <a:ext cx="4216684" cy="4671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90888" y="1794043"/>
            <a:ext cx="8592152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kk-KZ" altLang="en-US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y=x</a:t>
            </a:r>
            <a:r>
              <a:rPr lang="kk-KZ" altLang="en-US" sz="3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²</a:t>
            </a:r>
            <a:r>
              <a:rPr lang="kk-KZ" altLang="en-US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alt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параболасына (1;1) нүктесінде </a:t>
            </a:r>
            <a:r>
              <a:rPr kumimoji="0" lang="kk-KZ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жүргізілген 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kumimoji="0" lang="kk-KZ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жанаманың бұрыштық коэффициентін табыңыз.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5950" algn="l"/>
              </a:tabLst>
            </a:pPr>
            <a:r>
              <a:rPr kumimoji="0" lang="kk-KZ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Шешуі: 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5950" algn="l"/>
              </a:tabLst>
            </a:pP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f(x)=x</a:t>
            </a: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²</a:t>
            </a: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k-KZ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функциясынан: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5950" algn="l"/>
              </a:tabLst>
            </a:pP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 </a:t>
            </a: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mbria Math" panose="02040503050406030204" pitchFamily="18" charset="0"/>
              </a:rPr>
              <a:t>ʹ</a:t>
            </a: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(x)=2х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5950" algn="l"/>
              </a:tabLst>
            </a:pP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 </a:t>
            </a: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mbria Math" panose="02040503050406030204" pitchFamily="18" charset="0"/>
              </a:rPr>
              <a:t>ʹ</a:t>
            </a: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(x</a:t>
            </a: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mbria Math" panose="02040503050406030204" pitchFamily="18" charset="0"/>
              </a:rPr>
              <a:t>ₒ</a:t>
            </a: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)=f </a:t>
            </a: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mbria Math" panose="02040503050406030204" pitchFamily="18" charset="0"/>
              </a:rPr>
              <a:t>ʹ</a:t>
            </a: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(1)=2</a:t>
            </a: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·</a:t>
            </a: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1=2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5950" algn="l"/>
              </a:tabLst>
            </a:pP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 </a:t>
            </a: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mbria Math" panose="02040503050406030204" pitchFamily="18" charset="0"/>
              </a:rPr>
              <a:t>ʹ</a:t>
            </a: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(1)=tg</a:t>
            </a:r>
            <a:r>
              <a:rPr kumimoji="0" lang="el-GR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=2</a:t>
            </a:r>
            <a:endParaRPr kumimoji="0" lang="el-GR" altLang="en-US" sz="3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5950" algn="l"/>
              </a:tabLst>
            </a:pPr>
            <a:r>
              <a:rPr kumimoji="0" lang="el-GR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kumimoji="0" lang="kk-KZ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=arctg2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77467" y="1332378"/>
            <a:ext cx="17556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3-мысал</a:t>
            </a:r>
            <a:r>
              <a:rPr lang="kk-KZ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24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28209" y="385011"/>
            <a:ext cx="747191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alt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Жанаманың </a:t>
            </a:r>
            <a:r>
              <a:rPr lang="kk-KZ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бұрыштық коэффициентін </a:t>
            </a:r>
            <a:r>
              <a:rPr lang="kk-KZ" alt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табу </a:t>
            </a:r>
          </a:p>
          <a:p>
            <a:pPr algn="ctr"/>
            <a:r>
              <a:rPr lang="kk-KZ" alt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ережесін қарастырайық 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46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9022251"/>
              </p:ext>
            </p:extLst>
          </p:nvPr>
        </p:nvGraphicFramePr>
        <p:xfrm>
          <a:off x="574554" y="4332062"/>
          <a:ext cx="2167186" cy="594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name="Уравнение" r:id="rId3" imgW="723586" imgH="203112" progId="Equation.3">
                  <p:embed/>
                </p:oleObj>
              </mc:Choice>
              <mc:Fallback>
                <p:oleObj name="Уравнение" r:id="rId3" imgW="723586" imgH="203112" progId="Equation.3">
                  <p:embed/>
                  <p:pic>
                    <p:nvPicPr>
                      <p:cNvPr id="22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554" y="4332062"/>
                        <a:ext cx="2167186" cy="5940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3901161"/>
              </p:ext>
            </p:extLst>
          </p:nvPr>
        </p:nvGraphicFramePr>
        <p:xfrm>
          <a:off x="3778200" y="4314616"/>
          <a:ext cx="3250130" cy="611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Уравнение" r:id="rId5" imgW="1066680" imgH="228600" progId="Equation.3">
                  <p:embed/>
                </p:oleObj>
              </mc:Choice>
              <mc:Fallback>
                <p:oleObj name="Уравнение" r:id="rId5" imgW="1066680" imgH="228600" progId="Equation.3">
                  <p:embed/>
                  <p:pic>
                    <p:nvPicPr>
                      <p:cNvPr id="23" name="Объект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00" y="4314616"/>
                        <a:ext cx="3250130" cy="6115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377915" y="1216560"/>
            <a:ext cx="100507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34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4343400" algn="l"/>
              </a:tabLst>
            </a:pPr>
            <a:r>
              <a:rPr kumimoji="0" lang="kk-KZ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f(x) = 7x</a:t>
            </a:r>
            <a:r>
              <a:rPr kumimoji="0" lang="kk-KZ" altLang="en-US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kk-KZ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+ 29x + 6 функциясы графигінің берілген 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4343400" algn="l"/>
              </a:tabLst>
            </a:pPr>
            <a:r>
              <a:rPr kumimoji="0" lang="kk-KZ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М(-2;5) нүктесінен өтетін жанамасының абсцисса осіне 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4343400" algn="l"/>
              </a:tabLst>
            </a:pPr>
            <a:r>
              <a:rPr kumimoji="0" lang="kk-KZ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көлбеулік бұрышын тап.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4343400" algn="l"/>
              </a:tabLst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(x) = 14x + 29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sym typeface="Symbol" panose="05050102010706020507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4343400" algn="l"/>
              </a:tabLst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f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(-2) = 14 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(-2) + </a:t>
            </a:r>
            <a:r>
              <a:rPr lang="kk-KZ" alt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-28 + 29 = 1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sym typeface="Symbol" panose="05050102010706020507" pitchFamily="18" charset="2"/>
            </a:endParaRPr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85550" y="2640953"/>
            <a:ext cx="18473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4000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85550" y="2869553"/>
            <a:ext cx="18473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4000"/>
          </a:p>
        </p:txBody>
      </p:sp>
      <p:sp>
        <p:nvSpPr>
          <p:cNvPr id="2" name="Прямоугольник 1"/>
          <p:cNvSpPr/>
          <p:nvPr/>
        </p:nvSpPr>
        <p:spPr>
          <a:xfrm>
            <a:off x="882711" y="274513"/>
            <a:ext cx="2018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4-мысал</a:t>
            </a:r>
            <a:r>
              <a:rPr lang="kk-KZ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372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839634" y="421924"/>
            <a:ext cx="3829895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616585" algn="l"/>
              </a:tabLst>
            </a:pPr>
            <a:r>
              <a:rPr lang="kk-KZ" sz="24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ЖАНАМАНЫҢ ТЕҢДЕУІ</a:t>
            </a:r>
            <a:endParaRPr lang="ru-RU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9249" y="1071451"/>
            <a:ext cx="36888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</a:t>
            </a:r>
            <a:r>
              <a:rPr lang="kk-KZ" sz="28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f (xₒ)+ f ʹ(xₒ)(x - xₒ)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42154" y="1918714"/>
                <a:ext cx="8849446" cy="33920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kk-KZ" sz="2800" b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a)</a:t>
                </a:r>
                <a:r>
                  <a:rPr lang="kk-KZ" sz="28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kk-KZ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kk-KZ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kk-KZ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нүктесіндегі функцияның мәнін табыңыз;</a:t>
                </a:r>
                <a:endParaRPr lang="ru-RU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kk-KZ" sz="2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b)</a:t>
                </a:r>
                <a:r>
                  <a:rPr lang="kk-KZ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Функцияның туындысын табыңыз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p>
                        <m:r>
                          <a:rPr lang="kk-KZ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/</m:t>
                        </m:r>
                      </m:sup>
                    </m:sSup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kk-KZ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;</a:t>
                </a:r>
                <a:endParaRPr lang="ru-RU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kk-KZ" sz="2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c)</a:t>
                </a:r>
                <a:r>
                  <a:rPr lang="kk-KZ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kk-KZ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kk-KZ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нүктесіндегі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p>
                        <m:r>
                          <a:rPr lang="kk-KZ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/</m:t>
                        </m:r>
                      </m:sup>
                    </m:sSup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kk-KZ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функцияның  мәнін табыңыз;</a:t>
                </a:r>
                <a:endParaRPr lang="ru-RU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kk-KZ" sz="2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d)</a:t>
                </a:r>
                <a:r>
                  <a:rPr lang="kk-KZ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Табылған мәндерді жанаманың теңдеуіне  </a:t>
                </a:r>
                <a:endParaRPr lang="kk-KZ" sz="28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kk-KZ" sz="28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ru-RU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kk-KZ" sz="2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kk-KZ" sz="2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ru-RU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p>
                        <m:r>
                          <a:rPr lang="kk-KZ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/</m:t>
                        </m:r>
                      </m:sup>
                    </m:sSup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)(</m:t>
                    </m:r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ru-RU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kk-KZ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kk-KZ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kk-KZ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қойыңыз.</a:t>
                </a:r>
                <a:endParaRPr lang="ru-RU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kk-KZ" sz="2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e)</a:t>
                </a:r>
                <a:r>
                  <a:rPr lang="kk-KZ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𝑘𝑥</m:t>
                    </m:r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kk-KZ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𝑏</m:t>
                    </m:r>
                  </m:oMath>
                </a14:m>
                <a:r>
                  <a:rPr lang="kk-KZ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теңдеуі түрінде жазыңыз.</a:t>
                </a:r>
                <a:endParaRPr lang="ru-RU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154" y="1918714"/>
                <a:ext cx="8849446" cy="3392082"/>
              </a:xfrm>
              <a:prstGeom prst="rect">
                <a:avLst/>
              </a:prstGeom>
              <a:blipFill>
                <a:blip r:embed="rId2"/>
                <a:stretch>
                  <a:fillRect l="-1377" t="-1978" b="-41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218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0479" y="255554"/>
            <a:ext cx="2018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5-мысал: </a:t>
            </a:r>
            <a:endParaRPr lang="ru-RU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43907" y="517164"/>
            <a:ext cx="8932985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616585" algn="l"/>
              </a:tabLst>
            </a:pPr>
            <a:r>
              <a:rPr lang="kk-KZ" sz="28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f(x)=x²-5x+6 функциясының x</a:t>
            </a:r>
            <a:r>
              <a:rPr lang="kk-KZ" sz="2800" i="1" dirty="0" smtClean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ₒ</a:t>
            </a:r>
            <a:r>
              <a:rPr lang="kk-KZ" sz="28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=1 нүктесіндегі жанаманың теңдеуін жазыңыз. 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289" y="1148686"/>
            <a:ext cx="3108363" cy="32787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15242" y="1819803"/>
                <a:ext cx="4514377" cy="5533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just">
                  <a:lnSpc>
                    <a:spcPct val="107000"/>
                  </a:lnSpc>
                  <a:spcAft>
                    <a:spcPts val="0"/>
                  </a:spcAft>
                  <a:tabLst>
                    <a:tab pos="457200" algn="l"/>
                    <a:tab pos="616585" algn="l"/>
                  </a:tabLst>
                </a:pPr>
                <a:r>
                  <a:rPr lang="kk-KZ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1)  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</a:t>
                </a:r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ru-RU" sz="2800" i="1" dirty="0" smtClean="0">
                    <a:effectLst/>
                    <a:latin typeface="Cambria Math" panose="02040503050406030204" pitchFamily="18" charset="0"/>
                    <a:ea typeface="Calibri" panose="020F0502020204030204" pitchFamily="34" charset="0"/>
                    <a:cs typeface="Cambria Math" panose="02040503050406030204" pitchFamily="18" charset="0"/>
                  </a:rPr>
                  <a:t>ₒ</a:t>
                </a:r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 =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</a:t>
                </a:r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kk-KZ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)=1²</a:t>
                </a:r>
                <a14:m>
                  <m:oMath xmlns:m="http://schemas.openxmlformats.org/officeDocument/2006/math">
                    <m:r>
                      <a:rPr lang="ru-RU" sz="2800" i="1" dirty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5·1+6=2</a:t>
                </a:r>
                <a:r>
                  <a:rPr lang="kk-KZ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</a:t>
                </a:r>
                <a:endParaRPr lang="ru-RU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242" y="1819803"/>
                <a:ext cx="4514377" cy="553357"/>
              </a:xfrm>
              <a:prstGeom prst="rect">
                <a:avLst/>
              </a:prstGeom>
              <a:blipFill rotWithShape="0">
                <a:blip r:embed="rId3"/>
                <a:stretch>
                  <a:fillRect l="-2838" t="-13333" b="-2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97448" y="2511396"/>
                <a:ext cx="2274982" cy="5533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just">
                  <a:lnSpc>
                    <a:spcPct val="107000"/>
                  </a:lnSpc>
                  <a:spcAft>
                    <a:spcPts val="0"/>
                  </a:spcAft>
                  <a:tabLst>
                    <a:tab pos="457200" algn="l"/>
                    <a:tab pos="616585" algn="l"/>
                  </a:tabLst>
                </a:pPr>
                <a:r>
                  <a:rPr lang="kk-KZ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2) 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</a:t>
                </a:r>
                <a:r>
                  <a:rPr lang="ru-RU" sz="2800" i="1" dirty="0" smtClean="0">
                    <a:effectLst/>
                    <a:latin typeface="Cambria Math" panose="02040503050406030204" pitchFamily="18" charset="0"/>
                    <a:ea typeface="Calibri" panose="020F0502020204030204" pitchFamily="34" charset="0"/>
                    <a:cs typeface="Cambria Math" panose="02040503050406030204" pitchFamily="18" charset="0"/>
                  </a:rPr>
                  <a:t>ʹ</a:t>
                </a:r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)=2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14:m>
                  <m:oMath xmlns:m="http://schemas.openxmlformats.org/officeDocument/2006/math">
                    <m:r>
                      <a:rPr lang="ru-RU" sz="2800" i="1" dirty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</a:t>
                </a:r>
                <a:r>
                  <a:rPr lang="kk-KZ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endParaRPr lang="ru-RU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448" y="2511396"/>
                <a:ext cx="2274982" cy="553357"/>
              </a:xfrm>
              <a:prstGeom prst="rect">
                <a:avLst/>
              </a:prstGeom>
              <a:blipFill rotWithShape="0">
                <a:blip r:embed="rId4"/>
                <a:stretch>
                  <a:fillRect l="-5362" t="-13187" r="-4021" b="-241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550479" y="3202989"/>
                <a:ext cx="4153701" cy="5533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just">
                  <a:lnSpc>
                    <a:spcPct val="107000"/>
                  </a:lnSpc>
                  <a:spcAft>
                    <a:spcPts val="0"/>
                  </a:spcAft>
                  <a:tabLst>
                    <a:tab pos="457200" algn="l"/>
                    <a:tab pos="616585" algn="l"/>
                  </a:tabLst>
                </a:pPr>
                <a:r>
                  <a:rPr lang="kk-KZ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3) 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</a:t>
                </a:r>
                <a:r>
                  <a:rPr lang="ru-RU" sz="2800" i="1" dirty="0" smtClean="0">
                    <a:effectLst/>
                    <a:latin typeface="Cambria Math" panose="02040503050406030204" pitchFamily="18" charset="0"/>
                    <a:ea typeface="Calibri" panose="020F0502020204030204" pitchFamily="34" charset="0"/>
                    <a:cs typeface="Cambria Math" panose="02040503050406030204" pitchFamily="18" charset="0"/>
                  </a:rPr>
                  <a:t>ʹ</a:t>
                </a:r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i="1" dirty="0" smtClean="0">
                    <a:effectLst/>
                    <a:latin typeface="Cambria Math" panose="02040503050406030204" pitchFamily="18" charset="0"/>
                    <a:ea typeface="Calibri" panose="020F0502020204030204" pitchFamily="34" charset="0"/>
                    <a:cs typeface="Cambria Math" panose="02040503050406030204" pitchFamily="18" charset="0"/>
                  </a:rPr>
                  <a:t>ₒ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)= f </a:t>
                </a:r>
                <a:r>
                  <a:rPr lang="en-US" sz="2800" i="1" dirty="0" smtClean="0">
                    <a:effectLst/>
                    <a:latin typeface="Cambria Math" panose="02040503050406030204" pitchFamily="18" charset="0"/>
                    <a:ea typeface="Calibri" panose="020F0502020204030204" pitchFamily="34" charset="0"/>
                    <a:cs typeface="Cambria Math" panose="02040503050406030204" pitchFamily="18" charset="0"/>
                  </a:rPr>
                  <a:t>ʹ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(1)=2·1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5=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endParaRPr lang="ru-RU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79" y="3202989"/>
                <a:ext cx="4153701" cy="553357"/>
              </a:xfrm>
              <a:prstGeom prst="rect">
                <a:avLst/>
              </a:prstGeom>
              <a:blipFill rotWithShape="0">
                <a:blip r:embed="rId5"/>
                <a:stretch>
                  <a:fillRect l="-2933" t="-12088" r="-1466" b="-241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88394" y="3955831"/>
                <a:ext cx="9974077" cy="13077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just">
                  <a:lnSpc>
                    <a:spcPct val="107000"/>
                  </a:lnSpc>
                  <a:spcAft>
                    <a:spcPts val="0"/>
                  </a:spcAft>
                  <a:tabLst>
                    <a:tab pos="457200" algn="l"/>
                    <a:tab pos="616585" algn="l"/>
                  </a:tabLst>
                </a:pPr>
                <a:r>
                  <a:rPr lang="kk-KZ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4) 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y</a:t>
                </a:r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</a:t>
                </a:r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ru-RU" sz="2800" i="1" dirty="0" smtClean="0">
                    <a:effectLst/>
                    <a:latin typeface="Cambria Math" panose="02040503050406030204" pitchFamily="18" charset="0"/>
                    <a:ea typeface="Calibri" panose="020F0502020204030204" pitchFamily="34" charset="0"/>
                    <a:cs typeface="Cambria Math" panose="02040503050406030204" pitchFamily="18" charset="0"/>
                  </a:rPr>
                  <a:t>ₒ</a:t>
                </a:r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  <a:r>
                  <a:rPr lang="kk-KZ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</a:t>
                </a:r>
                <a:r>
                  <a:rPr lang="ru-RU" sz="2800" i="1" dirty="0" smtClean="0">
                    <a:effectLst/>
                    <a:latin typeface="Cambria Math" panose="02040503050406030204" pitchFamily="18" charset="0"/>
                    <a:ea typeface="Calibri" panose="020F0502020204030204" pitchFamily="34" charset="0"/>
                    <a:cs typeface="Cambria Math" panose="02040503050406030204" pitchFamily="18" charset="0"/>
                  </a:rPr>
                  <a:t>ʹ</a:t>
                </a:r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ru-RU" sz="2800" i="1" dirty="0" smtClean="0">
                    <a:effectLst/>
                    <a:latin typeface="Cambria Math" panose="02040503050406030204" pitchFamily="18" charset="0"/>
                    <a:ea typeface="Calibri" panose="020F0502020204030204" pitchFamily="34" charset="0"/>
                    <a:cs typeface="Cambria Math" panose="02040503050406030204" pitchFamily="18" charset="0"/>
                  </a:rPr>
                  <a:t>ₒ</a:t>
                </a:r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)·</a:t>
                </a:r>
                <a:r>
                  <a:rPr lang="kk-KZ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14:m>
                  <m:oMath xmlns:m="http://schemas.openxmlformats.org/officeDocument/2006/math">
                    <m:r>
                      <a:rPr lang="kk-KZ" sz="2800" i="1" dirty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ru-RU" sz="2800" i="1" dirty="0" smtClean="0">
                    <a:effectLst/>
                    <a:latin typeface="Cambria Math" panose="02040503050406030204" pitchFamily="18" charset="0"/>
                    <a:ea typeface="Calibri" panose="020F0502020204030204" pitchFamily="34" charset="0"/>
                    <a:cs typeface="Cambria Math" panose="02040503050406030204" pitchFamily="18" charset="0"/>
                  </a:rPr>
                  <a:t>ₒ</a:t>
                </a:r>
                <a:r>
                  <a:rPr lang="kk-KZ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 </a:t>
                </a:r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=2</a:t>
                </a:r>
                <a14:m>
                  <m:oMath xmlns:m="http://schemas.openxmlformats.org/officeDocument/2006/math">
                    <m:r>
                      <a:rPr lang="ru-RU" sz="2800" i="1" dirty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3(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14:m>
                  <m:oMath xmlns:m="http://schemas.openxmlformats.org/officeDocument/2006/math">
                    <m:r>
                      <a:rPr lang="ru-RU" sz="2800" i="1" dirty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1)=2</a:t>
                </a:r>
                <a14:m>
                  <m:oMath xmlns:m="http://schemas.openxmlformats.org/officeDocument/2006/math">
                    <m:r>
                      <a:rPr lang="ru-RU" sz="2800" i="1" dirty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+3=5</a:t>
                </a:r>
                <a14:m>
                  <m:oMath xmlns:m="http://schemas.openxmlformats.org/officeDocument/2006/math">
                    <m:r>
                      <a:rPr lang="ru-RU" sz="2800" i="1" dirty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pPr lvl="0" algn="just">
                  <a:lnSpc>
                    <a:spcPct val="107000"/>
                  </a:lnSpc>
                  <a:spcAft>
                    <a:spcPts val="0"/>
                  </a:spcAft>
                  <a:tabLst>
                    <a:tab pos="457200" algn="l"/>
                    <a:tab pos="616585" algn="l"/>
                  </a:tabLst>
                </a:pPr>
                <a14:m>
                  <m:oMath xmlns:m="http://schemas.openxmlformats.org/officeDocument/2006/math">
                    <m:r>
                      <a:rPr lang="kk-KZ" sz="28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kk-KZ" sz="28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28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kk-KZ" sz="28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kk-KZ" sz="28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2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k-KZ" sz="28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sz="2800" i="1" smtClean="0">
                                <a:latin typeface="Cambria Math" panose="02040503050406030204" pitchFamily="18" charset="0"/>
                              </a:rPr>
                              <m:t>/</m:t>
                            </m:r>
                          </m:sup>
                        </m:sSup>
                        <m:d>
                          <m:d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ru-RU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kk-KZ" sz="2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kk-KZ" sz="28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den>
                    </m:f>
                    <m:d>
                      <m:dPr>
                        <m:ctrlPr>
                          <a:rPr lang="kk-KZ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kk-KZ" sz="280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kk-KZ" sz="28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=2+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b="0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=2+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+1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ru-RU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394" y="3955831"/>
                <a:ext cx="9974077" cy="1307730"/>
              </a:xfrm>
              <a:prstGeom prst="rect">
                <a:avLst/>
              </a:prstGeom>
              <a:blipFill rotWithShape="0">
                <a:blip r:embed="rId6"/>
                <a:stretch>
                  <a:fillRect l="-1222" t="-56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036331" y="5334709"/>
                <a:ext cx="5541645" cy="12076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just">
                  <a:lnSpc>
                    <a:spcPct val="107000"/>
                  </a:lnSpc>
                  <a:spcAft>
                    <a:spcPts val="0"/>
                  </a:spcAft>
                  <a:tabLst>
                    <a:tab pos="457200" algn="l"/>
                    <a:tab pos="616585" algn="l"/>
                  </a:tabLst>
                </a:pPr>
                <a:r>
                  <a:rPr lang="kk-KZ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Жанаманың теңдеуі: 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y</a:t>
                </a:r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=5</a:t>
                </a:r>
                <a14:m>
                  <m:oMath xmlns:m="http://schemas.openxmlformats.org/officeDocument/2006/math">
                    <m:r>
                      <a:rPr lang="ru-RU" sz="2800" i="1" dirty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ru-RU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en-US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</a:p>
              <a:p>
                <a:pPr algn="just">
                  <a:lnSpc>
                    <a:spcPct val="107000"/>
                  </a:lnSpc>
                  <a:tabLst>
                    <a:tab pos="457200" algn="l"/>
                    <a:tab pos="616585" algn="l"/>
                  </a:tabLst>
                </a:pPr>
                <a:r>
                  <a:rPr lang="kk-KZ" sz="2800" i="1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Нормальдың теңдеуі: </a:t>
                </a:r>
                <a14:m>
                  <m:oMath xmlns:m="http://schemas.openxmlformats.org/officeDocument/2006/math">
                    <m:r>
                      <a:rPr lang="kk-KZ" sz="2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kk-KZ" sz="28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+1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ru-RU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6331" y="5334709"/>
                <a:ext cx="5541645" cy="1207638"/>
              </a:xfrm>
              <a:prstGeom prst="rect">
                <a:avLst/>
              </a:prstGeom>
              <a:blipFill>
                <a:blip r:embed="rId7"/>
                <a:stretch>
                  <a:fillRect l="-2200" t="-5051" b="-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2368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17528</TotalTime>
  <Words>440</Words>
  <Application>Microsoft Office PowerPoint</Application>
  <PresentationFormat>Широкоэкранный</PresentationFormat>
  <Paragraphs>66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Symbol</vt:lpstr>
      <vt:lpstr>Tahoma</vt:lpstr>
      <vt:lpstr>Times New Roman</vt:lpstr>
      <vt:lpstr>Тема Office</vt:lpstr>
      <vt:lpstr>Уравнение</vt:lpstr>
      <vt:lpstr>Презентация PowerPoint</vt:lpstr>
      <vt:lpstr>Туындының физикалық және геометриялық мағынасы (есептер шығару)</vt:lpstr>
      <vt:lpstr>Презентация PowerPoint</vt:lpstr>
      <vt:lpstr>Презентация PowerPoint</vt:lpstr>
      <vt:lpstr>2-мысал:   </vt:lpstr>
      <vt:lpstr>Презентация PowerPoint</vt:lpstr>
      <vt:lpstr>Презентация PowerPoint</vt:lpstr>
      <vt:lpstr>Презентация PowerPoint</vt:lpstr>
      <vt:lpstr>Презентация PowerPoint</vt:lpstr>
      <vt:lpstr>Сабақтың қорытындысы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Huawei</cp:lastModifiedBy>
  <cp:revision>31</cp:revision>
  <dcterms:created xsi:type="dcterms:W3CDTF">2024-01-28T10:17:58Z</dcterms:created>
  <dcterms:modified xsi:type="dcterms:W3CDTF">2024-09-18T16:42:52Z</dcterms:modified>
</cp:coreProperties>
</file>