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72" r:id="rId5"/>
    <p:sldId id="273" r:id="rId6"/>
    <p:sldId id="274" r:id="rId7"/>
    <p:sldId id="269" r:id="rId8"/>
    <p:sldId id="275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CEF23-52AA-4617-837D-F12BB958573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EF5B-ECE9-4487-AB9A-9D385FFC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5A44-B212-4D16-A249-5999C3D26C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0F64-C4C5-449D-B2E0-77F0214A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312" y="2538188"/>
            <a:ext cx="8720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ж</a:t>
            </a:r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әне анализ бастамалары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312" y="3459800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9351" y="440232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Сабақтың қорытындысы</a:t>
            </a:r>
          </a:p>
          <a:p>
            <a:r>
              <a:rPr lang="ru-RU" dirty="0" err="1"/>
              <a:t>Бүгін</a:t>
            </a:r>
            <a:r>
              <a:rPr lang="ru-RU" dirty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функцияның</a:t>
            </a:r>
            <a:r>
              <a:rPr lang="ru-RU" dirty="0"/>
              <a:t> </a:t>
            </a:r>
            <a:r>
              <a:rPr lang="ru-RU" dirty="0" err="1"/>
              <a:t>туындысын</a:t>
            </a:r>
            <a:r>
              <a:rPr lang="ru-RU" dirty="0"/>
              <a:t> табу </a:t>
            </a:r>
            <a:r>
              <a:rPr lang="ru-RU" dirty="0" err="1"/>
              <a:t>ережелерімен</a:t>
            </a:r>
            <a:r>
              <a:rPr lang="ru-RU" dirty="0"/>
              <a:t> </a:t>
            </a:r>
            <a:r>
              <a:rPr lang="ru-RU" dirty="0" err="1"/>
              <a:t>танысып,оның</a:t>
            </a:r>
            <a:r>
              <a:rPr lang="ru-RU" dirty="0"/>
              <a:t> </a:t>
            </a:r>
            <a:r>
              <a:rPr lang="ru-RU" dirty="0" err="1"/>
              <a:t>формулаларын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 </a:t>
            </a:r>
            <a:r>
              <a:rPr lang="ru-RU" dirty="0" err="1"/>
              <a:t>есеп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үйренді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7625" y="1317420"/>
            <a:ext cx="6977679" cy="9054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k-KZ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«Туынды» тарауы бойынша қорытындылау </a:t>
            </a:r>
            <a:r>
              <a:rPr lang="kk-KZ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сабақ.</a:t>
            </a:r>
            <a:endParaRPr lang="kk-KZ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11" y="1938571"/>
            <a:ext cx="3521413" cy="4321735"/>
          </a:xfrm>
          <a:prstGeom prst="rect">
            <a:avLst/>
          </a:prstGeom>
        </p:spPr>
      </p:pic>
      <p:sp>
        <p:nvSpPr>
          <p:cNvPr id="4" name="Google Shape;228;p16"/>
          <p:cNvSpPr txBox="1"/>
          <p:nvPr/>
        </p:nvSpPr>
        <p:spPr>
          <a:xfrm>
            <a:off x="562393" y="2411816"/>
            <a:ext cx="7561262" cy="337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3300"/>
              </a:buClr>
              <a:buSzPts val="3600"/>
            </a:pP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rgbClr val="002060"/>
              </a:solidFill>
            </a:endParaRPr>
          </a:p>
          <a:p>
            <a:pPr algn="ctr">
              <a:spcBef>
                <a:spcPts val="1600"/>
              </a:spcBef>
              <a:buClr>
                <a:schemeClr val="dk1"/>
              </a:buClr>
              <a:buSzPts val="3200"/>
            </a:pPr>
            <a:r>
              <a:rPr lang="kk-KZ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уындыны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ережелері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туындының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геометриялық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мағынасы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тригонометриялық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функциялардың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туындылары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күрделі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функцияның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туындысын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еске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түсіру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табуға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есептер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шығару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тарауын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қайталау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;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1095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Туынды кестесін еске түсірейік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95" t="21846" r="31410" b="23590"/>
          <a:stretch/>
        </p:blipFill>
        <p:spPr>
          <a:xfrm>
            <a:off x="838200" y="1690688"/>
            <a:ext cx="9308123" cy="51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Функция туындысын табыңыз.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fs.znanio.ru/d5af0e/8a/89/8f8a8d908920f7617279865dd5bf2fa8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6659" r="23647" b="25378"/>
          <a:stretch/>
        </p:blipFill>
        <p:spPr bwMode="auto">
          <a:xfrm>
            <a:off x="838200" y="1619568"/>
            <a:ext cx="741361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77263" y="5073316"/>
                <a:ext cx="165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0" i="1" smtClean="0">
                          <a:latin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3" y="5073316"/>
                <a:ext cx="165109" cy="276999"/>
              </a:xfrm>
              <a:prstGeom prst="rect">
                <a:avLst/>
              </a:prstGeom>
              <a:blipFill>
                <a:blip r:embed="rId4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371926"/>
            <a:ext cx="10515600" cy="63993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Тригонометриялық функция туындысы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7268" t="38155" r="37078" b="57924"/>
          <a:stretch/>
        </p:blipFill>
        <p:spPr>
          <a:xfrm rot="162489">
            <a:off x="1013024" y="1216908"/>
            <a:ext cx="4214040" cy="6675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5453" y="1011856"/>
            <a:ext cx="2197768" cy="2955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6539" t="48756" r="7564" b="39139"/>
          <a:stretch/>
        </p:blipFill>
        <p:spPr>
          <a:xfrm rot="153589">
            <a:off x="396971" y="3225679"/>
            <a:ext cx="11283375" cy="17823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705" y="2524539"/>
            <a:ext cx="10214811" cy="668190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Шешуі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65534" t="37473" r="16892" b="58950"/>
          <a:stretch/>
        </p:blipFill>
        <p:spPr>
          <a:xfrm rot="164737">
            <a:off x="6050254" y="1208814"/>
            <a:ext cx="4942576" cy="6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090"/>
          </a:xfrm>
        </p:spPr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Туындының геометриялық мағынасы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5132" y="1524683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f(x) </a:t>
                </a:r>
                <a:r>
                  <a:rPr lang="kk-KZ" sz="3200" dirty="0" smtClean="0"/>
                  <a:t> функциясын М нүктесі арқылы </a:t>
                </a:r>
                <a:r>
                  <a:rPr lang="kk-KZ" sz="3200" dirty="0"/>
                  <a:t>ж</a:t>
                </a:r>
                <a:r>
                  <a:rPr lang="kk-KZ" sz="3200" dirty="0" smtClean="0"/>
                  <a:t>анайтын жанаманың бұрыштың коэффициентін табыңыз</a:t>
                </a:r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kk-KZ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Шешуі:</a:t>
                </a:r>
              </a:p>
              <a:p>
                <a:pPr marL="0" indent="0">
                  <a:buNone/>
                </a:pPr>
                <a:r>
                  <a:rPr lang="en-US" sz="3200" dirty="0"/>
                  <a:t>f</a:t>
                </a:r>
                <a:r>
                  <a:rPr lang="en-US" sz="3200" dirty="0" smtClean="0"/>
                  <a:t>(x)</a:t>
                </a:r>
                <a:r>
                  <a:rPr lang="ru-RU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2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kk-K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k-KZ" sz="3200" b="0" i="1" smtClean="0">
                        <a:latin typeface="Cambria Math" panose="02040503050406030204" pitchFamily="18" charset="0"/>
                      </a:rPr>
                      <m:t>−3х+5</m:t>
                    </m:r>
                  </m:oMath>
                </a14:m>
                <a:r>
                  <a:rPr lang="en-US" sz="3200" dirty="0" smtClean="0"/>
                  <a:t>  </a:t>
                </a:r>
                <a:r>
                  <a:rPr lang="kk-KZ" sz="3200" dirty="0" smtClean="0"/>
                  <a:t>  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(0;5)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f’(</a:t>
                </a:r>
                <a:r>
                  <a:rPr lang="en-US" sz="3200" dirty="0"/>
                  <a:t>x)</a:t>
                </a:r>
                <a:r>
                  <a:rPr lang="ru-RU" sz="3200" dirty="0" smtClean="0"/>
                  <a:t>=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200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kk-KZ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k-KZ" sz="3200" i="1">
                        <a:latin typeface="Cambria Math" panose="02040503050406030204" pitchFamily="18" charset="0"/>
                      </a:rPr>
                      <m:t>−3х+5</m:t>
                    </m:r>
                  </m:oMath>
                </a14:m>
                <a:r>
                  <a:rPr lang="en-US" sz="3200" dirty="0" smtClean="0"/>
                  <a:t>)’=2x-3</a:t>
                </a:r>
              </a:p>
              <a:p>
                <a:pPr marL="0" indent="0">
                  <a:buNone/>
                </a:pPr>
                <a:r>
                  <a:rPr lang="en-US" sz="3200" dirty="0"/>
                  <a:t>f</a:t>
                </a:r>
                <a:r>
                  <a:rPr lang="en-US" sz="3200" dirty="0" smtClean="0"/>
                  <a:t>’(0)=2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0−3=−3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/>
                  <a:t>t</a:t>
                </a:r>
                <a:r>
                  <a:rPr lang="en-US" sz="3200" dirty="0" err="1" smtClean="0"/>
                  <a:t>g</a:t>
                </a:r>
                <a:r>
                  <a:rPr lang="en-US" sz="3200" i="1" dirty="0" err="1" smtClean="0"/>
                  <a:t>a</a:t>
                </a:r>
                <a:r>
                  <a:rPr lang="en-US" sz="3200" i="1" dirty="0" smtClean="0"/>
                  <a:t>=-3</a:t>
                </a:r>
                <a:endParaRPr lang="kk-KZ" sz="3200" i="1" dirty="0" smtClean="0"/>
              </a:p>
              <a:p>
                <a:pPr marL="0" indent="0">
                  <a:buNone/>
                </a:pPr>
                <a:r>
                  <a:rPr lang="kk-KZ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Жауабы:  </a:t>
                </a:r>
                <a:r>
                  <a:rPr lang="en-US" sz="3200" dirty="0" err="1" smtClean="0"/>
                  <a:t>tg</a:t>
                </a:r>
                <a:r>
                  <a:rPr lang="en-US" sz="3200" i="1" dirty="0" err="1" smtClean="0"/>
                  <a:t>a</a:t>
                </a:r>
                <a:r>
                  <a:rPr lang="en-US" sz="3200" i="1" dirty="0"/>
                  <a:t>=-3</a:t>
                </a:r>
                <a:endParaRPr lang="kk-KZ" sz="3200" i="1" dirty="0"/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32" y="1524683"/>
                <a:ext cx="10515600" cy="4351338"/>
              </a:xfrm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5590" y="125613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kk-KZ" dirty="0" smtClean="0"/>
                  <a:t>f(x</a:t>
                </a:r>
                <a:r>
                  <a:rPr lang="kk-KZ" dirty="0"/>
                  <a:t>) = 5x</a:t>
                </a:r>
                <a:r>
                  <a:rPr lang="kk-KZ" baseline="30000" dirty="0"/>
                  <a:t>3</a:t>
                </a:r>
                <a:r>
                  <a:rPr lang="kk-KZ" dirty="0"/>
                  <a:t>+4x</a:t>
                </a:r>
                <a:r>
                  <a:rPr lang="kk-KZ" baseline="30000" dirty="0"/>
                  <a:t>2</a:t>
                </a:r>
                <a:r>
                  <a:rPr lang="kk-KZ" dirty="0"/>
                  <a:t>+21x–19 функциясының графигіне абсциссасы </a:t>
                </a:r>
                <a:r>
                  <a:rPr lang="kk-KZ" dirty="0" smtClean="0"/>
                  <a:t>х </a:t>
                </a:r>
                <a:r>
                  <a:rPr lang="kk-KZ" dirty="0"/>
                  <a:t>= 1 нүктесінде жүргізілген жанаманың теңдеуін жаз</a:t>
                </a:r>
                <a:r>
                  <a:rPr lang="kk-KZ" dirty="0" smtClean="0"/>
                  <a:t>.</a:t>
                </a:r>
              </a:p>
              <a:p>
                <a:pPr marL="0" indent="0">
                  <a:buNone/>
                </a:pPr>
                <a:r>
                  <a:rPr lang="kk-KZ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Шешуі:</a:t>
                </a:r>
                <a:endPara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/>
                  <a:t>f(1) = 5</a:t>
                </a:r>
                <a:r>
                  <a:rPr lang="en-US" dirty="0" smtClean="0"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+ 4 </a:t>
                </a:r>
                <a:r>
                  <a:rPr lang="en-US" dirty="0" smtClean="0"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+ 21 </a:t>
                </a:r>
                <a:r>
                  <a:rPr lang="en-US" dirty="0">
                    <a:sym typeface="Symbol" panose="05050102010706020507" pitchFamily="18" charset="2"/>
                  </a:rPr>
                  <a:t></a:t>
                </a:r>
                <a:r>
                  <a:rPr lang="en-US" dirty="0"/>
                  <a:t>1 – 19 = 5 + 4 + 21 – 19 = 11</a:t>
                </a:r>
              </a:p>
              <a:p>
                <a:r>
                  <a:rPr lang="en-US" dirty="0"/>
                  <a:t>f</a:t>
                </a:r>
                <a:r>
                  <a:rPr lang="en-US" dirty="0">
                    <a:sym typeface="Symbol" panose="05050102010706020507" pitchFamily="18" charset="2"/>
                  </a:rPr>
                  <a:t></a:t>
                </a:r>
                <a:r>
                  <a:rPr lang="en-US" dirty="0"/>
                  <a:t>(x) = 15x</a:t>
                </a:r>
                <a:r>
                  <a:rPr lang="en-US" baseline="30000" dirty="0"/>
                  <a:t>2</a:t>
                </a:r>
                <a:r>
                  <a:rPr lang="en-US" dirty="0"/>
                  <a:t> + 8x + 21</a:t>
                </a:r>
              </a:p>
              <a:p>
                <a:r>
                  <a:rPr lang="en-US" dirty="0"/>
                  <a:t>f</a:t>
                </a:r>
                <a:r>
                  <a:rPr lang="en-US" dirty="0">
                    <a:sym typeface="Symbol" panose="05050102010706020507" pitchFamily="18" charset="2"/>
                  </a:rPr>
                  <a:t></a:t>
                </a:r>
                <a:r>
                  <a:rPr lang="en-US" dirty="0"/>
                  <a:t>(1) = 15</a:t>
                </a:r>
                <a:r>
                  <a:rPr lang="en-US" dirty="0">
                    <a:sym typeface="Symbol" panose="05050102010706020507" pitchFamily="18" charset="2"/>
                  </a:rPr>
                  <a:t></a:t>
                </a:r>
                <a:r>
                  <a:rPr lang="en-US" dirty="0"/>
                  <a:t>1</a:t>
                </a:r>
                <a:r>
                  <a:rPr lang="en-US" baseline="30000" dirty="0"/>
                  <a:t>2</a:t>
                </a:r>
                <a:r>
                  <a:rPr lang="en-US" dirty="0"/>
                  <a:t> + 8</a:t>
                </a:r>
                <a:r>
                  <a:rPr lang="en-US" dirty="0">
                    <a:sym typeface="Symbol" panose="05050102010706020507" pitchFamily="18" charset="2"/>
                  </a:rPr>
                  <a:t></a:t>
                </a:r>
                <a:r>
                  <a:rPr lang="en-US" dirty="0"/>
                  <a:t>1 + 21 = 15 + 8 + 21 = 44</a:t>
                </a:r>
              </a:p>
              <a:p>
                <a:r>
                  <a:rPr lang="en-US" dirty="0"/>
                  <a:t>y = 11 + 44(x – 1) = 11 + 44x – 44 </a:t>
                </a:r>
                <a:r>
                  <a:rPr lang="en-US" b="1" dirty="0"/>
                  <a:t>= 44x – 33</a:t>
                </a:r>
                <a:endParaRPr lang="en-US" dirty="0"/>
              </a:p>
              <a:p>
                <a:pPr marL="0" indent="0" algn="r">
                  <a:buNone/>
                </a:pPr>
                <a:r>
                  <a:rPr lang="kk-KZ" sz="2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:r>
                  <a:rPr lang="en-US" dirty="0"/>
                  <a:t>y = </a:t>
                </a:r>
                <a:r>
                  <a:rPr lang="en-US" b="1" dirty="0"/>
                  <a:t>44x – 33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590" y="1256130"/>
                <a:ext cx="10515600" cy="4351338"/>
              </a:xfrm>
              <a:blipFill>
                <a:blip r:embed="rId2"/>
                <a:stretch>
                  <a:fillRect l="-1217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50479" y="255554"/>
            <a:ext cx="1031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Функциясының графигіне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жүргізілген </a:t>
            </a:r>
            <a:r>
              <a:rPr lang="kk-KZ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жанаманың теңдеуін жаз</a:t>
            </a:r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k-KZ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7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82052" y="1119104"/>
                <a:ext cx="10515600" cy="13255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=12−3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kk-KZ" sz="2800" dirty="0" smtClean="0"/>
                  <a:t>заңдылығымен жұмыс жасап тұрған балмұздаұ апаратының 3с уақыт ішіндегі жылдамжығы мен үдеуін табыңыз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2052" y="1119104"/>
                <a:ext cx="10515600" cy="1325563"/>
              </a:xfrm>
              <a:blipFill>
                <a:blip r:embed="rId2"/>
                <a:stretch>
                  <a:fillRect l="-1159" t="-4608" b="-10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2052" y="2590799"/>
                <a:ext cx="10515600" cy="32813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)’=-3+4t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=-</a:t>
                </a:r>
                <a:r>
                  <a:rPr lang="en-US" dirty="0"/>
                  <a:t> </a:t>
                </a:r>
                <a:r>
                  <a:rPr lang="en-US" dirty="0" smtClean="0"/>
                  <a:t>3+4t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=- </a:t>
                </a:r>
                <a:r>
                  <a:rPr lang="en-US" dirty="0" smtClean="0"/>
                  <a:t>3+4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⋅3=-3+12=9</a:t>
                </a:r>
                <a:r>
                  <a:rPr lang="kk-K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м/с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kk-KZ" b="0" i="1" smtClean="0">
                        <a:latin typeface="Cambria Math" panose="02040503050406030204" pitchFamily="18" charset="0"/>
                      </a:rPr>
                      <m:t>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(</a:t>
                </a:r>
                <a:r>
                  <a:rPr lang="en-US" dirty="0" smtClean="0"/>
                  <a:t>-3+4t)’=4</a:t>
                </a:r>
                <a:r>
                  <a:rPr lang="kk-K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kk-KZ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kk-KZ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Жауабы: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=9</a:t>
                </a:r>
                <a:r>
                  <a:rPr lang="kk-K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kk-K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м/с ; </a:t>
                </a:r>
                <a14:m>
                  <m:oMath xmlns:m="http://schemas.openxmlformats.org/officeDocument/2006/math">
                    <m:r>
                      <a:rPr lang="kk-KZ" i="1">
                        <a:latin typeface="Cambria Math" panose="02040503050406030204" pitchFamily="18" charset="0"/>
                      </a:rPr>
                      <m:t>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=4</a:t>
                </a:r>
                <a:r>
                  <a:rPr lang="kk-K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kk-KZ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k-K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kk-KZ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052" y="2590799"/>
                <a:ext cx="10515600" cy="3281363"/>
              </a:xfrm>
              <a:blipFill>
                <a:blip r:embed="rId3"/>
                <a:stretch>
                  <a:fillRect l="-1159" t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78205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Туындының </a:t>
            </a:r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физикалық </a:t>
            </a:r>
            <a:r>
              <a:rPr lang="kk-K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мағынасы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70063" y="2143125"/>
            <a:ext cx="8540750" cy="4679950"/>
          </a:xfrm>
        </p:spPr>
        <p:txBody>
          <a:bodyPr rtlCol="0">
            <a:normAutofit/>
          </a:bodyPr>
          <a:lstStyle/>
          <a:p>
            <a:pPr marL="91440" indent="-91440">
              <a:buFont typeface="Wingdings 3" charset="2"/>
              <a:buChar char=""/>
              <a:defRPr/>
            </a:pPr>
            <a:r>
              <a:rPr lang="kk-KZ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 түсінігі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 шаманың екінші шамаға байланысты өзгеру заңдылығын көрсетуге арналған процесстердің қорытындысын сипаттаудан </a:t>
            </a: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шықты.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Туынды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қолданылатын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негізгі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салалар</a:t>
            </a:r>
            <a:r>
              <a:rPr lang="ru-RU" altLang="ru-RU" sz="2400" dirty="0">
                <a:latin typeface="Times New Roman" panose="02020603050405020304" pitchFamily="18" charset="0"/>
              </a:rPr>
              <a:t>: геометрия, физика, химия, биология, география, экономика,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т.б</a:t>
            </a:r>
            <a:r>
              <a:rPr lang="ru-RU" altLang="ru-RU" sz="2400" dirty="0">
                <a:latin typeface="Times New Roman" panose="02020603050405020304" pitchFamily="18" charset="0"/>
              </a:rPr>
              <a:t>.</a:t>
            </a:r>
          </a:p>
          <a:p>
            <a:pPr marL="91440" indent="-91440">
              <a:buFont typeface="Wingdings 3" charset="2"/>
              <a:buChar char=""/>
              <a:defRPr/>
            </a:pP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Және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де </a:t>
            </a: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туындысыз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функцияларды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зерттеу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графиктерін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салу </a:t>
            </a: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қиынға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түседі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ru-RU" altLang="ru-RU" sz="2400" dirty="0" err="1">
                <a:latin typeface="Times New Roman" panose="02020603050405020304" pitchFamily="18" charset="0"/>
              </a:rPr>
              <a:t>Келесі</a:t>
            </a:r>
            <a:r>
              <a:rPr lang="ru-RU" altLang="ru-RU" sz="2400" dirty="0">
                <a:latin typeface="Times New Roman" panose="02020603050405020304" pitchFamily="18" charset="0"/>
              </a:rPr>
              <a:t> «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Туындының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қолданылуы</a:t>
            </a:r>
            <a:r>
              <a:rPr lang="ru-RU" altLang="ru-RU" sz="2400" dirty="0">
                <a:latin typeface="Times New Roman" panose="02020603050405020304" pitchFamily="18" charset="0"/>
              </a:rPr>
              <a:t>»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тарауында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осыған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тереңірек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тоқталамыз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237164" y="387350"/>
            <a:ext cx="510857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ru-RU" altLang="ru-RU" sz="2400" i="1">
                <a:solidFill>
                  <a:schemeClr val="tx1"/>
                </a:solidFill>
                <a:latin typeface="Times New Roman" panose="02020603050405020304" pitchFamily="18" charset="0"/>
              </a:rPr>
              <a:t>«…математиканың барлық салалары шынайы әлемнің барлық құбылыстарында қолданысқа ие…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ru-RU" altLang="ru-RU" sz="2400" i="1">
                <a:solidFill>
                  <a:schemeClr val="tx1"/>
                </a:solidFill>
                <a:latin typeface="Times New Roman" panose="02020603050405020304" pitchFamily="18" charset="0"/>
              </a:rPr>
              <a:t>Н.И. Лобачевский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2640013" y="188914"/>
            <a:ext cx="2176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ТҮЙІН:</a:t>
            </a:r>
          </a:p>
        </p:txBody>
      </p:sp>
    </p:spTree>
    <p:extLst>
      <p:ext uri="{BB962C8B-B14F-4D97-AF65-F5344CB8AC3E}">
        <p14:creationId xmlns:p14="http://schemas.microsoft.com/office/powerpoint/2010/main" val="983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14836</TotalTime>
  <Words>212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 3</vt:lpstr>
      <vt:lpstr>Тема Office</vt:lpstr>
      <vt:lpstr>Презентация PowerPoint</vt:lpstr>
      <vt:lpstr>«Туынды» тарауы бойынша қорытындылау сабақ.</vt:lpstr>
      <vt:lpstr>Туынды кестесін еске түсірейік</vt:lpstr>
      <vt:lpstr>Функция туындысын табыңыз.</vt:lpstr>
      <vt:lpstr>Тригонометриялық функция туындысы</vt:lpstr>
      <vt:lpstr>Туындының геометриялық мағынасы</vt:lpstr>
      <vt:lpstr> </vt:lpstr>
      <vt:lpstr>x(t)=12-3t+2t^2 заңдылығымен жұмыс жасап тұрған балмұздаұ апаратының 3с уақыт ішіндегі жылдамжығы мен үдеуін табыңыз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25</cp:revision>
  <dcterms:created xsi:type="dcterms:W3CDTF">2024-01-28T10:18:29Z</dcterms:created>
  <dcterms:modified xsi:type="dcterms:W3CDTF">2024-09-18T16:45:10Z</dcterms:modified>
</cp:coreProperties>
</file>