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a" ContentType="audio/x-ms-wma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818" r:id="rId2"/>
    <p:sldId id="819" r:id="rId3"/>
    <p:sldId id="797" r:id="rId4"/>
    <p:sldId id="798" r:id="rId5"/>
    <p:sldId id="799" r:id="rId6"/>
    <p:sldId id="810" r:id="rId7"/>
    <p:sldId id="811" r:id="rId8"/>
    <p:sldId id="812" r:id="rId9"/>
    <p:sldId id="814" r:id="rId10"/>
    <p:sldId id="813" r:id="rId11"/>
    <p:sldId id="803" r:id="rId12"/>
    <p:sldId id="804" r:id="rId13"/>
    <p:sldId id="805" r:id="rId14"/>
    <p:sldId id="806" r:id="rId15"/>
    <p:sldId id="808" r:id="rId16"/>
    <p:sldId id="809" r:id="rId17"/>
    <p:sldId id="815" r:id="rId18"/>
    <p:sldId id="816" r:id="rId19"/>
    <p:sldId id="817" r:id="rId20"/>
    <p:sldId id="82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3" userDrawn="1">
          <p15:clr>
            <a:srgbClr val="A4A3A4"/>
          </p15:clr>
        </p15:guide>
        <p15:guide id="2" pos="15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  <p:cmAuthor id="2" name="Пользователь" initials="П" lastIdx="1" clrIdx="1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33CC"/>
    <a:srgbClr val="72599A"/>
    <a:srgbClr val="009900"/>
    <a:srgbClr val="FFCCFF"/>
    <a:srgbClr val="CC99FF"/>
    <a:srgbClr val="33CC33"/>
    <a:srgbClr val="D8DDF4"/>
    <a:srgbClr val="593593"/>
    <a:srgbClr val="A43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5" autoAdjust="0"/>
    <p:restoredTop sz="93357" autoAdjust="0"/>
  </p:normalViewPr>
  <p:slideViewPr>
    <p:cSldViewPr snapToGrid="0" showGuides="1">
      <p:cViewPr varScale="1">
        <p:scale>
          <a:sx n="48" d="100"/>
          <a:sy n="48" d="100"/>
        </p:scale>
        <p:origin x="72" y="749"/>
      </p:cViewPr>
      <p:guideLst>
        <p:guide orient="horz" pos="3113"/>
        <p:guide pos="152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18/09/2024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C06075-5473-4AAC-A69F-0FED1C08E1F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94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=""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=""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=""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=""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=""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=""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=""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=""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=""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=""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=""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=""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=""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=""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=""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=""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=""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=""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=""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3703A-E606-4B3D-8E16-C1BD2D7F32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69452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E598-9993-42CD-ADED-53EE05A28E15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39C9-D5A9-40D3-9AD5-50615BDC52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812782"/>
      </p:ext>
    </p:extLst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E598-9993-42CD-ADED-53EE05A28E15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39C9-D5A9-40D3-9AD5-50615BDC52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954856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250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1" y="1600200"/>
            <a:ext cx="5592233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1" y="3925889"/>
            <a:ext cx="559223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02167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0F2B4-4948-44F4-BE38-1F182DF52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745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120B0-E190-4506-85BC-36A4721AE7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7104575"/>
      </p:ext>
    </p:extLst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4" r:id="rId27"/>
    <p:sldLayoutId id="2147483685" r:id="rId28"/>
    <p:sldLayoutId id="2147483687" r:id="rId29"/>
    <p:sldLayoutId id="2147483688" r:id="rId30"/>
    <p:sldLayoutId id="2147483689" r:id="rId31"/>
    <p:sldLayoutId id="2147483690" r:id="rId3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.png"/><Relationship Id="rId3" Type="http://schemas.openxmlformats.org/officeDocument/2006/relationships/audio" Target="../media/media10.wma"/><Relationship Id="rId7" Type="http://schemas.openxmlformats.org/officeDocument/2006/relationships/image" Target="../media/image45.png"/><Relationship Id="rId12" Type="http://schemas.openxmlformats.org/officeDocument/2006/relationships/image" Target="../media/image21.png"/><Relationship Id="rId2" Type="http://schemas.microsoft.com/office/2007/relationships/media" Target="../media/media10.wma"/><Relationship Id="rId1" Type="http://schemas.openxmlformats.org/officeDocument/2006/relationships/tags" Target="../tags/tag8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media11.wma"/><Relationship Id="rId7" Type="http://schemas.openxmlformats.org/officeDocument/2006/relationships/image" Target="../media/image24.png"/><Relationship Id="rId12" Type="http://schemas.openxmlformats.org/officeDocument/2006/relationships/image" Target="../media/image2.png"/><Relationship Id="rId2" Type="http://schemas.microsoft.com/office/2007/relationships/media" Target="../media/media11.wma"/><Relationship Id="rId1" Type="http://schemas.openxmlformats.org/officeDocument/2006/relationships/tags" Target="../tags/tag9.xml"/><Relationship Id="rId6" Type="http://schemas.openxmlformats.org/officeDocument/2006/relationships/image" Target="../media/image23.png"/><Relationship Id="rId11" Type="http://schemas.openxmlformats.org/officeDocument/2006/relationships/image" Target="../media/image36.png"/><Relationship Id="rId5" Type="http://schemas.openxmlformats.org/officeDocument/2006/relationships/image" Target="../media/image22.png"/><Relationship Id="rId10" Type="http://schemas.openxmlformats.org/officeDocument/2006/relationships/image" Target="../media/image28.png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audio" Target="../media/media12.wma"/><Relationship Id="rId7" Type="http://schemas.openxmlformats.org/officeDocument/2006/relationships/image" Target="../media/image52.png"/><Relationship Id="rId2" Type="http://schemas.microsoft.com/office/2007/relationships/media" Target="../media/media12.wma"/><Relationship Id="rId1" Type="http://schemas.openxmlformats.org/officeDocument/2006/relationships/tags" Target="../tags/tag10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audio" Target="../media/media13.wma"/><Relationship Id="rId7" Type="http://schemas.openxmlformats.org/officeDocument/2006/relationships/image" Target="../media/image56.png"/><Relationship Id="rId2" Type="http://schemas.microsoft.com/office/2007/relationships/media" Target="../media/media13.wma"/><Relationship Id="rId1" Type="http://schemas.openxmlformats.org/officeDocument/2006/relationships/tags" Target="../tags/tag1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audio" Target="../media/media14.wma"/><Relationship Id="rId7" Type="http://schemas.openxmlformats.org/officeDocument/2006/relationships/image" Target="../media/image61.png"/><Relationship Id="rId2" Type="http://schemas.microsoft.com/office/2007/relationships/media" Target="../media/media14.wma"/><Relationship Id="rId1" Type="http://schemas.openxmlformats.org/officeDocument/2006/relationships/tags" Target="../tags/tag1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audio" Target="../media/media15.wma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microsoft.com/office/2007/relationships/media" Target="../media/media15.wma"/><Relationship Id="rId1" Type="http://schemas.openxmlformats.org/officeDocument/2006/relationships/tags" Target="../tags/tag13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35.png"/><Relationship Id="rId10" Type="http://schemas.openxmlformats.org/officeDocument/2006/relationships/image" Target="../media/image63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67.png"/><Relationship Id="rId1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audio" Target="../media/media16.wma"/><Relationship Id="rId7" Type="http://schemas.openxmlformats.org/officeDocument/2006/relationships/image" Target="../media/image81.png"/><Relationship Id="rId12" Type="http://schemas.openxmlformats.org/officeDocument/2006/relationships/image" Target="../media/image2.png"/><Relationship Id="rId2" Type="http://schemas.microsoft.com/office/2007/relationships/media" Target="../media/media16.wma"/><Relationship Id="rId1" Type="http://schemas.openxmlformats.org/officeDocument/2006/relationships/tags" Target="../tags/tag14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audio" Target="../media/media17.wma"/><Relationship Id="rId7" Type="http://schemas.openxmlformats.org/officeDocument/2006/relationships/image" Target="../media/image73.png"/><Relationship Id="rId2" Type="http://schemas.microsoft.com/office/2007/relationships/media" Target="../media/media17.wma"/><Relationship Id="rId1" Type="http://schemas.openxmlformats.org/officeDocument/2006/relationships/tags" Target="../tags/tag15.xml"/><Relationship Id="rId6" Type="http://schemas.openxmlformats.org/officeDocument/2006/relationships/image" Target="../media/image72.png"/><Relationship Id="rId5" Type="http://schemas.openxmlformats.org/officeDocument/2006/relationships/image" Target="../media/image86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audio" Target="../media/media18.wma"/><Relationship Id="rId7" Type="http://schemas.openxmlformats.org/officeDocument/2006/relationships/image" Target="../media/image740.png"/><Relationship Id="rId12" Type="http://schemas.openxmlformats.org/officeDocument/2006/relationships/image" Target="../media/image2.png"/><Relationship Id="rId2" Type="http://schemas.microsoft.com/office/2007/relationships/media" Target="../media/media18.wma"/><Relationship Id="rId1" Type="http://schemas.openxmlformats.org/officeDocument/2006/relationships/tags" Target="../tags/tag16.xml"/><Relationship Id="rId6" Type="http://schemas.openxmlformats.org/officeDocument/2006/relationships/image" Target="../media/image730.png"/><Relationship Id="rId11" Type="http://schemas.openxmlformats.org/officeDocument/2006/relationships/image" Target="../media/image78.png"/><Relationship Id="rId5" Type="http://schemas.openxmlformats.org/officeDocument/2006/relationships/image" Target="../media/image720.png"/><Relationship Id="rId10" Type="http://schemas.openxmlformats.org/officeDocument/2006/relationships/image" Target="../media/image77.pn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audio" Target="../media/media19.wma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microsoft.com/office/2007/relationships/media" Target="../media/media19.wma"/><Relationship Id="rId1" Type="http://schemas.openxmlformats.org/officeDocument/2006/relationships/tags" Target="../tags/tag17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2.png"/><Relationship Id="rId10" Type="http://schemas.openxmlformats.org/officeDocument/2006/relationships/image" Target="../media/image96.pn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.png"/><Relationship Id="rId5" Type="http://schemas.openxmlformats.org/officeDocument/2006/relationships/image" Target="../../clipboard/media/image2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3.wma"/><Relationship Id="rId7" Type="http://schemas.openxmlformats.org/officeDocument/2006/relationships/image" Target="../media/image3.png"/><Relationship Id="rId2" Type="http://schemas.microsoft.com/office/2007/relationships/media" Target="../media/media3.wma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110.pn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4.wma"/><Relationship Id="rId7" Type="http://schemas.openxmlformats.org/officeDocument/2006/relationships/image" Target="../media/image7.png"/><Relationship Id="rId2" Type="http://schemas.microsoft.com/office/2007/relationships/media" Target="../media/media4.wma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10.png"/><Relationship Id="rId4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5.wma"/><Relationship Id="rId7" Type="http://schemas.openxmlformats.org/officeDocument/2006/relationships/image" Target="../media/image10.png"/><Relationship Id="rId2" Type="http://schemas.microsoft.com/office/2007/relationships/media" Target="../media/media5.wma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.png"/><Relationship Id="rId3" Type="http://schemas.openxmlformats.org/officeDocument/2006/relationships/audio" Target="../media/media6.wma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microsoft.com/office/2007/relationships/media" Target="../media/media6.wma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7.bin"/><Relationship Id="rId3" Type="http://schemas.microsoft.com/office/2007/relationships/media" Target="../media/media7.wma"/><Relationship Id="rId21" Type="http://schemas.openxmlformats.org/officeDocument/2006/relationships/image" Target="../media/image13.w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1.wmf"/><Relationship Id="rId2" Type="http://schemas.openxmlformats.org/officeDocument/2006/relationships/tags" Target="../tags/tag5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.wmf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0.wmf"/><Relationship Id="rId23" Type="http://schemas.openxmlformats.org/officeDocument/2006/relationships/image" Target="../media/image2.png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2.wmf"/><Relationship Id="rId4" Type="http://schemas.openxmlformats.org/officeDocument/2006/relationships/audio" Target="../media/media7.wma"/><Relationship Id="rId9" Type="http://schemas.openxmlformats.org/officeDocument/2006/relationships/image" Target="../media/image7.wmf"/><Relationship Id="rId14" Type="http://schemas.openxmlformats.org/officeDocument/2006/relationships/oleObject" Target="../embeddings/oleObject5.bin"/><Relationship Id="rId22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.png"/><Relationship Id="rId3" Type="http://schemas.openxmlformats.org/officeDocument/2006/relationships/audio" Target="../media/media8.wma"/><Relationship Id="rId7" Type="http://schemas.openxmlformats.org/officeDocument/2006/relationships/image" Target="../media/image30.png"/><Relationship Id="rId12" Type="http://schemas.openxmlformats.org/officeDocument/2006/relationships/image" Target="../media/image20.png"/><Relationship Id="rId2" Type="http://schemas.microsoft.com/office/2007/relationships/media" Target="../media/media8.wma"/><Relationship Id="rId1" Type="http://schemas.openxmlformats.org/officeDocument/2006/relationships/tags" Target="../tags/tag6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19.png"/><Relationship Id="rId10" Type="http://schemas.openxmlformats.org/officeDocument/2006/relationships/image" Target="../media/image33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media9.wma"/><Relationship Id="rId7" Type="http://schemas.openxmlformats.org/officeDocument/2006/relationships/image" Target="../media/image38.png"/><Relationship Id="rId12" Type="http://schemas.openxmlformats.org/officeDocument/2006/relationships/image" Target="../media/image2.png"/><Relationship Id="rId2" Type="http://schemas.microsoft.com/office/2007/relationships/media" Target="../media/media9.wma"/><Relationship Id="rId1" Type="http://schemas.openxmlformats.org/officeDocument/2006/relationships/tags" Target="../tags/tag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200.png"/><Relationship Id="rId10" Type="http://schemas.openxmlformats.org/officeDocument/2006/relationships/image" Target="../media/image41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Рисунок 2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6" name="Прямоугольник 175"/>
          <p:cNvSpPr/>
          <p:nvPr/>
        </p:nvSpPr>
        <p:spPr>
          <a:xfrm>
            <a:off x="1499013" y="1762261"/>
            <a:ext cx="91939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4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тақырыбы:</a:t>
            </a:r>
          </a:p>
          <a:p>
            <a:pPr algn="ctr"/>
            <a:r>
              <a:rPr lang="kk-KZ" sz="44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«ТУЫНДЫ»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4008016" y="653248"/>
            <a:ext cx="3765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Алгебра, 10 сынып</a:t>
            </a:r>
            <a:endParaRPr lang="ru-RU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3883142" y="5148822"/>
            <a:ext cx="1851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Мұғалім</a:t>
            </a:r>
            <a:r>
              <a:rPr lang="kk-KZ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1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92">
        <p:fade/>
      </p:transition>
    </mc:Choice>
    <mc:Fallback xmlns="">
      <p:transition spd="med" advTm="20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921957" y="1069263"/>
            <a:ext cx="10364032" cy="118277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21957" y="409700"/>
            <a:ext cx="10364031" cy="707886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ru-RU" alt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Тапсырма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61845" y="1400007"/>
            <a:ext cx="5876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Анықталмағандықты ашу:</a:t>
            </a:r>
            <a:endParaRPr lang="kk-KZ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2035" name="AutoShape 3"/>
          <p:cNvSpPr>
            <a:spLocks noChangeArrowheads="1"/>
          </p:cNvSpPr>
          <p:nvPr/>
        </p:nvSpPr>
        <p:spPr bwMode="auto">
          <a:xfrm>
            <a:off x="7076584" y="1578507"/>
            <a:ext cx="219075" cy="276225"/>
          </a:xfrm>
          <a:prstGeom prst="diamond">
            <a:avLst/>
          </a:prstGeom>
          <a:solidFill>
            <a:srgbClr val="7030A0"/>
          </a:solidFill>
          <a:ln w="19050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2039" name="AutoShape 7"/>
          <p:cNvSpPr>
            <a:spLocks noChangeArrowheads="1"/>
          </p:cNvSpPr>
          <p:nvPr/>
        </p:nvSpPr>
        <p:spPr bwMode="auto">
          <a:xfrm>
            <a:off x="4527856" y="2546791"/>
            <a:ext cx="485775" cy="962025"/>
          </a:xfrm>
          <a:prstGeom prst="bracketPair">
            <a:avLst>
              <a:gd name="adj" fmla="val 16667"/>
            </a:avLst>
          </a:prstGeom>
          <a:noFill/>
          <a:ln w="19050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2058" name="Oval 26"/>
          <p:cNvSpPr>
            <a:spLocks noChangeArrowheads="1"/>
          </p:cNvSpPr>
          <p:nvPr/>
        </p:nvSpPr>
        <p:spPr bwMode="auto">
          <a:xfrm>
            <a:off x="8676351" y="4235729"/>
            <a:ext cx="514350" cy="1143000"/>
          </a:xfrm>
          <a:prstGeom prst="ellips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33380" y="2525635"/>
                <a:ext cx="2855974" cy="882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800" b="1" i="0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380" y="2525635"/>
                <a:ext cx="2855974" cy="88280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88072" y="2699558"/>
                <a:ext cx="773032" cy="738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num>
                        <m:den>
                          <m:r>
                            <a:rPr lang="ru-RU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072" y="2699558"/>
                <a:ext cx="773032" cy="73898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075341" y="2258550"/>
                <a:ext cx="3701975" cy="16205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800" b="1" i="0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1" i="0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2800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800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800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  <m:r>
                                        <a:rPr lang="en-US" sz="2800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800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341" y="2258550"/>
                <a:ext cx="3701975" cy="162050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164184" y="4027653"/>
                <a:ext cx="3116431" cy="15206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800" b="1" i="0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1" i="0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num>
                            <m:den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184" y="4027653"/>
                <a:ext cx="3116431" cy="152060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72391" y="4295776"/>
                <a:ext cx="1667508" cy="9384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32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num>
                            <m:den>
                              <m:r>
                                <a:rPr lang="ru-RU" sz="32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den>
                          </m:f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m:rPr>
                              <m:nor/>
                            </m:rPr>
                            <a:rPr lang="ru-RU" sz="3200" b="1" dirty="0">
                              <a:solidFill>
                                <a:srgbClr val="7030A0"/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ru-RU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391" y="4295776"/>
                <a:ext cx="1667508" cy="93846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756894" y="4356690"/>
                <a:ext cx="2952475" cy="816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800" b="1" i="0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1" i="0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num>
                            <m:den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den>
                          </m:f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894" y="4356690"/>
                <a:ext cx="2952475" cy="81663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785279" y="4354161"/>
                <a:ext cx="314189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5279" y="4354161"/>
                <a:ext cx="314189" cy="8066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418902" y="1235357"/>
                <a:ext cx="463268" cy="8445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num>
                        <m:den>
                          <m:r>
                            <a:rPr lang="ru-RU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902" y="1235357"/>
                <a:ext cx="463268" cy="84459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4466481"/>
      </p:ext>
    </p:extLst>
  </p:cSld>
  <p:clrMapOvr>
    <a:masterClrMapping/>
  </p:clrMapOvr>
  <p:transition spd="slow" advTm="90654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2035" grpId="0" animBg="1"/>
      <p:bldP spid="172039" grpId="0" animBg="1"/>
      <p:bldP spid="172058" grpId="0" animBg="1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1361226" y="1133982"/>
            <a:ext cx="47154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Аргументтің</a:t>
            </a:r>
            <a:r>
              <a:rPr lang="ru-RU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өсімшесі</a:t>
            </a:r>
            <a:r>
              <a:rPr lang="en-US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1333358" y="1947807"/>
            <a:ext cx="45536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Функцияның</a:t>
            </a:r>
            <a:r>
              <a:rPr lang="ru-RU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өсімшесі</a:t>
            </a:r>
            <a:r>
              <a:rPr lang="ru-RU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06011" y="423299"/>
            <a:ext cx="10366194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Туындының анықтамасы:</a:t>
            </a:r>
            <a:endParaRPr lang="ru-RU" sz="32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163130" y="1170107"/>
                <a:ext cx="3438095" cy="54483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130" y="1170107"/>
                <a:ext cx="3438095" cy="54483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023198" y="1949716"/>
                <a:ext cx="4240356" cy="54483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198" y="1949716"/>
                <a:ext cx="4240356" cy="544830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195270" y="2874531"/>
                <a:ext cx="4313553" cy="9557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ru-RU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ru-RU" sz="3200" b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270" y="2874531"/>
                <a:ext cx="4313553" cy="95571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864793" y="3106164"/>
                <a:ext cx="1414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793" y="3106164"/>
                <a:ext cx="1414233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384078" y="4478037"/>
                <a:ext cx="16925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078" y="4478037"/>
                <a:ext cx="1692579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6049658" y="4453165"/>
            <a:ext cx="3530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функциясының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1172234" y="5527143"/>
                <a:ext cx="86421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kk-KZ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32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нүктесіндегі </a:t>
                </a:r>
                <a:r>
                  <a:rPr lang="kk-KZ" sz="3200" b="1" dirty="0" smtClean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туындысы</a:t>
                </a:r>
                <a:r>
                  <a:rPr lang="kk-KZ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32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деп </a:t>
                </a:r>
                <a:r>
                  <a:rPr lang="kk-KZ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аталады. </a:t>
                </a:r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234" y="5527143"/>
                <a:ext cx="8642109" cy="584775"/>
              </a:xfrm>
              <a:prstGeom prst="rect">
                <a:avLst/>
              </a:prstGeom>
              <a:blipFill rotWithShape="0">
                <a:blip r:embed="rId10"/>
                <a:stretch>
                  <a:fillRect t="-14583" r="-846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72234" y="4233746"/>
                <a:ext cx="3016627" cy="102361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3200" b="1" i="0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ru-RU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num>
                            <m:den>
                              <m:r>
                                <a:rPr lang="ru-RU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234" y="4233746"/>
                <a:ext cx="3016627" cy="1023614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488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95"/>
    </mc:Choice>
    <mc:Fallback xmlns="">
      <p:transition spd="slow" advTm="412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8" grpId="0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6061" y="693065"/>
            <a:ext cx="4647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Туындының белгіленуі: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75367" y="1357962"/>
            <a:ext cx="1856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Оқылуы: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08758" y="4646279"/>
            <a:ext cx="8477980" cy="10556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Функцияның туындысын табу амалын </a:t>
            </a:r>
            <a:r>
              <a:rPr lang="kk-KZ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функцияны дифференциалдау </a:t>
            </a:r>
            <a:r>
              <a:rPr lang="kk-K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 атайды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4028" y="2479398"/>
                <a:ext cx="12350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028" y="2479398"/>
                <a:ext cx="1235082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77080" y="2236653"/>
                <a:ext cx="1409810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ru-RU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ru-RU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′,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080" y="2236653"/>
                <a:ext cx="1409810" cy="80945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Скругленный прямоугольник 6"/>
              <p:cNvSpPr/>
              <p:nvPr/>
            </p:nvSpPr>
            <p:spPr>
              <a:xfrm>
                <a:off x="1008758" y="3332151"/>
                <a:ext cx="6939441" cy="115953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sz="3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ru-RU" sz="3200" b="1" dirty="0"/>
                            <m:t> 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ru-RU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32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num>
                            <m:den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Скругленный 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758" y="3332151"/>
                <a:ext cx="6939441" cy="115953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5022743" y="1379592"/>
            <a:ext cx="3874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«х-тен эф штрих»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371828" y="2439862"/>
            <a:ext cx="2462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ұмтылған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kk-K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33487" y="693065"/>
                <a:ext cx="1721853" cy="47672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487" y="693065"/>
                <a:ext cx="1721853" cy="476726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04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22"/>
    </mc:Choice>
    <mc:Fallback xmlns="">
      <p:transition spd="slow" advTm="271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43" grpId="0"/>
      <p:bldP spid="44" grpId="0" animBg="1"/>
      <p:bldP spid="5" grpId="0"/>
      <p:bldP spid="6" grpId="0"/>
      <p:bldP spid="7" grpId="0" animBg="1"/>
      <p:bldP spid="49" grpId="0"/>
      <p:bldP spid="50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875663" y="419452"/>
            <a:ext cx="10381698" cy="60801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Алгоритм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299403" y="1279023"/>
                <a:ext cx="3001423" cy="47672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403" y="1279023"/>
                <a:ext cx="3001423" cy="476726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303146" y="2309914"/>
                <a:ext cx="3706054" cy="47672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146" y="2309914"/>
                <a:ext cx="3706054" cy="476726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294500" y="3389914"/>
                <a:ext cx="3842861" cy="92507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ru-RU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ru-RU" sz="2800" b="1" dirty="0"/>
                            <m:t> 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500" y="3389914"/>
                <a:ext cx="3842861" cy="925076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347274" y="4710242"/>
                <a:ext cx="2637107" cy="89549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ru-RU" sz="2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num>
                            <m:den>
                              <m:r>
                                <a:rPr lang="ru-RU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274" y="4710242"/>
                <a:ext cx="2637107" cy="895494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06011" y="1254715"/>
                <a:ext cx="6555000" cy="4401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kk-KZ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Аргументке </a:t>
                </a:r>
                <a14:m>
                  <m:oMath xmlns:m="http://schemas.openxmlformats.org/officeDocument/2006/math">
                    <m:r>
                      <a:rPr lang="kk-KZ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өсімшесін беру;</a:t>
                </a:r>
              </a:p>
              <a:p>
                <a:pPr marL="342900" indent="-342900">
                  <a:buAutoNum type="arabicPeriod"/>
                </a:pPr>
                <a:endParaRPr lang="kk-KZ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indent="-342900">
                  <a:buAutoNum type="arabicPeriod"/>
                </a:pPr>
                <a:r>
                  <a:rPr lang="kk-KZ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kk-KZ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ru-RU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өсімшеге</a:t>
                </a:r>
                <a:r>
                  <a:rPr lang="ru-RU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сәйкес</a:t>
                </a:r>
                <a:r>
                  <a:rPr lang="ru-RU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функция </a:t>
                </a:r>
              </a:p>
              <a:p>
                <a:r>
                  <a:rPr lang="ru-RU" sz="28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өсімшесін</a:t>
                </a:r>
                <a:r>
                  <a:rPr lang="ru-RU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анықтау</a:t>
                </a:r>
                <a:r>
                  <a:rPr lang="ru-RU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endParaRPr lang="ru-RU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 Функция өсімшесінің аргумент </a:t>
                </a:r>
              </a:p>
              <a:p>
                <a:r>
                  <a:rPr lang="kk-KZ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өсімшесіне қатынасын табу;</a:t>
                </a:r>
              </a:p>
              <a:p>
                <a:endParaRPr lang="kk-KZ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 Аргумент өсімшесі </a:t>
                </a:r>
                <a14:m>
                  <m:oMath xmlns:m="http://schemas.openxmlformats.org/officeDocument/2006/math">
                    <m:r>
                      <a:rPr lang="kk-KZ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нөлге </a:t>
                </a:r>
              </a:p>
              <a:p>
                <a:r>
                  <a:rPr lang="kk-KZ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ұмтылғандағы шегін табу.</a:t>
                </a:r>
                <a:endParaRPr lang="ru-RU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11" y="1254715"/>
                <a:ext cx="6555000" cy="4401205"/>
              </a:xfrm>
              <a:prstGeom prst="rect">
                <a:avLst/>
              </a:prstGeom>
              <a:blipFill rotWithShape="0">
                <a:blip r:embed="rId9"/>
                <a:stretch>
                  <a:fillRect l="-1953" t="-1662" r="-930" b="-2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387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01"/>
    </mc:Choice>
    <mc:Fallback xmlns="">
      <p:transition spd="slow" advTm="470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8" grpId="0" animBg="1"/>
      <p:bldP spid="2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0454473"/>
                  </p:ext>
                </p:extLst>
              </p:nvPr>
            </p:nvGraphicFramePr>
            <p:xfrm>
              <a:off x="928255" y="1217208"/>
              <a:ext cx="8250110" cy="4402011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4186110"/>
                    <a:gridCol w="406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′(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oMath>
                          </a14:m>
                          <a:r>
                            <a:rPr lang="en-US" sz="3200" b="1" dirty="0" smtClean="0"/>
                            <a:t> –</a:t>
                          </a:r>
                          <a:r>
                            <a:rPr lang="kk-KZ" sz="3200" b="1" dirty="0" smtClean="0"/>
                            <a:t> тұрақты сан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3200" dirty="0" smtClean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ru-RU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kk-KZ" sz="3200" dirty="0" smtClean="0"/>
                        </a:p>
                        <a:p>
                          <a:pPr algn="ctr"/>
                          <a:endParaRPr lang="ru-RU" sz="3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0454473"/>
                  </p:ext>
                </p:extLst>
              </p:nvPr>
            </p:nvGraphicFramePr>
            <p:xfrm>
              <a:off x="928255" y="1217208"/>
              <a:ext cx="8250110" cy="4402011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4186110"/>
                    <a:gridCol w="4064000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46" t="-1053" r="-97380" b="-66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3148" t="-1053" r="-300" b="-663158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46" t="-101053" r="-97380" b="-56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3200" dirty="0" smtClean="0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46" t="-201053" r="-97380" b="-46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dirty="0"/>
                        </a:p>
                      </a:txBody>
                      <a:tcPr/>
                    </a:tc>
                  </a:tr>
                  <a:tr h="59016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46" t="-294845" r="-97380" b="-3536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dirty="0"/>
                        </a:p>
                      </a:txBody>
                      <a:tcPr/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46" t="-218857" r="-97380" b="-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kk-KZ" sz="3200" dirty="0" smtClean="0"/>
                        </a:p>
                        <a:p>
                          <a:pPr algn="ctr"/>
                          <a:endParaRPr lang="ru-RU" sz="3200" dirty="0"/>
                        </a:p>
                      </a:txBody>
                      <a:tcPr/>
                    </a:tc>
                  </a:tr>
                  <a:tr h="100768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46" t="-336145" r="-97380" b="-1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Прямоугольник 3"/>
          <p:cNvSpPr/>
          <p:nvPr/>
        </p:nvSpPr>
        <p:spPr>
          <a:xfrm>
            <a:off x="921957" y="409700"/>
            <a:ext cx="10364031" cy="646331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ЕСКЕ ТҮСІРЕЙІК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25969" y="1802686"/>
            <a:ext cx="445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44404" y="2376295"/>
            <a:ext cx="370796" cy="579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6758453" y="2927208"/>
                <a:ext cx="78098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453" y="2927208"/>
                <a:ext cx="780983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6635919" y="3483639"/>
                <a:ext cx="1050479" cy="1109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919" y="3483639"/>
                <a:ext cx="1050479" cy="110966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6577952" y="4593302"/>
                <a:ext cx="1103700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ru-RU" sz="3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952" y="4593302"/>
                <a:ext cx="1103700" cy="101752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615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29"/>
    </mc:Choice>
    <mc:Fallback xmlns="">
      <p:transition spd="slow" advTm="24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4490250"/>
                  </p:ext>
                </p:extLst>
              </p:nvPr>
            </p:nvGraphicFramePr>
            <p:xfrm>
              <a:off x="939161" y="1063548"/>
              <a:ext cx="8772875" cy="4736669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4064000"/>
                    <a:gridCol w="4708875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320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′(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320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320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88717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kk-KZ" sz="320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8035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ru-RU" sz="3200" b="1" i="1" smtClean="0">
                                            <a:solidFill>
                                              <a:schemeClr val="tx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b="1" i="1" smtClean="0">
                                            <a:solidFill>
                                              <a:schemeClr val="tx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𝒖</m:t>
                                        </m:r>
                                      </m:num>
                                      <m:den>
                                        <m:r>
                                          <a:rPr lang="en-US" sz="3200" b="1" i="1" smtClean="0">
                                            <a:solidFill>
                                              <a:schemeClr val="tx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𝒗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ru-RU" sz="320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4490250"/>
                  </p:ext>
                </p:extLst>
              </p:nvPr>
            </p:nvGraphicFramePr>
            <p:xfrm>
              <a:off x="939161" y="1063548"/>
              <a:ext cx="8772875" cy="4716413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4064000"/>
                    <a:gridCol w="4708875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50" t="-1053" r="-116192" b="-71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86417" t="-1053" r="-259" b="-717895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50" t="-101053" r="-116192" b="-61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320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50" t="-201053" r="-116192" b="-51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50" t="-297917" r="-116192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88717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50" t="-263448" r="-116192" b="-17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kk-KZ" sz="320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93364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50" t="-342208" r="-116192" b="-629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endParaRPr lang="ru-RU" sz="320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Прямоугольник 3"/>
          <p:cNvSpPr/>
          <p:nvPr/>
        </p:nvSpPr>
        <p:spPr>
          <a:xfrm>
            <a:off x="921957" y="409700"/>
            <a:ext cx="10364031" cy="646331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ТУЫНДЫНЫ ТАБУ ЕРЕЖЕЛЕРІ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6232729" y="1609047"/>
                <a:ext cx="1416798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𝒏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𝒏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729" y="1609047"/>
                <a:ext cx="1416798" cy="5959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4959683" y="4124584"/>
                <a:ext cx="3463183" cy="11672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k-KZ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k-KZ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kk-KZ" sz="32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𝒖</m:t>
                                  </m:r>
                                </m:num>
                                <m:den>
                                  <m:r>
                                    <a:rPr lang="en-US" sz="32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𝒗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𝒗</m:t>
                          </m:r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𝒖𝒗</m:t>
                          </m:r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0" name="Скругленный 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683" y="4124584"/>
                <a:ext cx="3463183" cy="1167200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8601427" y="4481588"/>
                <a:ext cx="12594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𝒗</m:t>
                      </m:r>
                      <m:r>
                        <a:rPr lang="en-US" sz="28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≠</m:t>
                      </m:r>
                      <m:r>
                        <a:rPr lang="en-US" sz="28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8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427" y="4481588"/>
                <a:ext cx="1259447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5177865" y="3461626"/>
                <a:ext cx="3910893" cy="64698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k-KZ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k-KZ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𝒖</m:t>
                              </m:r>
                              <m:r>
                                <a:rPr lang="kk-KZ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∙</m:t>
                              </m:r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𝒗</m:t>
                              </m:r>
                            </m:e>
                          </m:d>
                        </m:e>
                        <m:sup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𝒖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𝒗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𝒖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𝒗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kk-KZ" sz="32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Скругленный 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865" y="3461626"/>
                <a:ext cx="3910893" cy="646986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2316321" y="5199336"/>
                <a:ext cx="1199352" cy="64698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kk-KZ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𝑪𝒗</m:t>
                          </m:r>
                        </m:e>
                      </m:d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3" name="Скругленный 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321" y="5199336"/>
                <a:ext cx="1199352" cy="646986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5349135" y="2779911"/>
                <a:ext cx="3568352" cy="64698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k-KZ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k-KZ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𝒖</m:t>
                              </m:r>
                              <m:r>
                                <a:rPr lang="kk-KZ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𝒗</m:t>
                              </m:r>
                            </m:e>
                          </m:d>
                        </m:e>
                        <m:sup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𝒖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kk-KZ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𝒗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′</m:t>
                      </m:r>
                    </m:oMath>
                  </m:oMathPara>
                </a14:m>
                <a:endParaRPr lang="kk-KZ" sz="32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Скругленный 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135" y="2779911"/>
                <a:ext cx="3568352" cy="646986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5349136" y="2180063"/>
                <a:ext cx="3568352" cy="64698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k-KZ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k-KZ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𝒖</m:t>
                              </m:r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𝒗</m:t>
                              </m:r>
                            </m:e>
                          </m:d>
                        </m:e>
                        <m:sup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𝒖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𝒗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′</m:t>
                      </m:r>
                    </m:oMath>
                  </m:oMathPara>
                </a14:m>
                <a:endParaRPr lang="kk-KZ" sz="32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Скругленный 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136" y="2180063"/>
                <a:ext cx="3568352" cy="646986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366510" y="5287126"/>
                <a:ext cx="123091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𝑪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𝒗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510" y="5287126"/>
                <a:ext cx="1230913" cy="58477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248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84"/>
    </mc:Choice>
    <mc:Fallback xmlns="">
      <p:transition spd="slow" advTm="42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5" grpId="0"/>
      <p:bldP spid="20" grpId="0"/>
      <p:bldP spid="21" grpId="0"/>
      <p:bldP spid="22" grpId="0"/>
      <p:bldP spid="24" grpId="0"/>
      <p:bldP spid="2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921957" y="409700"/>
            <a:ext cx="10364031" cy="707886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kk-KZ" alt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Тапсырма</a:t>
            </a:r>
            <a:endParaRPr lang="kk-KZ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21957" y="1069263"/>
            <a:ext cx="10364032" cy="138437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Функцияның туындысын табыңыз:</a:t>
            </a:r>
          </a:p>
          <a:p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61237" y="1829654"/>
                <a:ext cx="4774577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k-KZ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kk-KZ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kk-KZ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k-KZ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kk-KZ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237" y="1829654"/>
                <a:ext cx="4774577" cy="555858"/>
              </a:xfrm>
              <a:prstGeom prst="rect">
                <a:avLst/>
              </a:prstGeom>
              <a:blipFill rotWithShape="0">
                <a:blip r:embed="rId5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2896265" y="3097580"/>
                <a:ext cx="4375016" cy="715089"/>
              </a:xfrm>
              <a:prstGeom prst="round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k-KZ" sz="36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𝒖</m:t>
                              </m:r>
                              <m:r>
                                <a:rPr lang="kk-KZ" sz="36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∙</m:t>
                              </m:r>
                              <m:r>
                                <a:rPr lang="en-US" sz="36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𝒗</m:t>
                              </m:r>
                            </m:e>
                          </m:d>
                        </m:e>
                        <m:sup>
                          <m: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𝒖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𝒗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𝒖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𝒗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kk-KZ" sz="36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Скругленный 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265" y="3097580"/>
                <a:ext cx="4375016" cy="715089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82768" y="5132066"/>
                <a:ext cx="3486403" cy="618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k-KZ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kk-KZ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kk-KZ" sz="32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32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32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kk-KZ" sz="32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68" y="5132066"/>
                <a:ext cx="3486403" cy="618696"/>
              </a:xfrm>
              <a:prstGeom prst="rect">
                <a:avLst/>
              </a:prstGeom>
              <a:blipFill rotWithShape="0">
                <a:blip r:embed="rId7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921957" y="2894577"/>
            <a:ext cx="1762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3455385" y="4109387"/>
                <a:ext cx="3256776" cy="728994"/>
              </a:xfrm>
              <a:prstGeom prst="round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𝒏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𝒏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Скругленный 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385" y="4109387"/>
                <a:ext cx="3256776" cy="728994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972616" y="5144828"/>
                <a:ext cx="2203295" cy="603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616" y="5144828"/>
                <a:ext cx="2203295" cy="60324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931233" y="5132066"/>
                <a:ext cx="2080057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k-KZ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kk-KZ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kk-KZ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k-KZ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kk-KZ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233" y="5132066"/>
                <a:ext cx="2080057" cy="64819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7691892" y="5132065"/>
                <a:ext cx="2360774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892" y="5132065"/>
                <a:ext cx="2360774" cy="64819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2470118"/>
      </p:ext>
    </p:extLst>
  </p:cSld>
  <p:clrMapOvr>
    <a:masterClrMapping/>
  </p:clrMapOvr>
  <p:transition spd="slow" advTm="40354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2" grpId="0" animBg="1"/>
      <p:bldP spid="33" grpId="0"/>
      <p:bldP spid="20" grpId="0" animBg="1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16768" y="1861830"/>
                <a:ext cx="6759992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k-KZ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kk-KZ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kk-KZ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k-KZ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kk-KZ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p>
                          </m:sSup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768" y="1861830"/>
                <a:ext cx="6759992" cy="55585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59751" y="2694399"/>
                <a:ext cx="6782434" cy="5109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751" y="2694399"/>
                <a:ext cx="6782434" cy="51090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59751" y="3482019"/>
                <a:ext cx="4769832" cy="5109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𝟒𝟒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751" y="3482019"/>
                <a:ext cx="4769832" cy="51090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26035" y="966423"/>
                <a:ext cx="9412833" cy="618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k-KZ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kk-KZ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kk-KZ" sz="32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32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32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kk-KZ" sz="32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k-KZ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kk-KZ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kk-KZ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k-KZ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kk-KZ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035" y="966423"/>
                <a:ext cx="9412833" cy="61869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51601" y="4873821"/>
                <a:ext cx="6448304" cy="603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k-KZ" sz="3200" b="1" dirty="0" smtClean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Жауабы: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𝟒𝟒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𝟐𝟒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endParaRPr lang="ru-RU" sz="32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601" y="4873821"/>
                <a:ext cx="6448304" cy="603242"/>
              </a:xfrm>
              <a:prstGeom prst="rect">
                <a:avLst/>
              </a:prstGeom>
              <a:blipFill rotWithShape="0">
                <a:blip r:embed="rId9"/>
                <a:stretch>
                  <a:fillRect l="-2457" t="-11224" b="-326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647223"/>
      </p:ext>
    </p:extLst>
  </p:cSld>
  <p:clrMapOvr>
    <a:masterClrMapping/>
  </p:clrMapOvr>
  <p:transition spd="slow" advTm="39554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21" grpId="0"/>
      <p:bldP spid="22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921957" y="409700"/>
            <a:ext cx="10364031" cy="707886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kk-KZ" alt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Тапсырма</a:t>
            </a:r>
            <a:endParaRPr lang="kk-KZ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21957" y="1069263"/>
            <a:ext cx="10364032" cy="117764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61306" y="1126149"/>
                <a:ext cx="2869568" cy="1030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kk-KZ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306" y="1126149"/>
                <a:ext cx="2869568" cy="10307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2992409" y="2396195"/>
                <a:ext cx="4803972" cy="1663150"/>
              </a:xfrm>
              <a:prstGeom prst="round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k-KZ" sz="4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k-KZ" sz="48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kk-KZ" sz="40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𝒖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𝒗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𝒗</m:t>
                          </m:r>
                          <m:r>
                            <a:rPr lang="en-US" sz="44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𝒖𝒗</m:t>
                          </m:r>
                          <m:r>
                            <a:rPr lang="en-US" sz="44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kk-KZ" sz="36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Скругленный 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409" y="2396195"/>
                <a:ext cx="4803972" cy="1663150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32721" y="4306220"/>
                <a:ext cx="7767383" cy="10760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US" sz="3200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21" y="4306220"/>
                <a:ext cx="7767383" cy="107606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920577" y="2419515"/>
            <a:ext cx="1762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2763" y="1445036"/>
            <a:ext cx="6995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Функцияның </a:t>
            </a:r>
            <a:r>
              <a:rPr lang="kk-KZ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туындысын табыңыз: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077105" y="4325813"/>
                <a:ext cx="1336263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105" y="4325813"/>
                <a:ext cx="1336263" cy="5959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242608" y="4325814"/>
                <a:ext cx="2080057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k-KZ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kk-KZ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608" y="4325814"/>
                <a:ext cx="2080057" cy="64819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7003267" y="4325813"/>
                <a:ext cx="1206804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267" y="4325813"/>
                <a:ext cx="1206804" cy="64819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4816394" y="5058188"/>
                <a:ext cx="732315" cy="594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394" y="5058188"/>
                <a:ext cx="732315" cy="59465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5840631"/>
      </p:ext>
    </p:extLst>
  </p:cSld>
  <p:clrMapOvr>
    <a:masterClrMapping/>
  </p:clrMapOvr>
  <p:transition spd="slow" advTm="2192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2" grpId="0" animBg="1"/>
      <p:bldP spid="33" grpId="0"/>
      <p:bldP spid="23" grpId="0"/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24032" y="2079603"/>
                <a:ext cx="5189819" cy="10007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)∙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032" y="2079603"/>
                <a:ext cx="5189819" cy="100072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23340" y="4727650"/>
                <a:ext cx="2620717" cy="981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k-KZ" sz="3200" b="1" dirty="0" smtClean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Жауабы: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endParaRPr lang="ru-RU" sz="32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340" y="4727650"/>
                <a:ext cx="2620717" cy="981487"/>
              </a:xfrm>
              <a:prstGeom prst="rect">
                <a:avLst/>
              </a:prstGeom>
              <a:blipFill rotWithShape="0">
                <a:blip r:embed="rId6"/>
                <a:stretch>
                  <a:fillRect l="-6061" b="-18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59751" y="648802"/>
                <a:ext cx="7767383" cy="10760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US" sz="3200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751" y="648802"/>
                <a:ext cx="7767383" cy="107606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4404135" y="668395"/>
                <a:ext cx="1336263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135" y="668395"/>
                <a:ext cx="1336263" cy="5959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5569638" y="668396"/>
                <a:ext cx="2080057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k-KZ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kk-KZ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638" y="668396"/>
                <a:ext cx="2080057" cy="64819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7330297" y="668395"/>
                <a:ext cx="1206804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297" y="668395"/>
                <a:ext cx="1206804" cy="64819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5143424" y="1400770"/>
                <a:ext cx="732315" cy="594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424" y="1400770"/>
                <a:ext cx="732315" cy="59465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163149" y="3440872"/>
                <a:ext cx="3771930" cy="10007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149" y="3440872"/>
                <a:ext cx="3771930" cy="100072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896397" y="3485184"/>
                <a:ext cx="1016496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397" y="3485184"/>
                <a:ext cx="1016496" cy="92519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912893" y="3485184"/>
                <a:ext cx="547649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893" y="3485184"/>
                <a:ext cx="547649" cy="92519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>
            <a:off x="1624659" y="3600524"/>
            <a:ext cx="566613" cy="23950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765807" y="3600524"/>
            <a:ext cx="566613" cy="23950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227946" y="3570791"/>
            <a:ext cx="238350" cy="26924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217013" y="4117663"/>
            <a:ext cx="187632" cy="12722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5327009"/>
      </p:ext>
    </p:extLst>
  </p:cSld>
  <p:clrMapOvr>
    <a:masterClrMapping/>
  </p:clrMapOvr>
  <p:transition spd="slow" advTm="32457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24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232509" y="2359545"/>
            <a:ext cx="97515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 туындысының анықтамасын  еске түсіріп, функцияның туындысын табуға есеп шығарасыз.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3976" y="1371600"/>
            <a:ext cx="4910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мақсаты:</a:t>
            </a:r>
            <a:endParaRPr lang="ru-RU" sz="3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31754"/>
      </p:ext>
    </p:extLst>
  </p:cSld>
  <p:clrMapOvr>
    <a:masterClrMapping/>
  </p:clrMapOvr>
  <p:transition spd="med" advTm="8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Рисунок 2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09359" y="2094499"/>
            <a:ext cx="7773282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Назарларыңызға</a:t>
            </a:r>
            <a:endParaRPr lang="ru-RU" sz="6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рахмет</a:t>
            </a:r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!!!</a:t>
            </a:r>
          </a:p>
          <a:p>
            <a:pPr algn="ctr"/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4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843">
        <p:fade/>
      </p:transition>
    </mc:Choice>
    <mc:Fallback xmlns="">
      <p:transition spd="med" advTm="138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21958" y="1055961"/>
            <a:ext cx="10240788" cy="181588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Шек</a:t>
            </a:r>
            <a:r>
              <a:rPr lang="ru-RU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тәуелсіз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айнымалының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белгілі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өзгерісінде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тәуелді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айнымалының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кейбір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тұрақты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мәнге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шексіз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ұмтылатынын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білдіретін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математикадағы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негізгі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түсініктердің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бірі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21958" y="409700"/>
            <a:ext cx="10240788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alt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ЕСКЕ ТҮСІРЕЙІК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747510" y="2882064"/>
                <a:ext cx="1792863" cy="9201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3200" b="1" i="0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510" y="2882064"/>
                <a:ext cx="1792863" cy="9201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63073" y="4255209"/>
                <a:ext cx="973310" cy="706435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3200" b="1" i="0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073" y="4255209"/>
                <a:ext cx="973310" cy="706435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30846" y="4214382"/>
                <a:ext cx="1214195" cy="54483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846" y="4214382"/>
                <a:ext cx="1214195" cy="544830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6718616" y="3953801"/>
                <a:ext cx="2713441" cy="112023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Скругленный 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616" y="3953801"/>
                <a:ext cx="2713441" cy="1120236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112647" y="5102432"/>
            <a:ext cx="2058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Шек белгісі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68788" y="4971654"/>
            <a:ext cx="3034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</a:t>
            </a:r>
            <a:r>
              <a:rPr lang="kk-KZ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 белгісі </a:t>
            </a:r>
          </a:p>
          <a:p>
            <a:pPr algn="ctr"/>
            <a:r>
              <a:rPr lang="kk-KZ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астындағы жазба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04787" y="5262097"/>
            <a:ext cx="3860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</a:t>
            </a:r>
            <a:r>
              <a:rPr lang="kk-KZ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 белгісі астындағы</a:t>
            </a:r>
          </a:p>
          <a:p>
            <a:pPr algn="ctr"/>
            <a:r>
              <a:rPr lang="kk-KZ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Прямая со стрелкой 2"/>
          <p:cNvCxnSpPr>
            <a:stCxn id="17" idx="1"/>
            <a:endCxn id="18" idx="0"/>
          </p:cNvCxnSpPr>
          <p:nvPr/>
        </p:nvCxnSpPr>
        <p:spPr>
          <a:xfrm flipH="1">
            <a:off x="2049728" y="3342158"/>
            <a:ext cx="1697782" cy="9130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endCxn id="28" idx="0"/>
          </p:cNvCxnSpPr>
          <p:nvPr/>
        </p:nvCxnSpPr>
        <p:spPr>
          <a:xfrm>
            <a:off x="4130846" y="3802252"/>
            <a:ext cx="607098" cy="4121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17" idx="3"/>
            <a:endCxn id="29" idx="0"/>
          </p:cNvCxnSpPr>
          <p:nvPr/>
        </p:nvCxnSpPr>
        <p:spPr>
          <a:xfrm>
            <a:off x="5540373" y="3342158"/>
            <a:ext cx="2534964" cy="6116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7226818"/>
      </p:ext>
    </p:extLst>
  </p:cSld>
  <p:clrMapOvr>
    <a:masterClrMapping/>
  </p:clrMapOvr>
  <p:transition spd="slow" advTm="48407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animBg="1"/>
      <p:bldP spid="28" grpId="0" animBg="1"/>
      <p:bldP spid="29" grpId="0" animBg="1"/>
      <p:bldP spid="30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921958" y="467031"/>
            <a:ext cx="10364031" cy="646331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ru-RU" sz="36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Функцияның</a:t>
            </a:r>
            <a:r>
              <a:rPr lang="ru-RU" altLang="ru-RU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36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шегін</a:t>
            </a:r>
            <a:r>
              <a:rPr lang="ru-RU" altLang="ru-RU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36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анықтау</a:t>
            </a:r>
            <a:r>
              <a:rPr lang="ru-RU" altLang="ru-RU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36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ережелері</a:t>
            </a:r>
            <a:r>
              <a:rPr lang="ru-RU" altLang="ru-RU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ru-RU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7636" y="1357745"/>
            <a:ext cx="1882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kk-KZ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ереже:</a:t>
            </a:r>
            <a:endParaRPr lang="ru-RU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47998" y="1343163"/>
                <a:ext cx="7347460" cy="70884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3200" b="1" i="0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sz="3200" b="1" i="0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𝐥𝐢𝐦</m:t>
                                  </m:r>
                                </m:e>
                                <m:lim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3200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a:rPr lang="en-US" sz="3200" b="1" i="0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𝐥𝐢𝐦</m:t>
                                      </m:r>
                                    </m:e>
                                    <m:lim>
                                      <m:r>
                                        <a:rPr lang="en-US" sz="3200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3200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en-US" sz="3200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𝒂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998" y="1343163"/>
                <a:ext cx="7347460" cy="708847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177636" y="2601153"/>
            <a:ext cx="1882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kk-KZ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ереже:</a:t>
            </a:r>
            <a:endParaRPr lang="ru-RU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147998" y="2586571"/>
                <a:ext cx="7033314" cy="70884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3200" b="1" i="0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sz="3200" b="1" i="0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𝐥𝐢𝐦</m:t>
                                  </m:r>
                                </m:e>
                                <m:lim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unc>
                                <m:funcPr>
                                  <m:ctrlP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3200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a:rPr lang="en-US" sz="3200" b="1" i="0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𝐥𝐢𝐦</m:t>
                                      </m:r>
                                    </m:e>
                                    <m:lim>
                                      <m:r>
                                        <a:rPr lang="en-US" sz="3200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3200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en-US" sz="3200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𝒂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998" y="2586571"/>
                <a:ext cx="7033314" cy="708847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177636" y="3907895"/>
            <a:ext cx="1882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kk-KZ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ереже:</a:t>
            </a:r>
            <a:endParaRPr lang="ru-RU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147998" y="3893313"/>
                <a:ext cx="4366851" cy="144763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3200" b="1" i="0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3200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a:rPr lang="en-US" sz="3200" b="1" i="0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𝐥𝐢𝐦</m:t>
                                      </m:r>
                                    </m:e>
                                    <m:lim>
                                      <m:r>
                                        <a:rPr lang="en-US" sz="3200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3200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en-US" sz="3200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𝒂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3200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a:rPr lang="en-US" sz="3200" b="1" i="0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𝐥𝐢𝐦</m:t>
                                      </m:r>
                                    </m:e>
                                    <m:lim>
                                      <m:r>
                                        <a:rPr lang="en-US" sz="3200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3200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en-US" sz="3200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𝒂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998" y="3893313"/>
                <a:ext cx="4366851" cy="1447630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0923267"/>
      </p:ext>
    </p:extLst>
  </p:cSld>
  <p:clrMapOvr>
    <a:masterClrMapping/>
  </p:clrMapOvr>
  <p:transition spd="slow" advTm="30924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animBg="1"/>
      <p:bldP spid="16" grpId="0"/>
      <p:bldP spid="17" grpId="0" animBg="1"/>
      <p:bldP spid="18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2254" y="1126904"/>
            <a:ext cx="99428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4-ереже.</a:t>
            </a:r>
          </a:p>
          <a:p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Тұрақты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санды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шек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сыртына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шығаруға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болады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800" b="1" i="0" dirty="0">
              <a:solidFill>
                <a:schemeClr val="tx2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63781" y="2320172"/>
                <a:ext cx="4907180" cy="70920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3200" b="1" i="0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func>
                            <m:func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sz="3200" b="1" i="0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𝐥𝐢𝐦</m:t>
                                  </m:r>
                                </m:e>
                                <m:lim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81" y="2320172"/>
                <a:ext cx="4907180" cy="709202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1002253" y="3225275"/>
            <a:ext cx="99428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5-</a:t>
            </a:r>
            <a:r>
              <a:rPr lang="ru-RU" sz="2800" b="1" dirty="0" err="1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ереже</a:t>
            </a:r>
            <a:r>
              <a:rPr lang="ru-RU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Натурал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көрсеткіші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бар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дәреженің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шегі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сол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шек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дәрежесіне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40538" y="4880617"/>
                <a:ext cx="4768960" cy="90925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3200" b="1" i="0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3200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sz="3200" b="1" i="1" smtClean="0">
                                              <a:solidFill>
                                                <a:schemeClr val="tx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a:rPr lang="en-US" sz="3200" b="1" i="0" smtClean="0">
                                              <a:solidFill>
                                                <a:schemeClr val="tx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𝐥𝐢𝐦</m:t>
                                          </m:r>
                                        </m:e>
                                        <m:lim>
                                          <m:r>
                                            <a:rPr lang="en-US" sz="3200" b="1" i="1" smtClean="0">
                                              <a:solidFill>
                                                <a:schemeClr val="tx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  <m:r>
                                            <a:rPr lang="en-US" sz="3200" b="1" i="1" smtClean="0">
                                              <a:solidFill>
                                                <a:schemeClr val="tx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→</m:t>
                                          </m:r>
                                          <m:r>
                                            <a:rPr lang="en-US" sz="3200" b="1" i="1" smtClean="0">
                                              <a:solidFill>
                                                <a:schemeClr val="tx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𝒂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𝒇</m:t>
                                      </m:r>
                                      <m:r>
                                        <a:rPr lang="en-US" sz="3200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200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3200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38" y="4880617"/>
                <a:ext cx="4768960" cy="909257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921958" y="467031"/>
            <a:ext cx="10364031" cy="646331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ru-RU" sz="36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Функцияның</a:t>
            </a:r>
            <a:r>
              <a:rPr lang="ru-RU" altLang="ru-RU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36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шегін</a:t>
            </a:r>
            <a:r>
              <a:rPr lang="ru-RU" altLang="ru-RU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36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анықтау</a:t>
            </a:r>
            <a:r>
              <a:rPr lang="ru-RU" altLang="ru-RU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36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ережелері</a:t>
            </a:r>
            <a:r>
              <a:rPr lang="ru-RU" altLang="ru-RU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ru-RU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03973" y="5090229"/>
                <a:ext cx="117698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973" y="5090229"/>
                <a:ext cx="1176989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3218373"/>
      </p:ext>
    </p:extLst>
  </p:cSld>
  <p:clrMapOvr>
    <a:masterClrMapping/>
  </p:clrMapOvr>
  <p:transition spd="slow" advTm="3189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13" grpId="0" animBg="1"/>
      <p:bldP spid="15" grpId="0"/>
      <p:bldP spid="16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8973" name="Rectangle 13"/>
              <p:cNvSpPr>
                <a:spLocks noChangeArrowheads="1"/>
              </p:cNvSpPr>
              <p:nvPr/>
            </p:nvSpPr>
            <p:spPr bwMode="auto">
              <a:xfrm>
                <a:off x="921957" y="1892077"/>
                <a:ext cx="1036403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altLang="ru-RU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altLang="ru-RU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</m:sSub>
                    <m:r>
                      <a:rPr lang="en-US" altLang="ru-RU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ru-RU" altLang="ru-RU" sz="24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мәнін</a:t>
                </a:r>
                <a:r>
                  <a:rPr lang="ru-RU" altLang="ru-RU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altLang="ru-RU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altLang="ru-RU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altLang="ru-RU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kk-KZ" altLang="ru-RU" sz="2400" b="1" i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altLang="ru-RU" sz="24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функциясына қойып есептейміз</a:t>
                </a:r>
                <a:r>
                  <a:rPr lang="ru-RU" altLang="ru-RU" sz="24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altLang="ru-RU" sz="24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8973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1957" y="1892077"/>
                <a:ext cx="10364031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1842" b="-276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8977" name="Group 17"/>
          <p:cNvGrpSpPr>
            <a:grpSpLocks/>
          </p:cNvGrpSpPr>
          <p:nvPr/>
        </p:nvGrpSpPr>
        <p:grpSpPr bwMode="auto">
          <a:xfrm>
            <a:off x="4696293" y="1521160"/>
            <a:ext cx="988227" cy="370917"/>
            <a:chOff x="2508" y="996"/>
            <a:chExt cx="488" cy="180"/>
          </a:xfrm>
        </p:grpSpPr>
        <p:sp>
          <p:nvSpPr>
            <p:cNvPr id="14355" name="Oval 14"/>
            <p:cNvSpPr>
              <a:spLocks noChangeArrowheads="1"/>
            </p:cNvSpPr>
            <p:nvPr/>
          </p:nvSpPr>
          <p:spPr bwMode="auto">
            <a:xfrm>
              <a:off x="2508" y="1008"/>
              <a:ext cx="204" cy="168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56" name="Freeform 15"/>
            <p:cNvSpPr>
              <a:spLocks/>
            </p:cNvSpPr>
            <p:nvPr/>
          </p:nvSpPr>
          <p:spPr bwMode="auto">
            <a:xfrm>
              <a:off x="2706" y="996"/>
              <a:ext cx="290" cy="176"/>
            </a:xfrm>
            <a:custGeom>
              <a:avLst/>
              <a:gdLst>
                <a:gd name="T0" fmla="*/ 0 w 290"/>
                <a:gd name="T1" fmla="*/ 96 h 176"/>
                <a:gd name="T2" fmla="*/ 144 w 290"/>
                <a:gd name="T3" fmla="*/ 174 h 176"/>
                <a:gd name="T4" fmla="*/ 252 w 290"/>
                <a:gd name="T5" fmla="*/ 108 h 176"/>
                <a:gd name="T6" fmla="*/ 282 w 290"/>
                <a:gd name="T7" fmla="*/ 0 h 1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0" h="176">
                  <a:moveTo>
                    <a:pt x="0" y="96"/>
                  </a:moveTo>
                  <a:cubicBezTo>
                    <a:pt x="24" y="109"/>
                    <a:pt x="102" y="172"/>
                    <a:pt x="144" y="174"/>
                  </a:cubicBezTo>
                  <a:cubicBezTo>
                    <a:pt x="186" y="176"/>
                    <a:pt x="229" y="137"/>
                    <a:pt x="252" y="108"/>
                  </a:cubicBezTo>
                  <a:cubicBezTo>
                    <a:pt x="275" y="79"/>
                    <a:pt x="290" y="46"/>
                    <a:pt x="282" y="0"/>
                  </a:cubicBez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8976" name="Rectangle 16"/>
          <p:cNvSpPr>
            <a:spLocks noChangeArrowheads="1"/>
          </p:cNvSpPr>
          <p:nvPr/>
        </p:nvSpPr>
        <p:spPr bwMode="auto">
          <a:xfrm>
            <a:off x="921957" y="2465506"/>
            <a:ext cx="103640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Егер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нәтижесінде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сан </a:t>
            </a:r>
            <a:r>
              <a:rPr lang="ru-RU" altLang="ru-RU" sz="2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шықса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ru-RU" sz="2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онда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шек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осы </a:t>
            </a:r>
            <a:r>
              <a:rPr lang="ru-RU" altLang="ru-RU" sz="2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санға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болады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ru-RU" sz="2400" b="1" i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8978" name="AutoShape 18"/>
          <p:cNvSpPr>
            <a:spLocks noChangeArrowheads="1"/>
          </p:cNvSpPr>
          <p:nvPr/>
        </p:nvSpPr>
        <p:spPr bwMode="auto">
          <a:xfrm>
            <a:off x="1508373" y="3022875"/>
            <a:ext cx="7528947" cy="1295400"/>
          </a:xfrm>
          <a:prstGeom prst="rect">
            <a:avLst/>
          </a:prstGeom>
          <a:solidFill>
            <a:schemeClr val="accent4">
              <a:lumMod val="20000"/>
              <a:lumOff val="80000"/>
              <a:alpha val="50195"/>
            </a:schemeClr>
          </a:solidFill>
          <a:ln w="158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8981" name="Oval 21"/>
          <p:cNvSpPr>
            <a:spLocks noChangeArrowheads="1"/>
          </p:cNvSpPr>
          <p:nvPr/>
        </p:nvSpPr>
        <p:spPr bwMode="auto">
          <a:xfrm>
            <a:off x="6193962" y="3358628"/>
            <a:ext cx="486028" cy="600075"/>
          </a:xfrm>
          <a:prstGeom prst="ellips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8982" name="Rectangle 22"/>
          <p:cNvSpPr>
            <a:spLocks noChangeArrowheads="1"/>
          </p:cNvSpPr>
          <p:nvPr/>
        </p:nvSpPr>
        <p:spPr bwMode="auto">
          <a:xfrm>
            <a:off x="921958" y="4411130"/>
            <a:ext cx="881601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ru-RU" altLang="ru-RU" sz="2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Егер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нәтижесінде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</a:t>
            </a:r>
            <a:r>
              <a:rPr lang="ru-RU" altLang="ru-RU" sz="2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немесе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	</a:t>
            </a:r>
            <a:r>
              <a:rPr lang="ru-RU" altLang="ru-RU" sz="2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болса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ru-RU" sz="2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онда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осы </a:t>
            </a:r>
            <a:r>
              <a:rPr lang="ru-RU" altLang="ru-RU" sz="2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шек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	 </a:t>
            </a:r>
            <a:r>
              <a:rPr lang="en-US" altLang="ru-RU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altLang="ru-RU" sz="24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немесе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US" altLang="ru-RU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altLang="ru-RU" sz="24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болады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ru-RU" sz="2400" b="1" i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21957" y="409700"/>
            <a:ext cx="10364031" cy="707886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ru-RU" alt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Шекті</a:t>
            </a:r>
            <a:r>
              <a:rPr lang="ru-RU" alt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табу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12344" y="1113979"/>
                <a:ext cx="2553841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3200" b="1" i="0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344" y="1113979"/>
                <a:ext cx="2553841" cy="701410"/>
              </a:xfrm>
              <a:prstGeom prst="rect">
                <a:avLst/>
              </a:prstGeom>
              <a:blipFill rotWithShape="0">
                <a:blip r:embed="rId6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02065" y="3172915"/>
                <a:ext cx="2458302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3200" b="1" i="0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065" y="3172915"/>
                <a:ext cx="2458302" cy="92519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39624" y="3172915"/>
                <a:ext cx="1681551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ru-RU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624" y="3172915"/>
                <a:ext cx="1681551" cy="92198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43226" y="4411130"/>
                <a:ext cx="371897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226" y="4411130"/>
                <a:ext cx="371897" cy="92519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948137" y="4411130"/>
                <a:ext cx="463267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ru-RU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137" y="4411130"/>
                <a:ext cx="463267" cy="92198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792675" y="5147858"/>
                <a:ext cx="143507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  </m:t>
                      </m:r>
                    </m:oMath>
                  </m:oMathPara>
                </a14:m>
                <a:endParaRPr lang="ru-RU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675" y="5147858"/>
                <a:ext cx="1435073" cy="92519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415123" y="5147858"/>
                <a:ext cx="1242712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ru-RU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123" y="5147858"/>
                <a:ext cx="1242712" cy="92198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5937300"/>
      </p:ext>
    </p:extLst>
  </p:cSld>
  <p:clrMapOvr>
    <a:masterClrMapping/>
  </p:clrMapOvr>
  <p:transition spd="slow" advTm="46578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8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6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8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8973" grpId="0" autoUpdateAnimBg="0"/>
      <p:bldP spid="168976" grpId="0" autoUpdateAnimBg="0"/>
      <p:bldP spid="168978" grpId="0" animBg="1"/>
      <p:bldP spid="168981" grpId="0" animBg="1"/>
      <p:bldP spid="168982" grpId="0" autoUpdateAnimBg="0"/>
      <p:bldP spid="3" grpId="0"/>
      <p:bldP spid="4" grpId="0"/>
      <p:bldP spid="5" grpId="0"/>
      <p:bldP spid="6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8" name="Rectangle 14"/>
          <p:cNvSpPr>
            <a:spLocks noChangeArrowheads="1"/>
          </p:cNvSpPr>
          <p:nvPr/>
        </p:nvSpPr>
        <p:spPr bwMode="auto">
          <a:xfrm>
            <a:off x="893330" y="4137795"/>
            <a:ext cx="911459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alt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Бұл өрнектерді</a:t>
            </a:r>
            <a:r>
              <a:rPr lang="kk-KZ" altLang="ru-RU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анықталмағандық</a:t>
            </a:r>
            <a:r>
              <a:rPr lang="ru-RU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атайды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ал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шектерді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осы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жағдайда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есептеуді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анықталмағандықты</a:t>
            </a:r>
            <a:r>
              <a:rPr lang="ru-RU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ашу</a:t>
            </a:r>
            <a:r>
              <a:rPr lang="ru-RU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атайды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alt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69999" name="Object 15"/>
          <p:cNvGraphicFramePr>
            <a:graphicFrameLocks noChangeAspect="1"/>
          </p:cNvGraphicFramePr>
          <p:nvPr/>
        </p:nvGraphicFramePr>
        <p:xfrm>
          <a:off x="2408239" y="2619376"/>
          <a:ext cx="49847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4" name="Equation" r:id="rId6" imgW="190417" imgH="393529" progId="Equation.3">
                  <p:embed/>
                </p:oleObj>
              </mc:Choice>
              <mc:Fallback>
                <p:oleObj name="Equation" r:id="rId6" imgW="19041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239" y="2619376"/>
                        <a:ext cx="498475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05" name="AutoShape 21"/>
          <p:cNvSpPr>
            <a:spLocks noChangeArrowheads="1"/>
          </p:cNvSpPr>
          <p:nvPr/>
        </p:nvSpPr>
        <p:spPr bwMode="auto">
          <a:xfrm>
            <a:off x="2295525" y="2447926"/>
            <a:ext cx="7315200" cy="1304925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70011" name="Object 27"/>
          <p:cNvGraphicFramePr>
            <a:graphicFrameLocks noChangeAspect="1"/>
          </p:cNvGraphicFramePr>
          <p:nvPr/>
        </p:nvGraphicFramePr>
        <p:xfrm>
          <a:off x="3214689" y="2571751"/>
          <a:ext cx="598487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5" name="Equation" r:id="rId8" imgW="228501" imgH="393529" progId="Equation.3">
                  <p:embed/>
                </p:oleObj>
              </mc:Choice>
              <mc:Fallback>
                <p:oleObj name="Equation" r:id="rId8" imgW="22850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9" y="2571751"/>
                        <a:ext cx="598487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12" name="Object 28"/>
          <p:cNvGraphicFramePr>
            <a:graphicFrameLocks noChangeAspect="1"/>
          </p:cNvGraphicFramePr>
          <p:nvPr/>
        </p:nvGraphicFramePr>
        <p:xfrm>
          <a:off x="4008439" y="2846389"/>
          <a:ext cx="896937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6" name="Equation" r:id="rId10" imgW="342751" imgH="190417" progId="Equation.3">
                  <p:embed/>
                </p:oleObj>
              </mc:Choice>
              <mc:Fallback>
                <p:oleObj name="Equation" r:id="rId10" imgW="342751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9" y="2846389"/>
                        <a:ext cx="896937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13" name="Object 29"/>
          <p:cNvGraphicFramePr>
            <a:graphicFrameLocks noChangeAspect="1"/>
          </p:cNvGraphicFramePr>
          <p:nvPr/>
        </p:nvGraphicFramePr>
        <p:xfrm>
          <a:off x="5202238" y="2794001"/>
          <a:ext cx="5318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7" name="Equation" r:id="rId12" imgW="203024" imgH="215713" progId="Equation.3">
                  <p:embed/>
                </p:oleObj>
              </mc:Choice>
              <mc:Fallback>
                <p:oleObj name="Equation" r:id="rId12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238" y="2794001"/>
                        <a:ext cx="531812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14" name="Object 30"/>
          <p:cNvGraphicFramePr>
            <a:graphicFrameLocks noChangeAspect="1"/>
          </p:cNvGraphicFramePr>
          <p:nvPr/>
        </p:nvGraphicFramePr>
        <p:xfrm>
          <a:off x="5956300" y="2803526"/>
          <a:ext cx="5651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8" name="Equation" r:id="rId14" imgW="215619" imgH="215619" progId="Equation.3">
                  <p:embed/>
                </p:oleObj>
              </mc:Choice>
              <mc:Fallback>
                <p:oleObj name="Equation" r:id="rId14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6300" y="2803526"/>
                        <a:ext cx="5651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15" name="Object 31"/>
          <p:cNvGraphicFramePr>
            <a:graphicFrameLocks noChangeAspect="1"/>
          </p:cNvGraphicFramePr>
          <p:nvPr/>
        </p:nvGraphicFramePr>
        <p:xfrm>
          <a:off x="6731000" y="2786064"/>
          <a:ext cx="5969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9" name="Equation" r:id="rId16" imgW="228501" imgH="215806" progId="Equation.3">
                  <p:embed/>
                </p:oleObj>
              </mc:Choice>
              <mc:Fallback>
                <p:oleObj name="Equation" r:id="rId16" imgW="228501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0" y="2786064"/>
                        <a:ext cx="5969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16" name="Object 32"/>
          <p:cNvGraphicFramePr>
            <a:graphicFrameLocks noChangeAspect="1"/>
          </p:cNvGraphicFramePr>
          <p:nvPr/>
        </p:nvGraphicFramePr>
        <p:xfrm>
          <a:off x="7534275" y="2814639"/>
          <a:ext cx="6286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0" name="Equation" r:id="rId18" imgW="241091" imgH="215713" progId="Equation.3">
                  <p:embed/>
                </p:oleObj>
              </mc:Choice>
              <mc:Fallback>
                <p:oleObj name="Equation" r:id="rId18" imgW="241091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4275" y="2814639"/>
                        <a:ext cx="628650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17" name="Object 33"/>
          <p:cNvGraphicFramePr>
            <a:graphicFrameLocks noChangeAspect="1"/>
          </p:cNvGraphicFramePr>
          <p:nvPr/>
        </p:nvGraphicFramePr>
        <p:xfrm>
          <a:off x="8442325" y="2954338"/>
          <a:ext cx="10604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1" name="Equation" r:id="rId20" imgW="405872" imgH="126835" progId="Equation.3">
                  <p:embed/>
                </p:oleObj>
              </mc:Choice>
              <mc:Fallback>
                <p:oleObj name="Equation" r:id="rId20" imgW="405872" imgH="126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2325" y="2954338"/>
                        <a:ext cx="106045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921957" y="409700"/>
            <a:ext cx="10364031" cy="707886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ru-RU" alt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Шектерді</a:t>
            </a:r>
            <a:r>
              <a:rPr lang="ru-RU" alt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есептеу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13"/>
              <p:cNvSpPr>
                <a:spLocks noChangeArrowheads="1"/>
              </p:cNvSpPr>
              <p:nvPr/>
            </p:nvSpPr>
            <p:spPr bwMode="auto">
              <a:xfrm>
                <a:off x="893330" y="1112099"/>
                <a:ext cx="10364031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altLang="ru-RU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altLang="ru-RU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</m:sSub>
                    <m:r>
                      <a:rPr lang="en-US" altLang="ru-RU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ru-RU" altLang="ru-RU" sz="28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мәнін</a:t>
                </a:r>
                <a:r>
                  <a:rPr lang="ru-RU" alt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altLang="ru-RU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altLang="ru-RU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altLang="ru-RU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kk-KZ" altLang="ru-RU" sz="2800" b="1" i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altLang="ru-RU" sz="28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функциясына </a:t>
                </a:r>
                <a:r>
                  <a:rPr lang="kk-KZ" alt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қойғанда, нәтижесі ретінде келесі өрнектер жиі кездеседі:</a:t>
                </a:r>
                <a:endParaRPr lang="en-US" altLang="ru-RU" sz="28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3330" y="1112099"/>
                <a:ext cx="10364031" cy="954107"/>
              </a:xfrm>
              <a:prstGeom prst="rect">
                <a:avLst/>
              </a:prstGeom>
              <a:blipFill rotWithShape="0">
                <a:blip r:embed="rId22"/>
                <a:stretch>
                  <a:fillRect l="-1235" t="-7006" b="-165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496026"/>
      </p:ext>
    </p:extLst>
  </p:cSld>
  <p:clrMapOvr>
    <a:masterClrMapping/>
  </p:clrMapOvr>
  <p:transition spd="slow" advTm="34025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0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0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0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0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0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0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0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0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0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0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0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0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0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0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69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9998" grpId="0" autoUpdateAnimBg="0"/>
      <p:bldP spid="170005" grpId="0" animBg="1"/>
      <p:bldP spid="2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921957" y="1069263"/>
            <a:ext cx="10364032" cy="118277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1022" name="AutoShape 14"/>
          <p:cNvSpPr>
            <a:spLocks noChangeArrowheads="1"/>
          </p:cNvSpPr>
          <p:nvPr/>
        </p:nvSpPr>
        <p:spPr bwMode="auto">
          <a:xfrm>
            <a:off x="7028011" y="1620708"/>
            <a:ext cx="219075" cy="276225"/>
          </a:xfrm>
          <a:prstGeom prst="diamond">
            <a:avLst/>
          </a:prstGeom>
          <a:solidFill>
            <a:srgbClr val="7030A0"/>
          </a:solidFill>
          <a:ln w="19050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solidFill>
                <a:srgbClr val="7030A0"/>
              </a:solidFill>
            </a:endParaRPr>
          </a:p>
        </p:txBody>
      </p:sp>
      <p:sp>
        <p:nvSpPr>
          <p:cNvPr id="171026" name="AutoShape 18"/>
          <p:cNvSpPr>
            <a:spLocks noChangeArrowheads="1"/>
          </p:cNvSpPr>
          <p:nvPr/>
        </p:nvSpPr>
        <p:spPr bwMode="auto">
          <a:xfrm>
            <a:off x="4268298" y="2751817"/>
            <a:ext cx="485775" cy="962025"/>
          </a:xfrm>
          <a:prstGeom prst="bracketPair">
            <a:avLst>
              <a:gd name="adj" fmla="val 16667"/>
            </a:avLst>
          </a:prstGeom>
          <a:noFill/>
          <a:ln w="19050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1031" name="Line 23"/>
          <p:cNvSpPr>
            <a:spLocks noChangeShapeType="1"/>
          </p:cNvSpPr>
          <p:nvPr/>
        </p:nvSpPr>
        <p:spPr bwMode="auto">
          <a:xfrm flipV="1">
            <a:off x="5748482" y="2891140"/>
            <a:ext cx="1084839" cy="274061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1032" name="Line 24"/>
          <p:cNvSpPr>
            <a:spLocks noChangeShapeType="1"/>
          </p:cNvSpPr>
          <p:nvPr/>
        </p:nvSpPr>
        <p:spPr bwMode="auto">
          <a:xfrm flipV="1">
            <a:off x="5826586" y="3328125"/>
            <a:ext cx="1165785" cy="370476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1047" name="Oval 39"/>
          <p:cNvSpPr>
            <a:spLocks noChangeArrowheads="1"/>
          </p:cNvSpPr>
          <p:nvPr/>
        </p:nvSpPr>
        <p:spPr bwMode="auto">
          <a:xfrm>
            <a:off x="6096144" y="4351503"/>
            <a:ext cx="585024" cy="600075"/>
          </a:xfrm>
          <a:prstGeom prst="ellips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21957" y="409700"/>
            <a:ext cx="10364031" cy="707886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ru-RU" alt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Тапсырма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341018" y="1205797"/>
                <a:ext cx="35907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018" y="1205797"/>
                <a:ext cx="359073" cy="92519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58411" y="2759754"/>
                <a:ext cx="3017877" cy="882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800" b="1" i="0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𝟑𝟐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411" y="2759754"/>
                <a:ext cx="3017877" cy="88280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89061" y="2833342"/>
                <a:ext cx="68166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061" y="2833342"/>
                <a:ext cx="681661" cy="80945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713498" y="2804755"/>
                <a:ext cx="3962367" cy="897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800" b="1" i="0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1" i="0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498" y="2804755"/>
                <a:ext cx="3962367" cy="89710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194953" y="4254328"/>
                <a:ext cx="2517228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800" b="1" i="0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1" i="0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</m:num>
                            <m:den>
                              <m:r>
                                <a:rPr lang="en-US" sz="28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953" y="4254328"/>
                <a:ext cx="2517228" cy="80945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578916" y="4209572"/>
                <a:ext cx="1723164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altLang="ru-RU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ru-RU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ru-RU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ru-RU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altLang="ru-RU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ru-RU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ru-RU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altLang="ru-RU" sz="28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alt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916" y="4209572"/>
                <a:ext cx="1723164" cy="89896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5077275" y="4209572"/>
                <a:ext cx="1134028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altLang="ru-RU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ru-RU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ru-RU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altLang="ru-RU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ru-RU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ru-RU" sz="28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alt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275" y="4209572"/>
                <a:ext cx="1134028" cy="89896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99277" y="4443610"/>
                <a:ext cx="5818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277" y="4443610"/>
                <a:ext cx="581891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1061845" y="1400007"/>
            <a:ext cx="5876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Анықталмағандықты ашу:</a:t>
            </a:r>
            <a:endParaRPr lang="kk-KZ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0688602"/>
      </p:ext>
    </p:extLst>
  </p:cSld>
  <p:clrMapOvr>
    <a:masterClrMapping/>
  </p:clrMapOvr>
  <p:transition spd="slow" advTm="89256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7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71022" grpId="0" animBg="1"/>
      <p:bldP spid="171026" grpId="0" animBg="1"/>
      <p:bldP spid="171031" grpId="0" animBg="1"/>
      <p:bldP spid="171032" grpId="0" animBg="1"/>
      <p:bldP spid="171047" grpId="0" animBg="1"/>
      <p:bldP spid="3" grpId="0"/>
      <p:bldP spid="6" grpId="0"/>
      <p:bldP spid="7" grpId="0"/>
      <p:bldP spid="48" grpId="0"/>
      <p:bldP spid="49" grpId="0"/>
      <p:bldP spid="9" grpId="0"/>
      <p:bldP spid="5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921957" y="1069263"/>
            <a:ext cx="10364032" cy="118277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21957" y="409700"/>
            <a:ext cx="10364031" cy="707886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ru-RU" alt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Тапсырма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61845" y="1400007"/>
            <a:ext cx="5876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Анықталмағандықты ашу:</a:t>
            </a:r>
            <a:endParaRPr lang="kk-KZ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1022" name="AutoShape 14"/>
          <p:cNvSpPr>
            <a:spLocks noChangeArrowheads="1"/>
          </p:cNvSpPr>
          <p:nvPr/>
        </p:nvSpPr>
        <p:spPr bwMode="auto">
          <a:xfrm>
            <a:off x="7076584" y="1592592"/>
            <a:ext cx="219075" cy="276225"/>
          </a:xfrm>
          <a:prstGeom prst="diamond">
            <a:avLst/>
          </a:prstGeom>
          <a:solidFill>
            <a:srgbClr val="7030A0"/>
          </a:solidFill>
          <a:ln w="19050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solidFill>
                <a:srgbClr val="7030A0"/>
              </a:solidFill>
            </a:endParaRPr>
          </a:p>
        </p:txBody>
      </p:sp>
      <p:sp>
        <p:nvSpPr>
          <p:cNvPr id="171037" name="AutoShape 29"/>
          <p:cNvSpPr>
            <a:spLocks noChangeArrowheads="1"/>
          </p:cNvSpPr>
          <p:nvPr/>
        </p:nvSpPr>
        <p:spPr bwMode="auto">
          <a:xfrm>
            <a:off x="3754755" y="3010630"/>
            <a:ext cx="485775" cy="962025"/>
          </a:xfrm>
          <a:prstGeom prst="bracketPair">
            <a:avLst>
              <a:gd name="adj" fmla="val 16667"/>
            </a:avLst>
          </a:prstGeom>
          <a:noFill/>
          <a:ln w="19050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389591" y="1177681"/>
                <a:ext cx="35907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591" y="1177681"/>
                <a:ext cx="359073" cy="92519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23553" y="2994322"/>
                <a:ext cx="2445349" cy="902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800" b="1" i="0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rad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53" y="2994322"/>
                <a:ext cx="2445349" cy="90281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413925" y="3087681"/>
                <a:ext cx="68166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925" y="3087681"/>
                <a:ext cx="681661" cy="80945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257994" y="2977810"/>
                <a:ext cx="5503301" cy="10291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800" b="1" i="0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1" i="0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rad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8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rad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8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rad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994" y="2977810"/>
                <a:ext cx="5503301" cy="10291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043820" y="4159754"/>
                <a:ext cx="3685240" cy="9470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800" b="1" i="0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1" i="0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8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rad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820" y="4159754"/>
                <a:ext cx="3685240" cy="9470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>
            <a:off x="3062738" y="4225332"/>
            <a:ext cx="233363" cy="225458"/>
          </a:xfrm>
          <a:prstGeom prst="line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718942" y="4236094"/>
            <a:ext cx="233363" cy="225458"/>
          </a:xfrm>
          <a:prstGeom prst="line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2063764" y="4809215"/>
            <a:ext cx="233363" cy="2254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2448113" y="4228377"/>
            <a:ext cx="233363" cy="2254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729060" y="4142755"/>
                <a:ext cx="3110980" cy="973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800" b="1" i="0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8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rad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060" y="4142755"/>
                <a:ext cx="3110980" cy="97302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829462" y="4159754"/>
                <a:ext cx="1638269" cy="816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462" y="4159754"/>
                <a:ext cx="1638269" cy="81663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8401314"/>
      </p:ext>
    </p:extLst>
  </p:cSld>
  <p:clrMapOvr>
    <a:masterClrMapping/>
  </p:clrMapOvr>
  <p:transition spd="slow" advTm="52585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7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71022" grpId="0" animBg="1"/>
      <p:bldP spid="171037" grpId="0" animBg="1"/>
      <p:bldP spid="3" grpId="0"/>
      <p:bldP spid="2" grpId="0"/>
      <p:bldP spid="33" grpId="0"/>
      <p:bldP spid="45" grpId="0"/>
      <p:bldP spid="46" grpId="0"/>
      <p:bldP spid="51" grpId="0"/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5.3|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|3.9|2.5|1.9|8.6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5.7|3.8|5.5|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.4|2.2|3.8|4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6.9|1.8|3.2|5.8|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3|10.5|8.9|2.2|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2.7|9.3|8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.7|6.5|2.1|2.2|1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7.6|5.1|3.4|5.1|0.7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1.1|7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2.7|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8.3|1.1|2.8|3.7|0.7|4.9|3.2|1|1.6|4.8|2.7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6.8|1.7|1.7|1.8|1.7|1.3|1.4|2|6.2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5|5.4|13.1|12.5|1.2|25.4|0.6|2.4|7.6|1.3|2|14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|0.9|1.1|10|2.5|12.1|14.3|0.7|3.3|3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|4.7|15|9.4|12.2|8.2|20.9|1.3|6|9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|4.4|0.8|4.4|5.2|1.3|4.7"/>
</p:tagLst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19884</TotalTime>
  <Words>340</Words>
  <Application>Microsoft Office PowerPoint</Application>
  <PresentationFormat>Широкоэкранный</PresentationFormat>
  <Paragraphs>178</Paragraphs>
  <Slides>20</Slides>
  <Notes>1</Notes>
  <HiddenSlides>0</HiddenSlides>
  <MMClips>20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Roboto Condensed</vt:lpstr>
      <vt:lpstr>Source Sans Pro</vt:lpstr>
      <vt:lpstr>Tahoma</vt:lpstr>
      <vt:lpstr>Office Theme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Huawei</cp:lastModifiedBy>
  <cp:revision>1659</cp:revision>
  <dcterms:created xsi:type="dcterms:W3CDTF">2017-01-10T11:09:36Z</dcterms:created>
  <dcterms:modified xsi:type="dcterms:W3CDTF">2024-09-18T17:19:08Z</dcterms:modified>
</cp:coreProperties>
</file>