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56" r:id="rId2"/>
    <p:sldId id="657" r:id="rId3"/>
    <p:sldId id="647" r:id="rId4"/>
    <p:sldId id="646" r:id="rId5"/>
    <p:sldId id="643" r:id="rId6"/>
    <p:sldId id="644" r:id="rId7"/>
    <p:sldId id="645" r:id="rId8"/>
    <p:sldId id="634" r:id="rId9"/>
    <p:sldId id="649" r:id="rId10"/>
    <p:sldId id="651" r:id="rId11"/>
    <p:sldId id="652" r:id="rId12"/>
    <p:sldId id="650" r:id="rId13"/>
    <p:sldId id="653" r:id="rId14"/>
    <p:sldId id="654" r:id="rId15"/>
    <p:sldId id="655" r:id="rId16"/>
    <p:sldId id="639" r:id="rId17"/>
    <p:sldId id="635" r:id="rId18"/>
    <p:sldId id="648" r:id="rId19"/>
    <p:sldId id="65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13" userDrawn="1">
          <p15:clr>
            <a:srgbClr val="A4A3A4"/>
          </p15:clr>
        </p15:guide>
        <p15:guide id="2" pos="1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  <p:cmAuthor id="2" name="Пользователь" initials="П" lastIdx="1" clrIdx="1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593"/>
    <a:srgbClr val="A43F94"/>
    <a:srgbClr val="72599A"/>
    <a:srgbClr val="FFFF00"/>
    <a:srgbClr val="3333CC"/>
    <a:srgbClr val="CCFF66"/>
    <a:srgbClr val="FF9999"/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9" autoAdjust="0"/>
    <p:restoredTop sz="93357" autoAdjust="0"/>
  </p:normalViewPr>
  <p:slideViewPr>
    <p:cSldViewPr snapToGrid="0" showGuides="1">
      <p:cViewPr varScale="1">
        <p:scale>
          <a:sx n="48" d="100"/>
          <a:sy n="48" d="100"/>
        </p:scale>
        <p:origin x="67" y="749"/>
      </p:cViewPr>
      <p:guideLst>
        <p:guide orient="horz" pos="3113"/>
        <p:guide pos="1527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18/09/2024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9/18/2024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C06075-5473-4AAC-A69F-0FED1C08E1F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810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254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8051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3075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9908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0797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9296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898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3725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17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6693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3449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18199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92705d4e47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92705d4e47_0_1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5" name="Google Shape;495;g92705d4e47_0_1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646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="" xmlns:a16="http://schemas.microsoft.com/office/drawing/2014/main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="" xmlns:a16="http://schemas.microsoft.com/office/drawing/2014/main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="" xmlns:a16="http://schemas.microsoft.com/office/drawing/2014/main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="" xmlns:a16="http://schemas.microsoft.com/office/drawing/2014/main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="" xmlns:a16="http://schemas.microsoft.com/office/drawing/2014/main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="" xmlns:a16="http://schemas.microsoft.com/office/drawing/2014/main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="" xmlns:a16="http://schemas.microsoft.com/office/drawing/2014/main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="" xmlns:a16="http://schemas.microsoft.com/office/drawing/2014/main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="" xmlns:a16="http://schemas.microsoft.com/office/drawing/2014/main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="" xmlns:a16="http://schemas.microsoft.com/office/drawing/2014/main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="" xmlns:a16="http://schemas.microsoft.com/office/drawing/2014/main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="" xmlns:a16="http://schemas.microsoft.com/office/drawing/2014/main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="" xmlns:a16="http://schemas.microsoft.com/office/drawing/2014/main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="" xmlns:a16="http://schemas.microsoft.com/office/drawing/2014/main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="" xmlns:a16="http://schemas.microsoft.com/office/drawing/2014/main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="" xmlns:a16="http://schemas.microsoft.com/office/drawing/2014/main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="" xmlns:a16="http://schemas.microsoft.com/office/drawing/2014/main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26" Type="http://schemas.openxmlformats.org/officeDocument/2006/relationships/image" Target="../media/image61.png"/><Relationship Id="rId39" Type="http://schemas.openxmlformats.org/officeDocument/2006/relationships/image" Target="../media/image2.png"/><Relationship Id="rId3" Type="http://schemas.openxmlformats.org/officeDocument/2006/relationships/audio" Target="../media/media10.wma"/><Relationship Id="rId21" Type="http://schemas.openxmlformats.org/officeDocument/2006/relationships/image" Target="../media/image56.png"/><Relationship Id="rId34" Type="http://schemas.openxmlformats.org/officeDocument/2006/relationships/image" Target="../media/image6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5" Type="http://schemas.openxmlformats.org/officeDocument/2006/relationships/image" Target="../media/image60.png"/><Relationship Id="rId33" Type="http://schemas.openxmlformats.org/officeDocument/2006/relationships/image" Target="../media/image68.png"/><Relationship Id="rId38" Type="http://schemas.openxmlformats.org/officeDocument/2006/relationships/image" Target="../media/image73.png"/><Relationship Id="rId2" Type="http://schemas.microsoft.com/office/2007/relationships/media" Target="../media/media10.wma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29" Type="http://schemas.openxmlformats.org/officeDocument/2006/relationships/image" Target="../media/image64.png"/><Relationship Id="rId1" Type="http://schemas.openxmlformats.org/officeDocument/2006/relationships/tags" Target="../tags/tag7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24" Type="http://schemas.openxmlformats.org/officeDocument/2006/relationships/image" Target="../media/image59.png"/><Relationship Id="rId32" Type="http://schemas.openxmlformats.org/officeDocument/2006/relationships/image" Target="../media/image67.png"/><Relationship Id="rId37" Type="http://schemas.openxmlformats.org/officeDocument/2006/relationships/image" Target="../media/image72.png"/><Relationship Id="rId5" Type="http://schemas.openxmlformats.org/officeDocument/2006/relationships/notesSlide" Target="../notesSlides/notesSlide6.xml"/><Relationship Id="rId15" Type="http://schemas.openxmlformats.org/officeDocument/2006/relationships/image" Target="../media/image50.png"/><Relationship Id="rId23" Type="http://schemas.openxmlformats.org/officeDocument/2006/relationships/image" Target="../media/image58.png"/><Relationship Id="rId28" Type="http://schemas.openxmlformats.org/officeDocument/2006/relationships/image" Target="../media/image63.png"/><Relationship Id="rId36" Type="http://schemas.openxmlformats.org/officeDocument/2006/relationships/image" Target="../media/image71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31" Type="http://schemas.openxmlformats.org/officeDocument/2006/relationships/image" Target="../media/image66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image" Target="../media/image57.png"/><Relationship Id="rId27" Type="http://schemas.openxmlformats.org/officeDocument/2006/relationships/image" Target="../media/image62.png"/><Relationship Id="rId30" Type="http://schemas.openxmlformats.org/officeDocument/2006/relationships/image" Target="../media/image65.png"/><Relationship Id="rId35" Type="http://schemas.openxmlformats.org/officeDocument/2006/relationships/image" Target="../media/image7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18" Type="http://schemas.openxmlformats.org/officeDocument/2006/relationships/image" Target="../media/image86.png"/><Relationship Id="rId26" Type="http://schemas.openxmlformats.org/officeDocument/2006/relationships/image" Target="../media/image2.png"/><Relationship Id="rId3" Type="http://schemas.openxmlformats.org/officeDocument/2006/relationships/audio" Target="../media/media11.wma"/><Relationship Id="rId21" Type="http://schemas.openxmlformats.org/officeDocument/2006/relationships/image" Target="../media/image89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5" Type="http://schemas.openxmlformats.org/officeDocument/2006/relationships/image" Target="../media/image93.png"/><Relationship Id="rId2" Type="http://schemas.microsoft.com/office/2007/relationships/media" Target="../media/media11.wma"/><Relationship Id="rId16" Type="http://schemas.openxmlformats.org/officeDocument/2006/relationships/image" Target="../media/image84.png"/><Relationship Id="rId20" Type="http://schemas.openxmlformats.org/officeDocument/2006/relationships/image" Target="../media/image88.png"/><Relationship Id="rId1" Type="http://schemas.openxmlformats.org/officeDocument/2006/relationships/tags" Target="../tags/tag8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24" Type="http://schemas.openxmlformats.org/officeDocument/2006/relationships/image" Target="../media/image92.png"/><Relationship Id="rId5" Type="http://schemas.openxmlformats.org/officeDocument/2006/relationships/notesSlide" Target="../notesSlides/notesSlide7.xml"/><Relationship Id="rId15" Type="http://schemas.openxmlformats.org/officeDocument/2006/relationships/image" Target="../media/image83.png"/><Relationship Id="rId23" Type="http://schemas.openxmlformats.org/officeDocument/2006/relationships/image" Target="../media/image91.png"/><Relationship Id="rId10" Type="http://schemas.openxmlformats.org/officeDocument/2006/relationships/image" Target="../media/image78.png"/><Relationship Id="rId19" Type="http://schemas.openxmlformats.org/officeDocument/2006/relationships/image" Target="../media/image8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77.png"/><Relationship Id="rId14" Type="http://schemas.openxmlformats.org/officeDocument/2006/relationships/image" Target="../media/image82.png"/><Relationship Id="rId22" Type="http://schemas.openxmlformats.org/officeDocument/2006/relationships/image" Target="../media/image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12.wma"/><Relationship Id="rId1" Type="http://schemas.microsoft.com/office/2007/relationships/media" Target="../media/media12.wma"/><Relationship Id="rId6" Type="http://schemas.microsoft.com/office/2007/relationships/hdphoto" Target="../media/hdphoto1.wdp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13" Type="http://schemas.openxmlformats.org/officeDocument/2006/relationships/image" Target="../media/image2.png"/><Relationship Id="rId3" Type="http://schemas.openxmlformats.org/officeDocument/2006/relationships/audio" Target="../media/media13.wma"/><Relationship Id="rId7" Type="http://schemas.microsoft.com/office/2007/relationships/hdphoto" Target="../media/hdphoto1.wdp"/><Relationship Id="rId12" Type="http://schemas.openxmlformats.org/officeDocument/2006/relationships/image" Target="../media/image99.png"/><Relationship Id="rId2" Type="http://schemas.microsoft.com/office/2007/relationships/media" Target="../media/media13.wma"/><Relationship Id="rId1" Type="http://schemas.openxmlformats.org/officeDocument/2006/relationships/tags" Target="../tags/tag9.xml"/><Relationship Id="rId6" Type="http://schemas.openxmlformats.org/officeDocument/2006/relationships/image" Target="../media/image94.png"/><Relationship Id="rId11" Type="http://schemas.openxmlformats.org/officeDocument/2006/relationships/image" Target="../media/image98.png"/><Relationship Id="rId5" Type="http://schemas.openxmlformats.org/officeDocument/2006/relationships/notesSlide" Target="../notesSlides/notesSlide9.xml"/><Relationship Id="rId10" Type="http://schemas.openxmlformats.org/officeDocument/2006/relationships/image" Target="../media/image97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13" Type="http://schemas.openxmlformats.org/officeDocument/2006/relationships/image" Target="../media/image105.png"/><Relationship Id="rId3" Type="http://schemas.openxmlformats.org/officeDocument/2006/relationships/audio" Target="../media/media14.wma"/><Relationship Id="rId7" Type="http://schemas.microsoft.com/office/2007/relationships/hdphoto" Target="../media/hdphoto1.wdp"/><Relationship Id="rId12" Type="http://schemas.openxmlformats.org/officeDocument/2006/relationships/image" Target="../media/image104.png"/><Relationship Id="rId2" Type="http://schemas.microsoft.com/office/2007/relationships/media" Target="../media/media14.wma"/><Relationship Id="rId16" Type="http://schemas.openxmlformats.org/officeDocument/2006/relationships/image" Target="../media/image2.png"/><Relationship Id="rId1" Type="http://schemas.openxmlformats.org/officeDocument/2006/relationships/tags" Target="../tags/tag10.xml"/><Relationship Id="rId6" Type="http://schemas.openxmlformats.org/officeDocument/2006/relationships/image" Target="../media/image94.png"/><Relationship Id="rId11" Type="http://schemas.openxmlformats.org/officeDocument/2006/relationships/image" Target="../media/image103.png"/><Relationship Id="rId5" Type="http://schemas.openxmlformats.org/officeDocument/2006/relationships/notesSlide" Target="../notesSlides/notesSlide10.xml"/><Relationship Id="rId15" Type="http://schemas.openxmlformats.org/officeDocument/2006/relationships/image" Target="../media/image107.png"/><Relationship Id="rId10" Type="http://schemas.openxmlformats.org/officeDocument/2006/relationships/image" Target="../media/image10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1.png"/><Relationship Id="rId14" Type="http://schemas.openxmlformats.org/officeDocument/2006/relationships/image" Target="../media/image10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13" Type="http://schemas.openxmlformats.org/officeDocument/2006/relationships/image" Target="../media/image113.png"/><Relationship Id="rId3" Type="http://schemas.openxmlformats.org/officeDocument/2006/relationships/audio" Target="../media/media15.wma"/><Relationship Id="rId7" Type="http://schemas.microsoft.com/office/2007/relationships/hdphoto" Target="../media/hdphoto1.wdp"/><Relationship Id="rId12" Type="http://schemas.openxmlformats.org/officeDocument/2006/relationships/image" Target="../media/image112.png"/><Relationship Id="rId2" Type="http://schemas.microsoft.com/office/2007/relationships/media" Target="../media/media15.wma"/><Relationship Id="rId16" Type="http://schemas.openxmlformats.org/officeDocument/2006/relationships/image" Target="../media/image2.png"/><Relationship Id="rId1" Type="http://schemas.openxmlformats.org/officeDocument/2006/relationships/tags" Target="../tags/tag11.xml"/><Relationship Id="rId6" Type="http://schemas.openxmlformats.org/officeDocument/2006/relationships/image" Target="../media/image94.png"/><Relationship Id="rId11" Type="http://schemas.openxmlformats.org/officeDocument/2006/relationships/image" Target="../media/image111.png"/><Relationship Id="rId5" Type="http://schemas.openxmlformats.org/officeDocument/2006/relationships/notesSlide" Target="../notesSlides/notesSlide11.xml"/><Relationship Id="rId15" Type="http://schemas.openxmlformats.org/officeDocument/2006/relationships/image" Target="../media/image115.png"/><Relationship Id="rId10" Type="http://schemas.openxmlformats.org/officeDocument/2006/relationships/image" Target="../media/image110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09.png"/><Relationship Id="rId14" Type="http://schemas.openxmlformats.org/officeDocument/2006/relationships/image" Target="../media/image1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6.wma"/><Relationship Id="rId1" Type="http://schemas.microsoft.com/office/2007/relationships/media" Target="../media/media16.wma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2.png"/><Relationship Id="rId3" Type="http://schemas.openxmlformats.org/officeDocument/2006/relationships/audio" Target="../media/media17.wma"/><Relationship Id="rId7" Type="http://schemas.openxmlformats.org/officeDocument/2006/relationships/image" Target="../media/image117.png"/><Relationship Id="rId12" Type="http://schemas.openxmlformats.org/officeDocument/2006/relationships/image" Target="../media/image121.png"/><Relationship Id="rId2" Type="http://schemas.microsoft.com/office/2007/relationships/media" Target="../media/media17.wma"/><Relationship Id="rId16" Type="http://schemas.openxmlformats.org/officeDocument/2006/relationships/image" Target="../media/image2.png"/><Relationship Id="rId1" Type="http://schemas.openxmlformats.org/officeDocument/2006/relationships/tags" Target="../tags/tag12.xml"/><Relationship Id="rId6" Type="http://schemas.openxmlformats.org/officeDocument/2006/relationships/image" Target="../media/image116.png"/><Relationship Id="rId11" Type="http://schemas.openxmlformats.org/officeDocument/2006/relationships/image" Target="../media/image120.png"/><Relationship Id="rId5" Type="http://schemas.openxmlformats.org/officeDocument/2006/relationships/notesSlide" Target="../notesSlides/notesSlide13.xml"/><Relationship Id="rId15" Type="http://schemas.openxmlformats.org/officeDocument/2006/relationships/image" Target="../media/image124.png"/><Relationship Id="rId10" Type="http://schemas.openxmlformats.org/officeDocument/2006/relationships/image" Target="../media/image119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18.png"/><Relationship Id="rId14" Type="http://schemas.openxmlformats.org/officeDocument/2006/relationships/image" Target="../media/image12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audio" Target="../media/media18.wma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microsoft.com/office/2007/relationships/media" Target="../media/media18.wma"/><Relationship Id="rId16" Type="http://schemas.openxmlformats.org/officeDocument/2006/relationships/image" Target="../media/image134.png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11" Type="http://schemas.openxmlformats.org/officeDocument/2006/relationships/image" Target="../media/image129.png"/><Relationship Id="rId5" Type="http://schemas.openxmlformats.org/officeDocument/2006/relationships/notesSlide" Target="../notesSlides/notesSlide14.xml"/><Relationship Id="rId15" Type="http://schemas.openxmlformats.org/officeDocument/2006/relationships/image" Target="../media/image133.png"/><Relationship Id="rId10" Type="http://schemas.openxmlformats.org/officeDocument/2006/relationships/image" Target="../media/image128.png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27.png"/><Relationship Id="rId14" Type="http://schemas.openxmlformats.org/officeDocument/2006/relationships/image" Target="../media/image1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9.wma"/><Relationship Id="rId1" Type="http://schemas.microsoft.com/office/2007/relationships/media" Target="../media/media19.wm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1.png"/><Relationship Id="rId5" Type="http://schemas.openxmlformats.org/officeDocument/2006/relationships/image" Target="../../clipboard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7" Type="http://schemas.openxmlformats.org/officeDocument/2006/relationships/image" Target="../media/image2.png"/><Relationship Id="rId2" Type="http://schemas.microsoft.com/office/2007/relationships/media" Target="../media/media3.wma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media4.wma"/><Relationship Id="rId7" Type="http://schemas.openxmlformats.org/officeDocument/2006/relationships/image" Target="../media/image5.png"/><Relationship Id="rId2" Type="http://schemas.microsoft.com/office/2007/relationships/media" Target="../media/media4.wma"/><Relationship Id="rId1" Type="http://schemas.openxmlformats.org/officeDocument/2006/relationships/tags" Target="../tags/tag2.xml"/><Relationship Id="rId6" Type="http://schemas.openxmlformats.org/officeDocument/2006/relationships/image" Target="../media/image410.png"/><Relationship Id="rId5" Type="http://schemas.openxmlformats.org/officeDocument/2006/relationships/image" Target="../media/image310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5.wma"/><Relationship Id="rId7" Type="http://schemas.openxmlformats.org/officeDocument/2006/relationships/image" Target="../media/image9.png"/><Relationship Id="rId2" Type="http://schemas.microsoft.com/office/2007/relationships/media" Target="../media/media5.wma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11" Type="http://schemas.openxmlformats.org/officeDocument/2006/relationships/image" Target="../media/image2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3" Type="http://schemas.openxmlformats.org/officeDocument/2006/relationships/audio" Target="../media/media6.wma"/><Relationship Id="rId7" Type="http://schemas.openxmlformats.org/officeDocument/2006/relationships/image" Target="../media/image1110.png"/><Relationship Id="rId2" Type="http://schemas.microsoft.com/office/2007/relationships/media" Target="../media/media6.wma"/><Relationship Id="rId1" Type="http://schemas.openxmlformats.org/officeDocument/2006/relationships/tags" Target="../tags/tag4.xml"/><Relationship Id="rId6" Type="http://schemas.openxmlformats.org/officeDocument/2006/relationships/image" Target="../media/image1010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0.png"/><Relationship Id="rId3" Type="http://schemas.openxmlformats.org/officeDocument/2006/relationships/audio" Target="../media/media7.wma"/><Relationship Id="rId7" Type="http://schemas.openxmlformats.org/officeDocument/2006/relationships/image" Target="../media/image1110.png"/><Relationship Id="rId2" Type="http://schemas.microsoft.com/office/2007/relationships/media" Target="../media/media7.wma"/><Relationship Id="rId1" Type="http://schemas.openxmlformats.org/officeDocument/2006/relationships/tags" Target="../tags/tag5.xml"/><Relationship Id="rId6" Type="http://schemas.openxmlformats.org/officeDocument/2006/relationships/image" Target="../media/image1010.png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media8.wma"/><Relationship Id="rId7" Type="http://schemas.openxmlformats.org/officeDocument/2006/relationships/image" Target="../media/image15.png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0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3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2" Type="http://schemas.openxmlformats.org/officeDocument/2006/relationships/audio" Target="../media/media9.wma"/><Relationship Id="rId16" Type="http://schemas.openxmlformats.org/officeDocument/2006/relationships/image" Target="../media/image27.png"/><Relationship Id="rId20" Type="http://schemas.openxmlformats.org/officeDocument/2006/relationships/image" Target="../media/image31.png"/><Relationship Id="rId29" Type="http://schemas.openxmlformats.org/officeDocument/2006/relationships/image" Target="../media/image40.png"/><Relationship Id="rId1" Type="http://schemas.microsoft.com/office/2007/relationships/media" Target="../media/media9.wma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24" Type="http://schemas.openxmlformats.org/officeDocument/2006/relationships/image" Target="../media/image35.png"/><Relationship Id="rId5" Type="http://schemas.openxmlformats.org/officeDocument/2006/relationships/image" Target="../media/image18.png"/><Relationship Id="rId15" Type="http://schemas.openxmlformats.org/officeDocument/2006/relationships/image" Target="../media/image190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10" Type="http://schemas.openxmlformats.org/officeDocument/2006/relationships/image" Target="../media/image23.png"/><Relationship Id="rId19" Type="http://schemas.openxmlformats.org/officeDocument/2006/relationships/image" Target="../media/image30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png"/><Relationship Id="rId14" Type="http://schemas.openxmlformats.org/officeDocument/2006/relationships/image" Target="../media/image26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Рисунок 2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6" name="Прямоугольник 175"/>
          <p:cNvSpPr/>
          <p:nvPr/>
        </p:nvSpPr>
        <p:spPr>
          <a:xfrm>
            <a:off x="1499013" y="1982450"/>
            <a:ext cx="919397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kk-KZ" sz="44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тақырыбы:</a:t>
            </a:r>
          </a:p>
          <a:p>
            <a:pPr algn="ctr"/>
            <a:r>
              <a:rPr lang="kk-KZ" sz="4400" b="1" dirty="0" smtClean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«Дискретті және үзіліссіз кездейсоқ шамалар»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5" name="TextBox 224"/>
          <p:cNvSpPr txBox="1"/>
          <p:nvPr/>
        </p:nvSpPr>
        <p:spPr>
          <a:xfrm>
            <a:off x="4008016" y="653248"/>
            <a:ext cx="37657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Алгебра, 10 сынып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3972042" y="5220444"/>
            <a:ext cx="184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8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2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167">
        <p:fade/>
      </p:transition>
    </mc:Choice>
    <mc:Fallback xmlns="">
      <p:transition spd="med" advTm="81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440992" y="562356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992" y="562356"/>
                <a:ext cx="777240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40992" y="1234269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992" y="1234269"/>
                <a:ext cx="777240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440992" y="1906838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992" y="1906838"/>
                <a:ext cx="777240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440992" y="2578751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992" y="2578751"/>
                <a:ext cx="777240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440992" y="3250664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992" y="3250664"/>
                <a:ext cx="777240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218232" y="562356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32" y="562356"/>
                <a:ext cx="777240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995472" y="562356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72" y="562356"/>
                <a:ext cx="777240" cy="5539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5772712" y="549476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12" y="549476"/>
                <a:ext cx="777240" cy="5539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549952" y="549476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952" y="549476"/>
                <a:ext cx="777240" cy="5539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4218232" y="1234269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32" y="1234269"/>
                <a:ext cx="777240" cy="5539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4995472" y="1234269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72" y="1234269"/>
                <a:ext cx="777240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5772712" y="1221389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12" y="1221389"/>
                <a:ext cx="777240" cy="55399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549952" y="1221389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952" y="1221389"/>
                <a:ext cx="777240" cy="55399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210727" y="1919062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27" y="1919062"/>
                <a:ext cx="777240" cy="55399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4987967" y="1919062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967" y="1919062"/>
                <a:ext cx="777240" cy="55399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765207" y="1906182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207" y="1906182"/>
                <a:ext cx="777240" cy="55399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542447" y="1906182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447" y="1906182"/>
                <a:ext cx="777240" cy="55399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4210727" y="2603855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0727" y="2603855"/>
                <a:ext cx="777240" cy="55399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4987967" y="2603855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967" y="2603855"/>
                <a:ext cx="777240" cy="55399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5765207" y="2590975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5207" y="2590975"/>
                <a:ext cx="777240" cy="55399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/>
              <p:cNvSpPr txBox="1"/>
              <p:nvPr/>
            </p:nvSpPr>
            <p:spPr>
              <a:xfrm>
                <a:off x="6542447" y="2590975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2" name="TextBox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2447" y="2590975"/>
                <a:ext cx="777240" cy="553998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218232" y="3244224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8232" y="3244224"/>
                <a:ext cx="777240" cy="55399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4995472" y="3244224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472" y="3244224"/>
                <a:ext cx="777240" cy="55399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5772712" y="3231344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𝟒𝟑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2712" y="3231344"/>
                <a:ext cx="777240" cy="553998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/>
              <p:cNvSpPr txBox="1"/>
              <p:nvPr/>
            </p:nvSpPr>
            <p:spPr>
              <a:xfrm>
                <a:off x="6549952" y="3231344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𝟒𝟑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6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9952" y="3231344"/>
                <a:ext cx="777240" cy="553998"/>
              </a:xfrm>
              <a:prstGeom prst="rect">
                <a:avLst/>
              </a:prstGeom>
              <a:blipFill rotWithShape="0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Таблица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439614"/>
                  </p:ext>
                </p:extLst>
              </p:nvPr>
            </p:nvGraphicFramePr>
            <p:xfrm>
              <a:off x="1036466" y="4136755"/>
              <a:ext cx="8659624" cy="173736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40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41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42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43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44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45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49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Таблица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1439614"/>
                  </p:ext>
                </p:extLst>
              </p:nvPr>
            </p:nvGraphicFramePr>
            <p:xfrm>
              <a:off x="1036466" y="4136755"/>
              <a:ext cx="8659624" cy="173736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1"/>
                          <a:stretch>
                            <a:fillRect l="-1124" t="-12632" r="-699438" b="-2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40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41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42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43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44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45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49</a:t>
                          </a:r>
                          <a:endParaRPr lang="ru-RU" sz="3200" b="1" i="0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1"/>
                          <a:stretch>
                            <a:fillRect l="-1124" t="-111458" r="-699438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31"/>
                          <a:stretch>
                            <a:fillRect l="-1124" t="-213684" r="-699438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311707" y="4708713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707" y="4708713"/>
                <a:ext cx="777240" cy="553998"/>
              </a:xfrm>
              <a:prstGeom prst="rect">
                <a:avLst/>
              </a:prstGeom>
              <a:blipFill rotWithShape="0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340241" y="4708713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241" y="4708713"/>
                <a:ext cx="777240" cy="553998"/>
              </a:xfrm>
              <a:prstGeom prst="rect">
                <a:avLst/>
              </a:prstGeom>
              <a:blipFill rotWithShape="0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440769" y="4708713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769" y="4708713"/>
                <a:ext cx="777240" cy="553998"/>
              </a:xfrm>
              <a:prstGeom prst="rect">
                <a:avLst/>
              </a:prstGeom>
              <a:blipFill rotWithShape="0"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576138" y="4708713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138" y="4708713"/>
                <a:ext cx="777240" cy="553998"/>
              </a:xfrm>
              <a:prstGeom prst="rect">
                <a:avLst/>
              </a:prstGeom>
              <a:blipFill rotWithShape="0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92170" y="4708713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2170" y="4708713"/>
                <a:ext cx="777240" cy="553998"/>
              </a:xfrm>
              <a:prstGeom prst="rect">
                <a:avLst/>
              </a:prstGeom>
              <a:blipFill rotWithShape="0"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695163" y="4708713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163" y="4708713"/>
                <a:ext cx="777240" cy="553998"/>
              </a:xfrm>
              <a:prstGeom prst="rect">
                <a:avLst/>
              </a:prstGeom>
              <a:blipFill rotWithShape="0">
                <a:blip r:embed="rId3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840290" y="4708713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290" y="4708713"/>
                <a:ext cx="777240" cy="553998"/>
              </a:xfrm>
              <a:prstGeom prst="rect">
                <a:avLst/>
              </a:prstGeom>
              <a:blipFill rotWithShape="0"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609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56"/>
    </mc:Choice>
    <mc:Fallback xmlns="">
      <p:transition spd="slow" advTm="452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8" grpId="0"/>
      <p:bldP spid="79" grpId="0"/>
      <p:bldP spid="80" grpId="0"/>
      <p:bldP spid="81" grpId="0"/>
      <p:bldP spid="82" grpId="0"/>
      <p:bldP spid="83" grpId="0"/>
      <p:bldP spid="8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7" name="Таблица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395294"/>
                  </p:ext>
                </p:extLst>
              </p:nvPr>
            </p:nvGraphicFramePr>
            <p:xfrm>
              <a:off x="1036466" y="1243106"/>
              <a:ext cx="8659624" cy="231214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40</a:t>
                          </a:r>
                          <a:endParaRPr lang="ru-RU" sz="32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41</a:t>
                          </a:r>
                          <a:endParaRPr lang="ru-RU" sz="32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42</a:t>
                          </a:r>
                          <a:endParaRPr lang="ru-RU" sz="32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43</a:t>
                          </a:r>
                          <a:endParaRPr lang="ru-RU" sz="32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44</a:t>
                          </a:r>
                          <a:endParaRPr lang="ru-RU" sz="32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45</a:t>
                          </a:r>
                          <a:endParaRPr lang="ru-RU" sz="32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49</a:t>
                          </a:r>
                          <a:endParaRPr lang="ru-RU" sz="3200" b="1" i="0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</a:tr>
                  <a:tr h="1153907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7" name="Таблица 7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41395294"/>
                  </p:ext>
                </p:extLst>
              </p:nvPr>
            </p:nvGraphicFramePr>
            <p:xfrm>
              <a:off x="1036466" y="1243106"/>
              <a:ext cx="8659624" cy="2312147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124" t="-12632" r="-699438" b="-30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40</a:t>
                          </a:r>
                          <a:endParaRPr lang="ru-RU" sz="32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41</a:t>
                          </a:r>
                          <a:endParaRPr lang="ru-RU" sz="32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42</a:t>
                          </a:r>
                          <a:endParaRPr lang="ru-RU" sz="32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43</a:t>
                          </a:r>
                          <a:endParaRPr lang="ru-RU" sz="32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44</a:t>
                          </a:r>
                          <a:endParaRPr lang="ru-RU" sz="32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45</a:t>
                          </a:r>
                          <a:endParaRPr lang="ru-RU" sz="3200" b="1" i="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i="0" dirty="0" smtClean="0"/>
                            <a:t>49</a:t>
                          </a:r>
                          <a:endParaRPr lang="ru-RU" sz="3200" b="1" i="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124" t="-111458" r="-699438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</a:tr>
                  <a:tr h="115390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124" t="-106842" r="-699438" b="-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:endParaRPr lang="ru-RU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>
                <a:off x="2311707" y="1815064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707" y="1815064"/>
                <a:ext cx="777240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/>
              <p:cNvSpPr txBox="1"/>
              <p:nvPr/>
            </p:nvSpPr>
            <p:spPr>
              <a:xfrm>
                <a:off x="3340241" y="1815064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79" name="TextBox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241" y="1815064"/>
                <a:ext cx="777240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4440769" y="1815064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0769" y="1815064"/>
                <a:ext cx="777240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5576138" y="1815064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6138" y="1815064"/>
                <a:ext cx="777240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6645456" y="1815064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456" y="1815064"/>
                <a:ext cx="777240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7695163" y="1815064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5163" y="1815064"/>
                <a:ext cx="777240" cy="5539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8840290" y="1815064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290" y="1815064"/>
                <a:ext cx="777240" cy="5539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20577" y="491463"/>
                <a:ext cx="10336784" cy="578882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–кездейсоқ шамасының үлестірім заңы</a:t>
                </a:r>
                <a:r>
                  <a:rPr lang="ru-RU" sz="2800" b="1" dirty="0" err="1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ны</a:t>
                </a:r>
                <a:r>
                  <a:rPr lang="kk-KZ" sz="28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ң кестесі</a:t>
                </a:r>
                <a:endParaRPr lang="ru-RU" sz="28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577" y="491463"/>
                <a:ext cx="10336784" cy="578882"/>
              </a:xfrm>
              <a:prstGeom prst="roundRect">
                <a:avLst/>
              </a:prstGeom>
              <a:blipFill rotWithShape="0">
                <a:blip r:embed="rId14"/>
                <a:stretch>
                  <a:fillRect t="-6186" b="-206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922031" y="3724110"/>
            <a:ext cx="393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Таңдау көлемі: </a:t>
            </a:r>
            <a:endParaRPr lang="ru-RU" sz="28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687519" y="3687700"/>
                <a:ext cx="6136052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kk-KZ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kk-KZ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kk-KZ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kk-KZ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kk-KZ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kk-KZ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k-KZ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7519" y="3687700"/>
                <a:ext cx="6136052" cy="5539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9505959" y="3687700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ru-RU" sz="36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959" y="3687700"/>
                <a:ext cx="777240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920577" y="4396234"/>
            <a:ext cx="3934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accent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Ықтималдығы: </a:t>
            </a:r>
            <a:endParaRPr lang="ru-RU" sz="2800" b="1" dirty="0">
              <a:solidFill>
                <a:schemeClr val="accent5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2311707" y="2448052"/>
                <a:ext cx="777240" cy="10371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707" y="2448052"/>
                <a:ext cx="777240" cy="1037143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410470" y="2448052"/>
                <a:ext cx="77724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470" y="2448052"/>
                <a:ext cx="777240" cy="1040734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77135" y="2448052"/>
                <a:ext cx="77724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135" y="2448052"/>
                <a:ext cx="777240" cy="1040734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571674" y="2448052"/>
                <a:ext cx="77724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1674" y="2448052"/>
                <a:ext cx="777240" cy="1040734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645456" y="2448052"/>
                <a:ext cx="77724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5456" y="2448052"/>
                <a:ext cx="777240" cy="1040734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7734181" y="2448052"/>
                <a:ext cx="77724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181" y="2448052"/>
                <a:ext cx="777240" cy="1040734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8768307" y="2448052"/>
                <a:ext cx="77724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307" y="2448052"/>
                <a:ext cx="777240" cy="1040734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64858" y="5007425"/>
                <a:ext cx="8549550" cy="104073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kk-KZ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kk-KZ" sz="3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kk-KZ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kk-KZ" sz="3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kk-KZ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kk-KZ" sz="3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kk-KZ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kk-KZ" sz="3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kk-KZ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kk-KZ" sz="3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kk-KZ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3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kk-KZ" sz="3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  <m:r>
                        <a:rPr lang="en-US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6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58" y="5007425"/>
                <a:ext cx="8549550" cy="1040734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8628009" y="5279582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accent5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b="1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8009" y="5279582"/>
                <a:ext cx="777240" cy="55399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2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137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289"/>
    </mc:Choice>
    <mc:Fallback xmlns="">
      <p:transition spd="slow" advTm="63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0" grpId="0"/>
      <p:bldP spid="51" grpId="0"/>
      <p:bldP spid="52" grpId="0"/>
      <p:bldP spid="53" grpId="0"/>
      <p:bldP spid="56" grpId="0"/>
      <p:bldP spid="57" grpId="0"/>
      <p:bldP spid="58" grpId="0"/>
      <p:bldP spid="59" grpId="0"/>
      <p:bldP spid="60" grpId="0"/>
      <p:bldP spid="85" grpId="0"/>
      <p:bldP spid="86" grpId="0"/>
      <p:bldP spid="87" grpId="0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77" y="1126825"/>
            <a:ext cx="10336783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Ойын сүйегі 2 рет тасталды. Бес ұпайы түсуінің санына тең кездейсоқ шаманың ықтималдығын жазыңыз.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240" b="70443" l="23353" r="42460"/>
                    </a14:imgEffect>
                  </a14:imgLayer>
                </a14:imgProps>
              </a:ext>
            </a:extLst>
          </a:blip>
          <a:srcRect l="22614" t="37011" r="57731" b="29786"/>
          <a:stretch/>
        </p:blipFill>
        <p:spPr>
          <a:xfrm rot="9799475">
            <a:off x="2791699" y="3249168"/>
            <a:ext cx="1993661" cy="18934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7240" b="70443" l="23353" r="42460"/>
                    </a14:imgEffect>
                  </a14:imgLayer>
                </a14:imgProps>
              </a:ext>
            </a:extLst>
          </a:blip>
          <a:srcRect l="22614" t="37011" r="57731" b="29786"/>
          <a:stretch/>
        </p:blipFill>
        <p:spPr>
          <a:xfrm rot="21270895" flipH="1">
            <a:off x="4153636" y="3249168"/>
            <a:ext cx="2063000" cy="1893419"/>
          </a:xfrm>
          <a:prstGeom prst="rect">
            <a:avLst/>
          </a:prstGeom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37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4"/>
    </mc:Choice>
    <mc:Fallback xmlns="">
      <p:transition spd="slow" advTm="10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6011" y="1196768"/>
            <a:ext cx="5083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Барлық мүмкін жағдайы: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607943" y="3350476"/>
            <a:ext cx="1714642" cy="974411"/>
            <a:chOff x="2791699" y="3249168"/>
            <a:chExt cx="3424937" cy="189341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40" b="70443" l="23353" r="42460"/>
                      </a14:imgEffect>
                    </a14:imgLayer>
                  </a14:imgProps>
                </a:ext>
              </a:extLst>
            </a:blip>
            <a:srcRect l="22614" t="37011" r="57731" b="29786"/>
            <a:stretch/>
          </p:blipFill>
          <p:spPr>
            <a:xfrm rot="9799475">
              <a:off x="2791699" y="3249168"/>
              <a:ext cx="1993661" cy="189341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40" b="70443" l="23353" r="42460"/>
                      </a14:imgEffect>
                    </a14:imgLayer>
                  </a14:imgProps>
                </a:ext>
              </a:extLst>
            </a:blip>
            <a:srcRect l="22614" t="37011" r="57731" b="29786"/>
            <a:stretch/>
          </p:blipFill>
          <p:spPr>
            <a:xfrm rot="21270895" flipH="1">
              <a:off x="4153636" y="3249168"/>
              <a:ext cx="2063000" cy="189341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176040" y="1090151"/>
                <a:ext cx="2705919" cy="749141"/>
              </a:xfrm>
              <a:prstGeom prst="roundRect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4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kk-KZ" sz="4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4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kk-KZ" sz="4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ru-RU" sz="4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040" y="1090151"/>
                <a:ext cx="2705919" cy="749141"/>
              </a:xfrm>
              <a:prstGeom prst="round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/>
          <p:cNvSpPr txBox="1"/>
          <p:nvPr/>
        </p:nvSpPr>
        <p:spPr>
          <a:xfrm>
            <a:off x="939889" y="1958597"/>
            <a:ext cx="2108111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244145" y="1958597"/>
            <a:ext cx="801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санының мүлдем түспеу ықтималдығы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91210" y="2720426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011114" y="2720426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770152" y="3322812"/>
            <a:ext cx="1714642" cy="974411"/>
            <a:chOff x="2791699" y="3249168"/>
            <a:chExt cx="3424937" cy="1893419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40" b="70443" l="23353" r="42460"/>
                      </a14:imgEffect>
                    </a14:imgLayer>
                  </a14:imgProps>
                </a:ext>
              </a:extLst>
            </a:blip>
            <a:srcRect l="22614" t="37011" r="57731" b="29786"/>
            <a:stretch/>
          </p:blipFill>
          <p:spPr>
            <a:xfrm rot="9799475">
              <a:off x="2791699" y="3249168"/>
              <a:ext cx="1993661" cy="1893419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40" b="70443" l="23353" r="42460"/>
                      </a14:imgEffect>
                    </a14:imgLayer>
                  </a14:imgProps>
                </a:ext>
              </a:extLst>
            </a:blip>
            <a:srcRect l="22614" t="37011" r="57731" b="29786"/>
            <a:stretch/>
          </p:blipFill>
          <p:spPr>
            <a:xfrm rot="21270895" flipH="1">
              <a:off x="4153636" y="3249168"/>
              <a:ext cx="2063000" cy="189341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918628" y="4680393"/>
                <a:ext cx="403957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628" y="4680393"/>
                <a:ext cx="403957" cy="105201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285926" y="4680393"/>
                <a:ext cx="403957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5926" y="4680393"/>
                <a:ext cx="403957" cy="105201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382852" y="4680393"/>
                <a:ext cx="1455527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2852" y="4680393"/>
                <a:ext cx="1455527" cy="1052019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flipH="1">
                <a:off x="3880325" y="4790903"/>
                <a:ext cx="907731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880325" y="4790903"/>
                <a:ext cx="907731" cy="8309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399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373"/>
    </mc:Choice>
    <mc:Fallback xmlns="">
      <p:transition spd="slow" advTm="213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9" grpId="0"/>
      <p:bldP spid="31" grpId="0" animBg="1"/>
      <p:bldP spid="33" grpId="0"/>
      <p:bldP spid="34" grpId="0"/>
      <p:bldP spid="36" grpId="0"/>
      <p:bldP spid="5" grpId="0"/>
      <p:bldP spid="55" grpId="0"/>
      <p:bldP spid="61" grpId="0"/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543967" y="1827868"/>
            <a:ext cx="1714642" cy="974411"/>
            <a:chOff x="2791699" y="3249168"/>
            <a:chExt cx="3424937" cy="189341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40" b="70443" l="23353" r="42460"/>
                      </a14:imgEffect>
                    </a14:imgLayer>
                  </a14:imgProps>
                </a:ext>
              </a:extLst>
            </a:blip>
            <a:srcRect l="22614" t="37011" r="57731" b="29786"/>
            <a:stretch/>
          </p:blipFill>
          <p:spPr>
            <a:xfrm rot="9799475">
              <a:off x="2791699" y="3249168"/>
              <a:ext cx="1993661" cy="189341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40" b="70443" l="23353" r="42460"/>
                      </a14:imgEffect>
                    </a14:imgLayer>
                  </a14:imgProps>
                </a:ext>
              </a:extLst>
            </a:blip>
            <a:srcRect l="22614" t="37011" r="57731" b="29786"/>
            <a:stretch/>
          </p:blipFill>
          <p:spPr>
            <a:xfrm rot="21270895" flipH="1">
              <a:off x="4153636" y="3249168"/>
              <a:ext cx="2063000" cy="1893419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947978" y="435989"/>
            <a:ext cx="2108111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0169" y="435989"/>
            <a:ext cx="801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санының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түсу ықтималдығы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827234" y="1197818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47138" y="1197818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706176" y="1800204"/>
            <a:ext cx="1714642" cy="974411"/>
            <a:chOff x="2791699" y="3249168"/>
            <a:chExt cx="3424937" cy="1893419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40" b="70443" l="23353" r="42460"/>
                      </a14:imgEffect>
                    </a14:imgLayer>
                  </a14:imgProps>
                </a:ext>
              </a:extLst>
            </a:blip>
            <a:srcRect l="22614" t="37011" r="57731" b="29786"/>
            <a:stretch/>
          </p:blipFill>
          <p:spPr>
            <a:xfrm rot="9799475">
              <a:off x="2791699" y="3249168"/>
              <a:ext cx="1993661" cy="1893419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40" b="70443" l="23353" r="42460"/>
                      </a14:imgEffect>
                    </a14:imgLayer>
                  </a14:imgProps>
                </a:ext>
              </a:extLst>
            </a:blip>
            <a:srcRect l="22614" t="37011" r="57731" b="29786"/>
            <a:stretch/>
          </p:blipFill>
          <p:spPr>
            <a:xfrm rot="21270895" flipH="1">
              <a:off x="4153636" y="3249168"/>
              <a:ext cx="2063000" cy="189341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43039" y="3203139"/>
                <a:ext cx="403957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039" y="3203139"/>
                <a:ext cx="403957" cy="10407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729769" y="3206337"/>
                <a:ext cx="403957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769" y="3206337"/>
                <a:ext cx="403957" cy="105201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465024" y="3196737"/>
                <a:ext cx="1455527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024" y="3196737"/>
                <a:ext cx="1455527" cy="104073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 flipH="1">
                <a:off x="2146996" y="3316846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2146996" y="3316846"/>
                <a:ext cx="692148" cy="83099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673193" y="3193511"/>
                <a:ext cx="403957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3193" y="3193511"/>
                <a:ext cx="403957" cy="1052019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659923" y="3199153"/>
                <a:ext cx="403957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9923" y="3199153"/>
                <a:ext cx="403957" cy="104073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 flipH="1">
                <a:off x="6036778" y="3316847"/>
                <a:ext cx="692148" cy="83099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54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36778" y="3316847"/>
                <a:ext cx="692148" cy="83099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007369" y="3224513"/>
                <a:ext cx="788677" cy="923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6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6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369" y="3224513"/>
                <a:ext cx="788677" cy="92333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488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229"/>
    </mc:Choice>
    <mc:Fallback xmlns="">
      <p:transition spd="slow" advTm="29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/>
      <p:bldP spid="36" grpId="0"/>
      <p:bldP spid="5" grpId="0"/>
      <p:bldP spid="55" grpId="0"/>
      <p:bldP spid="61" grpId="0"/>
      <p:bldP spid="62" grpId="0"/>
      <p:bldP spid="30" grpId="0"/>
      <p:bldP spid="32" grpId="0"/>
      <p:bldP spid="37" grpId="0"/>
      <p:bldP spid="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1456601" y="1645827"/>
            <a:ext cx="1714642" cy="974411"/>
            <a:chOff x="2791699" y="3249168"/>
            <a:chExt cx="3424937" cy="1893419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40" b="70443" l="23353" r="42460"/>
                      </a14:imgEffect>
                    </a14:imgLayer>
                  </a14:imgProps>
                </a:ext>
              </a:extLst>
            </a:blip>
            <a:srcRect l="22614" t="37011" r="57731" b="29786"/>
            <a:stretch/>
          </p:blipFill>
          <p:spPr>
            <a:xfrm rot="9799475">
              <a:off x="2791699" y="3249168"/>
              <a:ext cx="1993661" cy="1893419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40" b="70443" l="23353" r="42460"/>
                      </a14:imgEffect>
                    </a14:imgLayer>
                  </a14:imgProps>
                </a:ext>
              </a:extLst>
            </a:blip>
            <a:srcRect l="22614" t="37011" r="57731" b="29786"/>
            <a:stretch/>
          </p:blipFill>
          <p:spPr>
            <a:xfrm rot="21270895" flipH="1">
              <a:off x="4153636" y="3249168"/>
              <a:ext cx="2063000" cy="1893419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947978" y="435989"/>
            <a:ext cx="2108111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жағдай: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180169" y="435989"/>
            <a:ext cx="8013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санының </a:t>
            </a:r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рет түсу ықтималдығы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39868" y="1015777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59772" y="1015777"/>
            <a:ext cx="2705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-ші: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5618810" y="1618163"/>
            <a:ext cx="1714642" cy="974411"/>
            <a:chOff x="2791699" y="3249168"/>
            <a:chExt cx="3424937" cy="1893419"/>
          </a:xfrm>
        </p:grpSpPr>
        <p:pic>
          <p:nvPicPr>
            <p:cNvPr id="49" name="Рисунок 48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40" b="70443" l="23353" r="42460"/>
                      </a14:imgEffect>
                    </a14:imgLayer>
                  </a14:imgProps>
                </a:ext>
              </a:extLst>
            </a:blip>
            <a:srcRect l="22614" t="37011" r="57731" b="29786"/>
            <a:stretch/>
          </p:blipFill>
          <p:spPr>
            <a:xfrm rot="9799475">
              <a:off x="2791699" y="3249168"/>
              <a:ext cx="1993661" cy="1893419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7240" b="70443" l="23353" r="42460"/>
                      </a14:imgEffect>
                    </a14:imgLayer>
                  </a14:imgProps>
                </a:ext>
              </a:extLst>
            </a:blip>
            <a:srcRect l="22614" t="37011" r="57731" b="29786"/>
            <a:stretch/>
          </p:blipFill>
          <p:spPr>
            <a:xfrm rot="21270895" flipH="1">
              <a:off x="4153636" y="3249168"/>
              <a:ext cx="2063000" cy="189341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243836" y="2902956"/>
                <a:ext cx="403957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836" y="2902956"/>
                <a:ext cx="403957" cy="10407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908136" y="2900833"/>
                <a:ext cx="1657505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   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136" y="2900833"/>
                <a:ext cx="1657505" cy="10407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929293" y="2900833"/>
                <a:ext cx="403957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293" y="2900833"/>
                <a:ext cx="403957" cy="104073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 flipH="1">
                <a:off x="3942469" y="2712584"/>
                <a:ext cx="692148" cy="123110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80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</m:oMath>
                  </m:oMathPara>
                </a14:m>
                <a:endParaRPr lang="ru-RU" sz="80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942469" y="2712584"/>
                <a:ext cx="692148" cy="123110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5" name="Таблица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756401"/>
                  </p:ext>
                </p:extLst>
              </p:nvPr>
            </p:nvGraphicFramePr>
            <p:xfrm>
              <a:off x="1942571" y="4177154"/>
              <a:ext cx="6794548" cy="164592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698637"/>
                    <a:gridCol w="1698637"/>
                    <a:gridCol w="1698637"/>
                    <a:gridCol w="169863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5" name="Таблица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4756401"/>
                  </p:ext>
                </p:extLst>
              </p:nvPr>
            </p:nvGraphicFramePr>
            <p:xfrm>
              <a:off x="1942571" y="4177154"/>
              <a:ext cx="6794548" cy="164592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698637"/>
                    <a:gridCol w="1698637"/>
                    <a:gridCol w="1698637"/>
                    <a:gridCol w="169863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58" t="-13684" r="-300717" b="-1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2"/>
                          <a:stretch>
                            <a:fillRect l="-358" t="-61364" r="-300717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161883" y="4742819"/>
                <a:ext cx="679673" cy="10520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883" y="4742819"/>
                <a:ext cx="679673" cy="1052019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5861893" y="4754104"/>
                <a:ext cx="679673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1893" y="4754104"/>
                <a:ext cx="679673" cy="1040734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509363" y="4754104"/>
                <a:ext cx="679673" cy="10407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363" y="4754104"/>
                <a:ext cx="679673" cy="1040734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743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54"/>
    </mc:Choice>
    <mc:Fallback xmlns="">
      <p:transition spd="slow" advTm="371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4" grpId="0"/>
      <p:bldP spid="36" grpId="0"/>
      <p:bldP spid="5" grpId="0"/>
      <p:bldP spid="61" grpId="0"/>
      <p:bldP spid="32" grpId="0"/>
      <p:bldP spid="37" grpId="0"/>
      <p:bldP spid="51" grpId="0"/>
      <p:bldP spid="52" grpId="0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77" y="1126825"/>
            <a:ext cx="10336783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Мерген нысанаға бір-бірінен тәуелсіз үш рет оқ атты. Әрбір оқтың нысанаға тию ықтималдығы 0,9. Оқтардың нысанаға тиюінің үлестірім заңын анықтаңыз.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4" name="Picture 4" descr="https://im7.bloha.ru/emoji/direct-hit_1f3a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907" y="2868888"/>
            <a:ext cx="2266990" cy="226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34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16"/>
    </mc:Choice>
    <mc:Fallback xmlns="">
      <p:transition spd="slow" advTm="165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851597" y="455590"/>
            <a:ext cx="10346383" cy="69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Шешуі:</a:t>
            </a:r>
            <a:endParaRPr lang="ru-RU" sz="40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06011" y="1196768"/>
            <a:ext cx="759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Тию ықтималдығы: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06011" y="1862179"/>
            <a:ext cx="7591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Тимеу ықтималдығы: 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431522" y="1180068"/>
                <a:ext cx="75770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522" y="1180068"/>
                <a:ext cx="757707" cy="4924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415448" y="1862179"/>
                <a:ext cx="757708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5448" y="1862179"/>
                <a:ext cx="757708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Picture 4" descr="https://im7.bloha.ru/emoji/direct-hit_1f3a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089" y="488117"/>
            <a:ext cx="1570719" cy="14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948701" y="2647009"/>
            <a:ext cx="2297419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рет тисе: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3857239" y="2662397"/>
                <a:ext cx="30612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7239" y="2662397"/>
                <a:ext cx="3061223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952739" y="2662397"/>
                <a:ext cx="12482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2739" y="2662397"/>
                <a:ext cx="1248227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/>
          <p:cNvSpPr txBox="1"/>
          <p:nvPr/>
        </p:nvSpPr>
        <p:spPr>
          <a:xfrm>
            <a:off x="933347" y="3403162"/>
            <a:ext cx="2312773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рет тисе: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43732" y="4152229"/>
                <a:ext cx="26410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32" y="4152229"/>
                <a:ext cx="2641044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31226" y="4152229"/>
                <a:ext cx="30369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1226" y="4152229"/>
                <a:ext cx="3036985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587392" y="4152228"/>
                <a:ext cx="34571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7392" y="4152228"/>
                <a:ext cx="3457165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61633" y="4904355"/>
                <a:ext cx="53344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1633" y="4904355"/>
                <a:ext cx="5334474" cy="49244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71224" y="4904354"/>
                <a:ext cx="12482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𝟎𝟐𝟕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1224" y="4904354"/>
                <a:ext cx="1248227" cy="492443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950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5177"/>
    </mc:Choice>
    <mc:Fallback xmlns="">
      <p:transition spd="slow" advTm="651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9" grpId="0"/>
      <p:bldP spid="30" grpId="0"/>
      <p:bldP spid="2" grpId="0"/>
      <p:bldP spid="32" grpId="0"/>
      <p:bldP spid="50" grpId="0" animBg="1"/>
      <p:bldP spid="51" grpId="0"/>
      <p:bldP spid="52" grpId="0"/>
      <p:bldP spid="53" grpId="0" animBg="1"/>
      <p:bldP spid="56" grpId="0"/>
      <p:bldP spid="57" grpId="0"/>
      <p:bldP spid="58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 descr="https://im7.bloha.ru/emoji/direct-hit_1f3a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5044" y="209727"/>
            <a:ext cx="1570719" cy="143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950013" y="482589"/>
            <a:ext cx="236192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рет тисе: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960397" y="1231656"/>
                <a:ext cx="26410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97" y="1231656"/>
                <a:ext cx="2641044" cy="49244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547891" y="1231656"/>
                <a:ext cx="303698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891" y="1231656"/>
                <a:ext cx="3036985" cy="4924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604057" y="1231655"/>
                <a:ext cx="345716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57" y="1231655"/>
                <a:ext cx="3457165" cy="492443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678298" y="1983782"/>
                <a:ext cx="533447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𝟎𝟖𝟏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𝟎𝟖𝟏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𝟎𝟖𝟏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298" y="1983782"/>
                <a:ext cx="5334474" cy="49244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87889" y="1983781"/>
                <a:ext cx="124822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𝟐𝟒𝟑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7889" y="1983781"/>
                <a:ext cx="1248227" cy="492443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955571" y="2865026"/>
            <a:ext cx="2356362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kk-KZ" sz="2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рет тисе: </a:t>
            </a:r>
            <a:endParaRPr lang="ru-RU" sz="2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311932" y="2858160"/>
                <a:ext cx="26410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kk-KZ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932" y="2858160"/>
                <a:ext cx="2641044" cy="492443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028757" y="2858159"/>
                <a:ext cx="166840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2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𝟕𝟐𝟗</m:t>
                      </m:r>
                    </m:oMath>
                  </m:oMathPara>
                </a14:m>
                <a:endParaRPr lang="ru-RU" sz="32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8757" y="2858159"/>
                <a:ext cx="1668405" cy="492443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Таблица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692862"/>
                  </p:ext>
                </p:extLst>
              </p:nvPr>
            </p:nvGraphicFramePr>
            <p:xfrm>
              <a:off x="960397" y="3812397"/>
              <a:ext cx="8493185" cy="164592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698637"/>
                    <a:gridCol w="1698637"/>
                    <a:gridCol w="1698637"/>
                    <a:gridCol w="1698637"/>
                    <a:gridCol w="1698637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 smtClean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Таблица 4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73692862"/>
                  </p:ext>
                </p:extLst>
              </p:nvPr>
            </p:nvGraphicFramePr>
            <p:xfrm>
              <a:off x="960397" y="3812397"/>
              <a:ext cx="8493185" cy="164592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698637"/>
                    <a:gridCol w="1698637"/>
                    <a:gridCol w="1698637"/>
                    <a:gridCol w="1698637"/>
                    <a:gridCol w="1698637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4"/>
                          <a:stretch>
                            <a:fillRect l="-358" t="-13684" r="-400358" b="-1873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0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1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2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</a:rPr>
                            <a:t>3</a:t>
                          </a:r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  <a:tr h="106680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14"/>
                          <a:stretch>
                            <a:fillRect l="-358" t="-61364" r="-400358" b="-113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7889245" y="4603991"/>
                <a:ext cx="14026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𝟕𝟐𝟗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9245" y="4603991"/>
                <a:ext cx="1402628" cy="5539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284509" y="4603991"/>
                <a:ext cx="14026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𝟐𝟒𝟑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509" y="4603991"/>
                <a:ext cx="1402628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4525486" y="4603991"/>
                <a:ext cx="14026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𝟎𝟐𝟕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5486" y="4603991"/>
                <a:ext cx="1402628" cy="55399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2792221" y="4603991"/>
                <a:ext cx="140262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𝟎𝟎𝟗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2221" y="4603991"/>
                <a:ext cx="1402628" cy="55399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381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34"/>
    </mc:Choice>
    <mc:Fallback xmlns="">
      <p:transition spd="slow" advTm="70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6" grpId="0"/>
      <p:bldP spid="57" grpId="0"/>
      <p:bldP spid="58" grpId="0"/>
      <p:bldP spid="59" grpId="0"/>
      <p:bldP spid="60" grpId="0"/>
      <p:bldP spid="27" grpId="0" animBg="1"/>
      <p:bldP spid="28" grpId="0"/>
      <p:bldP spid="36" grpId="0"/>
      <p:bldP spid="49" grpId="0"/>
      <p:bldP spid="54" grpId="0"/>
      <p:bldP spid="55" grpId="0"/>
      <p:bldP spid="6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Рисунок 26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09359" y="2094499"/>
            <a:ext cx="7773282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Назарларыңызға</a:t>
            </a:r>
            <a:endParaRPr lang="ru-RU" sz="66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66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рахмет</a:t>
            </a:r>
            <a:r>
              <a:rPr lang="ru-RU" sz="6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!!!</a:t>
            </a:r>
          </a:p>
          <a:p>
            <a:pPr algn="ctr"/>
            <a:endParaRPr lang="ru-RU" sz="6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09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145">
        <p:fade/>
      </p:transition>
    </mc:Choice>
    <mc:Fallback xmlns="">
      <p:transition spd="med" advTm="131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dirty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509" y="2351065"/>
                <a:ext cx="5819002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Рисунок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1232509" y="2359545"/>
            <a:ext cx="97515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kk-KZ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дискретті және үзіліссіз кездейсоқ шамалардың анықтамаларын біліп және оларды ажырата аласыз.</a:t>
            </a:r>
            <a:endParaRPr lang="ru-RU" sz="3200" b="1" dirty="0">
              <a:solidFill>
                <a:schemeClr val="accent6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3976" y="1371600"/>
            <a:ext cx="4910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Сабақтың мақсаты:</a:t>
            </a:r>
            <a:endParaRPr lang="ru-RU" sz="3600" b="1" dirty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24051"/>
      </p:ext>
    </p:extLst>
  </p:cSld>
  <p:clrMapOvr>
    <a:masterClrMapping/>
  </p:clrMapOvr>
  <p:transition spd="med" advTm="807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673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шама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80457" y="1312208"/>
            <a:ext cx="100854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Теңгені 10 рет лақтырғанда елтаңба жағының</a:t>
            </a:r>
          </a:p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түсу саны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80457" y="2452332"/>
            <a:ext cx="1008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Келесі жылғы ақпан айының күндер саны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80457" y="3298351"/>
            <a:ext cx="1008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Сыныптағы бір оқушының бойының биіктігі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80457" y="4144370"/>
            <a:ext cx="1008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Қаланың бір жылдық жауын-шашын мөлшері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80457" y="5010482"/>
            <a:ext cx="100854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Үй салуға қажетті кірпіш саны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AutoShape 6" descr="https://im3.bloha.ru/emoji/white-heavy-check-mark_2705.png"/>
          <p:cNvSpPr>
            <a:spLocks noChangeAspect="1" noChangeArrowheads="1"/>
          </p:cNvSpPr>
          <p:nvPr/>
        </p:nvSpPr>
        <p:spPr bwMode="auto">
          <a:xfrm>
            <a:off x="7592694" y="5153516"/>
            <a:ext cx="1017905" cy="101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im7.bloha.ru/emoji/cross-mark_274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127" y="2476558"/>
            <a:ext cx="544011" cy="5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m3.bloha.ru/emoji/white-heavy-check-mark_27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32" y="1389561"/>
            <a:ext cx="625158" cy="6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0" descr="https://im3.bloha.ru/emoji/white-heavy-check-mark_27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32" y="3295903"/>
            <a:ext cx="625158" cy="6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https://im3.bloha.ru/emoji/white-heavy-check-mark_270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132" y="4164463"/>
            <a:ext cx="625158" cy="62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8" descr="https://im7.bloha.ru/emoji/cross-mark_274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683" y="5010482"/>
            <a:ext cx="544011" cy="54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84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52"/>
    </mc:Choice>
    <mc:Fallback xmlns="">
      <p:transition spd="slow" advTm="70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Прямая соединительная линия 29"/>
          <p:cNvCxnSpPr/>
          <p:nvPr/>
        </p:nvCxnSpPr>
        <p:spPr>
          <a:xfrm>
            <a:off x="2299382" y="4144990"/>
            <a:ext cx="1948" cy="48775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646;p44"/>
          <p:cNvSpPr txBox="1"/>
          <p:nvPr/>
        </p:nvSpPr>
        <p:spPr>
          <a:xfrm>
            <a:off x="933721" y="439321"/>
            <a:ext cx="10346383" cy="673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4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шама</a:t>
            </a:r>
            <a:endParaRPr lang="ru-RU" sz="4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0459" y="1234105"/>
            <a:ext cx="2325521" cy="64698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Дискретті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0742" y="1204003"/>
            <a:ext cx="2017683" cy="64698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Үзіліссіз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1478280" y="4572000"/>
            <a:ext cx="2897700" cy="4572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2050459" y="2606040"/>
            <a:ext cx="0" cy="252984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6268025" y="4572000"/>
            <a:ext cx="320040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6840204" y="2560320"/>
            <a:ext cx="0" cy="252984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/>
          <p:cNvSpPr/>
          <p:nvPr/>
        </p:nvSpPr>
        <p:spPr>
          <a:xfrm>
            <a:off x="2209800" y="4114800"/>
            <a:ext cx="182880" cy="1981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2628653" y="3900357"/>
            <a:ext cx="182880" cy="1981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026563" y="3847017"/>
            <a:ext cx="182880" cy="1981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2831913" y="3557491"/>
            <a:ext cx="182880" cy="1981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3386962" y="3426825"/>
            <a:ext cx="182880" cy="1981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801439" y="3228705"/>
            <a:ext cx="182880" cy="1981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4073711" y="2880360"/>
            <a:ext cx="182880" cy="1981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7043414">
            <a:off x="6442210" y="1664706"/>
            <a:ext cx="3169920" cy="2024522"/>
          </a:xfrm>
          <a:prstGeom prst="arc">
            <a:avLst>
              <a:gd name="adj1" fmla="val 15096538"/>
              <a:gd name="adj2" fmla="val 0"/>
            </a:avLst>
          </a:prstGeom>
          <a:ln w="571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29" idx="2"/>
          </p:cNvCxnSpPr>
          <p:nvPr/>
        </p:nvCxnSpPr>
        <p:spPr>
          <a:xfrm>
            <a:off x="7298012" y="4084243"/>
            <a:ext cx="1948" cy="48775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9022460" y="2899452"/>
            <a:ext cx="0" cy="1696201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7178105" y="4566810"/>
                <a:ext cx="203260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en-US" sz="28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105" y="4566810"/>
                <a:ext cx="2032608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>
            <a:off x="2708030" y="4084242"/>
            <a:ext cx="1948" cy="487757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39" idx="4"/>
          </p:cNvCxnSpPr>
          <p:nvPr/>
        </p:nvCxnSpPr>
        <p:spPr>
          <a:xfrm flipH="1">
            <a:off x="3886103" y="3426825"/>
            <a:ext cx="6776" cy="111486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113372" y="4566810"/>
                <a:ext cx="4781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3372" y="4566810"/>
                <a:ext cx="478143" cy="43088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564010" y="4566809"/>
                <a:ext cx="47814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010" y="4566809"/>
                <a:ext cx="478143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087583" y="4574408"/>
                <a:ext cx="108722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 …, </m:t>
                          </m:r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28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583" y="4574408"/>
                <a:ext cx="1087221" cy="4308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577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544"/>
    </mc:Choice>
    <mc:Fallback xmlns="">
      <p:transition spd="slow" advTm="335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7" grpId="0"/>
      <p:bldP spid="42" grpId="0"/>
      <p:bldP spid="43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46;p44"/>
          <p:cNvSpPr txBox="1"/>
          <p:nvPr/>
        </p:nvSpPr>
        <p:spPr>
          <a:xfrm>
            <a:off x="933721" y="439321"/>
            <a:ext cx="10346383" cy="6731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Кездейсоқ шама</a:t>
            </a:r>
            <a:endParaRPr lang="ru-RU" sz="36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0459" y="1234105"/>
            <a:ext cx="2325521" cy="64698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Дискретті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0742" y="1204003"/>
            <a:ext cx="2017683" cy="64698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Үзіліссіз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/>
          <a:srcRect l="22614" t="37011" r="57731" b="29786"/>
          <a:stretch/>
        </p:blipFill>
        <p:spPr>
          <a:xfrm>
            <a:off x="1724899" y="2151889"/>
            <a:ext cx="1205773" cy="1145146"/>
          </a:xfrm>
          <a:prstGeom prst="rect">
            <a:avLst/>
          </a:prstGeom>
        </p:spPr>
      </p:pic>
      <p:pic>
        <p:nvPicPr>
          <p:cNvPr id="17" name="Picture 4" descr="https://im7.bloha.ru/emoji/direct-hit_1f3af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227" y="3362376"/>
            <a:ext cx="1145145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im3.bloha.ru/emoji/white-sun-behind-cloud-with-rain_1f326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466" y="3329753"/>
            <a:ext cx="1145145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7.bloha.ru/emoji/cloud-with-tornado_1f32a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069" y="2121787"/>
            <a:ext cx="1145145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im3.bloha.ru/emoji/slot-machine_1f3b0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882" y="2249807"/>
            <a:ext cx="1145145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8.bloha.ru/emoji/mountain-railway_1f69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86" y="1969538"/>
            <a:ext cx="1145145" cy="114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131825" y="4741479"/>
            <a:ext cx="1296099" cy="903327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ойын </a:t>
            </a:r>
          </a:p>
          <a:p>
            <a:pPr algn="ctr"/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сүйегінің </a:t>
            </a:r>
          </a:p>
          <a:p>
            <a:pPr algn="ctr"/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түсуі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53434" y="4761386"/>
            <a:ext cx="1427096" cy="903327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ойыздың </a:t>
            </a:r>
          </a:p>
          <a:p>
            <a:pPr algn="ctr"/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</a:t>
            </a: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ешігу </a:t>
            </a:r>
          </a:p>
          <a:p>
            <a:pPr algn="ctr"/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уақыты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85758" y="4501457"/>
            <a:ext cx="1605306" cy="635675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жаңбырдың </a:t>
            </a:r>
          </a:p>
          <a:p>
            <a:pPr algn="ctr"/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жауғаны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80645" y="5236930"/>
            <a:ext cx="1879437" cy="635675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ұ</a:t>
            </a: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тысты болған </a:t>
            </a:r>
          </a:p>
          <a:p>
            <a:pPr algn="ctr"/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лоторея саны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98804" y="4819294"/>
            <a:ext cx="2242328" cy="635675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ысанаға </a:t>
            </a:r>
          </a:p>
          <a:p>
            <a:pPr algn="ctr"/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тиген оқтың саны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65549" y="4819293"/>
            <a:ext cx="1064104" cy="635675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kk-KZ" sz="16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</a:t>
            </a:r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елдің </a:t>
            </a:r>
          </a:p>
          <a:p>
            <a:pPr algn="ctr"/>
            <a:r>
              <a:rPr lang="kk-KZ" sz="16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болуы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14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197"/>
    </mc:Choice>
    <mc:Fallback xmlns="">
      <p:transition spd="slow" advTm="40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Өткенді еске түсірейік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33721" y="1091022"/>
            <a:ext cx="10346384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Кездейсоқ шаманың белгіленуі.</a:t>
            </a:r>
            <a:endParaRPr lang="ru-RU" sz="3200" b="1" dirty="0">
              <a:solidFill>
                <a:schemeClr val="tx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219" y="2093954"/>
            <a:ext cx="6096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атынның кіші әріпімен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219" y="2907616"/>
            <a:ext cx="6606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латынның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үлкен әріпімен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3649" y="3723181"/>
            <a:ext cx="5184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рысша кіші әріппен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3649" y="4531726"/>
            <a:ext cx="549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рекше үлкен әріппен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33721" y="2864341"/>
            <a:ext cx="779715" cy="7027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18515" y="2907616"/>
                <a:ext cx="18947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15" y="2907616"/>
                <a:ext cx="1894749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71140" y="3753958"/>
                <a:ext cx="17088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а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140" y="3753958"/>
                <a:ext cx="1708801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71140" y="4562503"/>
                <a:ext cx="18915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140" y="4562503"/>
                <a:ext cx="1891543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08760" y="2080173"/>
                <a:ext cx="24347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60" y="2080173"/>
                <a:ext cx="2434769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228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088"/>
    </mc:Choice>
    <mc:Fallback xmlns="">
      <p:transition spd="slow" advTm="33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3721" y="648610"/>
            <a:ext cx="10346384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Кездейсоқ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оқиғаның мүмкін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мәндерінің белгіленуі.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12219" y="2093954"/>
            <a:ext cx="6096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А.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атынның кіші әріпімен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2219" y="2907616"/>
            <a:ext cx="66062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В.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латынның 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үлкен әріпімен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3649" y="3723181"/>
            <a:ext cx="5184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рысша кіші әріппен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3649" y="4531726"/>
            <a:ext cx="54906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Д. </a:t>
            </a:r>
            <a:r>
              <a:rPr lang="kk-KZ" sz="3200" b="1" dirty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рекше үлкен әріппен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933721" y="2042445"/>
            <a:ext cx="779715" cy="7027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718515" y="2907616"/>
                <a:ext cx="18947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𝒁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8515" y="2907616"/>
                <a:ext cx="1894749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71140" y="3753958"/>
                <a:ext cx="17088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а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б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в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140" y="3753958"/>
                <a:ext cx="1708801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771140" y="4562503"/>
                <a:ext cx="18915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𝜶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𝜷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ru-RU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140" y="4562503"/>
                <a:ext cx="1891543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08760" y="2080173"/>
                <a:ext cx="24347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, …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760" y="2080173"/>
                <a:ext cx="2434769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781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381"/>
    </mc:Choice>
    <mc:Fallback xmlns="">
      <p:transition spd="slow" advTm="18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01334"/>
                  </p:ext>
                </p:extLst>
              </p:nvPr>
            </p:nvGraphicFramePr>
            <p:xfrm>
              <a:off x="1036466" y="2612755"/>
              <a:ext cx="865962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k-KZ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</a:tr>
                  <a:tr h="509778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</m:oMath>
                            </m:oMathPara>
                          </a14:m>
                          <a:endParaRPr lang="ru-RU" sz="3200" b="1" dirty="0">
                            <a:solidFill>
                              <a:schemeClr val="tx2">
                                <a:lumMod val="5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kk-KZ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solidFill>
                                      <a:schemeClr val="tx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tx2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ru-RU" sz="3200" b="1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64701334"/>
                  </p:ext>
                </p:extLst>
              </p:nvPr>
            </p:nvGraphicFramePr>
            <p:xfrm>
              <a:off x="1036466" y="2612755"/>
              <a:ext cx="8659624" cy="1158240"/>
            </p:xfrm>
            <a:graphic>
              <a:graphicData uri="http://schemas.openxmlformats.org/drawingml/2006/table">
                <a:tbl>
                  <a:tblPr firstRow="1" bandRow="1">
                    <a:tableStyleId>{C4B1156A-380E-4F78-BDF5-A606A8083BF9}</a:tableStyleId>
                  </a:tblPr>
                  <a:tblGrid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  <a:gridCol w="1082453"/>
                  </a:tblGrid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124" t="-1042" r="-699438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695" t="-1042" r="-603390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562" t="-1042" r="-500000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00562" t="-1042" r="-400000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2825" t="-1042" r="-302260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00000" t="-1042" r="-200562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03390" t="-1042" r="-101695" b="-1010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99438" t="-1042" r="-1124" b="-101042"/>
                          </a:stretch>
                        </a:blipFill>
                      </a:tcPr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124" t="-102105" r="-699438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101695" t="-102105" r="-603390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200562" t="-102105" r="-500000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300562" t="-102105" r="-400000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402825" t="-102105" r="-302260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500000" t="-102105" r="-200562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03390" t="-102105" r="-101695" b="-2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6"/>
                          <a:stretch>
                            <a:fillRect l="-699438" t="-102105" r="-1124" b="-210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12413" y="1142601"/>
                <a:ext cx="9133685" cy="1191816"/>
              </a:xfrm>
              <a:prstGeom prst="round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3200" b="1" dirty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kk-KZ" sz="3200" b="1" dirty="0" smtClean="0">
                    <a:solidFill>
                      <a:schemeClr val="tx2">
                        <a:lumMod val="5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кездейсоқ шамасының үлестірім заңының кестесі</a:t>
                </a:r>
                <a:endParaRPr lang="ru-RU" sz="3200" b="1" dirty="0">
                  <a:solidFill>
                    <a:schemeClr val="tx2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413" y="1142601"/>
                <a:ext cx="9133685" cy="1191816"/>
              </a:xfrm>
              <a:prstGeom prst="roundRect">
                <a:avLst/>
              </a:prstGeom>
              <a:blipFill rotWithShape="0">
                <a:blip r:embed="rId7"/>
                <a:stretch>
                  <a:fillRect l="-1000" t="-1515" b="-106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230964" y="4580140"/>
                <a:ext cx="6452087" cy="6463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k-KZ" sz="3600" b="1" i="1" smtClean="0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600" b="1" i="1">
                              <a:solidFill>
                                <a:schemeClr val="tx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</m:sSub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64" y="4580140"/>
                <a:ext cx="6452087" cy="646331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628061" y="4588431"/>
                <a:ext cx="1061509" cy="64633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061" y="4588431"/>
                <a:ext cx="1061509" cy="64633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646;p44"/>
          <p:cNvSpPr txBox="1"/>
          <p:nvPr/>
        </p:nvSpPr>
        <p:spPr>
          <a:xfrm>
            <a:off x="933721" y="439321"/>
            <a:ext cx="10346383" cy="6274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kk-KZ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Өткенді еске түсірейік</a:t>
            </a:r>
            <a:endParaRPr lang="ru-RU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25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69"/>
    </mc:Choice>
    <mc:Fallback xmlns="">
      <p:transition spd="slow" advTm="162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646;p44"/>
          <p:cNvSpPr txBox="1"/>
          <p:nvPr/>
        </p:nvSpPr>
        <p:spPr>
          <a:xfrm>
            <a:off x="933721" y="439321"/>
            <a:ext cx="10346383" cy="69534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kk-KZ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Тапсырма: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77" y="1126825"/>
            <a:ext cx="1033678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kk-KZ" sz="3200" b="1" dirty="0" smtClean="0">
                <a:solidFill>
                  <a:schemeClr val="tx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Берілген таңдалым бойынша үлестірімділік кестесін құрыңыз.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904945" y="2439729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945" y="2439729"/>
                <a:ext cx="777240" cy="55399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904945" y="3111642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945" y="3111642"/>
                <a:ext cx="777240" cy="55399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04945" y="3784211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945" y="3784211"/>
                <a:ext cx="777240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04945" y="4456124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𝟒𝟎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945" y="4456124"/>
                <a:ext cx="777240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904945" y="5128037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945" y="5128037"/>
                <a:ext cx="777240" cy="55399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82185" y="2439729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185" y="2439729"/>
                <a:ext cx="777240" cy="55399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4459425" y="2439729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25" y="2439729"/>
                <a:ext cx="777240" cy="55399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36665" y="2426849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665" y="2426849"/>
                <a:ext cx="777240" cy="55399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13905" y="2426849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05" y="2426849"/>
                <a:ext cx="777240" cy="553998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682185" y="3111642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185" y="3111642"/>
                <a:ext cx="777240" cy="553998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459425" y="3111642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25" y="3111642"/>
                <a:ext cx="777240" cy="55399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236665" y="3098762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665" y="3098762"/>
                <a:ext cx="777240" cy="55399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13905" y="3098762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05" y="3098762"/>
                <a:ext cx="777240" cy="55399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674680" y="3796435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680" y="3796435"/>
                <a:ext cx="777240" cy="553998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451920" y="3796435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20" y="3796435"/>
                <a:ext cx="777240" cy="553998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229160" y="3783555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160" y="3783555"/>
                <a:ext cx="777240" cy="553998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006400" y="3783555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400" y="3783555"/>
                <a:ext cx="777240" cy="553998"/>
              </a:xfrm>
              <a:prstGeom prst="rect">
                <a:avLst/>
              </a:prstGeom>
              <a:blipFill rotWithShape="0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3674680" y="4481228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680" y="4481228"/>
                <a:ext cx="777240" cy="553998"/>
              </a:xfrm>
              <a:prstGeom prst="rect">
                <a:avLst/>
              </a:prstGeom>
              <a:blipFill rotWithShape="0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451920" y="4481228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1920" y="4481228"/>
                <a:ext cx="777240" cy="553998"/>
              </a:xfrm>
              <a:prstGeom prst="rect">
                <a:avLst/>
              </a:prstGeom>
              <a:blipFill rotWithShape="0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229160" y="4468348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9160" y="4468348"/>
                <a:ext cx="777240" cy="553998"/>
              </a:xfrm>
              <a:prstGeom prst="rect">
                <a:avLst/>
              </a:prstGeom>
              <a:blipFill rotWithShape="0"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006400" y="4468348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𝟒𝟒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6400" y="4468348"/>
                <a:ext cx="777240" cy="553998"/>
              </a:xfrm>
              <a:prstGeom prst="rect">
                <a:avLst/>
              </a:prstGeom>
              <a:blipFill rotWithShape="0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682185" y="5121597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𝟒𝟓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2185" y="5121597"/>
                <a:ext cx="777240" cy="553998"/>
              </a:xfrm>
              <a:prstGeom prst="rect">
                <a:avLst/>
              </a:prstGeom>
              <a:blipFill rotWithShape="0"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4459425" y="5121597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𝟒𝟐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425" y="5121597"/>
                <a:ext cx="777240" cy="553998"/>
              </a:xfrm>
              <a:prstGeom prst="rect">
                <a:avLst/>
              </a:prstGeom>
              <a:blipFill rotWithShape="0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236665" y="5108717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𝟒𝟑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665" y="5108717"/>
                <a:ext cx="777240" cy="553998"/>
              </a:xfrm>
              <a:prstGeom prst="rect">
                <a:avLst/>
              </a:prstGeom>
              <a:blipFill rotWithShape="0"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013905" y="5108717"/>
                <a:ext cx="77724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k-KZ" sz="3600" b="1" i="1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𝟒𝟑</m:t>
                      </m:r>
                    </m:oMath>
                  </m:oMathPara>
                </a14:m>
                <a:endParaRPr lang="ru-RU" sz="3600" b="1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3905" y="5108717"/>
                <a:ext cx="777240" cy="553998"/>
              </a:xfrm>
              <a:prstGeom prst="rect">
                <a:avLst/>
              </a:prstGeom>
              <a:blipFill rotWithShape="0"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25"/>
    </mc:Choice>
    <mc:Fallback xmlns="">
      <p:transition spd="slow" advTm="1682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5|5.2|13.3|2.7|7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3|4.2|1.5|2.1|0.7|5.6|3.3|1.4|0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0.6|0.5|1.7|2.6|0.7|2|17.3|3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1|1.9|0.8|3.9|5.7|8.6|2.7|2.2|9.3|10.4|7.1|7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0|4.9|8.1|7.1|2.8|1.4|6.1|3.1|12|4.9|1.9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1|2.1|10.8|1.1|0.7|0.9|0.5|4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|9.2|4|3.8|2.1|3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7.2|2.1|1.5|1.3|1.6|1.1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3.1|4.2|6.5|0.5|2|4|1.6|2.9|4.2|2.4|2.9|1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6|5.2|2.9|1.1|1.1|3.7|1.3|1"/>
</p:tagLst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17389</TotalTime>
  <Words>634</Words>
  <Application>Microsoft Office PowerPoint</Application>
  <PresentationFormat>Широкоэкранный</PresentationFormat>
  <Paragraphs>269</Paragraphs>
  <Slides>19</Slides>
  <Notes>14</Notes>
  <HiddenSlides>0</HiddenSlides>
  <MMClips>19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1382</cp:revision>
  <dcterms:created xsi:type="dcterms:W3CDTF">2017-01-10T11:09:36Z</dcterms:created>
  <dcterms:modified xsi:type="dcterms:W3CDTF">2024-09-18T16:46:21Z</dcterms:modified>
</cp:coreProperties>
</file>