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95" r:id="rId2"/>
    <p:sldId id="696" r:id="rId3"/>
    <p:sldId id="688" r:id="rId4"/>
    <p:sldId id="689" r:id="rId5"/>
    <p:sldId id="690" r:id="rId6"/>
    <p:sldId id="671" r:id="rId7"/>
    <p:sldId id="665" r:id="rId8"/>
    <p:sldId id="684" r:id="rId9"/>
    <p:sldId id="685" r:id="rId10"/>
    <p:sldId id="687" r:id="rId11"/>
    <p:sldId id="682" r:id="rId12"/>
    <p:sldId id="683" r:id="rId13"/>
    <p:sldId id="694" r:id="rId14"/>
    <p:sldId id="680" r:id="rId15"/>
    <p:sldId id="681" r:id="rId16"/>
    <p:sldId id="692" r:id="rId17"/>
    <p:sldId id="693" r:id="rId18"/>
    <p:sldId id="691" r:id="rId19"/>
    <p:sldId id="6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F4"/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56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35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877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29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33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0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70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66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82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39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2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audio" Target="../media/media12.wma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microsoft.com/office/2007/relationships/media" Target="../media/media12.wma"/><Relationship Id="rId16" Type="http://schemas.openxmlformats.org/officeDocument/2006/relationships/image" Target="../media/image58.png"/><Relationship Id="rId20" Type="http://schemas.openxmlformats.org/officeDocument/2006/relationships/image" Target="../media/image2.png"/><Relationship Id="rId1" Type="http://schemas.openxmlformats.org/officeDocument/2006/relationships/tags" Target="../tags/tag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audio" Target="../media/media13.wma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microsoft.com/office/2007/relationships/media" Target="../media/media13.wma"/><Relationship Id="rId16" Type="http://schemas.openxmlformats.org/officeDocument/2006/relationships/image" Target="../media/image2.png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3" Type="http://schemas.openxmlformats.org/officeDocument/2006/relationships/audio" Target="../media/media15.wma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17" Type="http://schemas.openxmlformats.org/officeDocument/2006/relationships/image" Target="../media/image2.png"/><Relationship Id="rId2" Type="http://schemas.microsoft.com/office/2007/relationships/media" Target="../media/media15.wma"/><Relationship Id="rId16" Type="http://schemas.openxmlformats.org/officeDocument/2006/relationships/image" Target="../media/image570.png"/><Relationship Id="rId1" Type="http://schemas.openxmlformats.org/officeDocument/2006/relationships/tags" Target="../tags/tag11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560.png"/><Relationship Id="rId10" Type="http://schemas.openxmlformats.org/officeDocument/2006/relationships/image" Target="../media/image5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00.png"/><Relationship Id="rId14" Type="http://schemas.openxmlformats.org/officeDocument/2006/relationships/image" Target="../media/image5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50.png"/><Relationship Id="rId3" Type="http://schemas.openxmlformats.org/officeDocument/2006/relationships/audio" Target="../media/media16.wma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microsoft.com/office/2007/relationships/media" Target="../media/media16.wma"/><Relationship Id="rId16" Type="http://schemas.openxmlformats.org/officeDocument/2006/relationships/image" Target="../media/image2.png"/><Relationship Id="rId1" Type="http://schemas.openxmlformats.org/officeDocument/2006/relationships/tags" Target="../tags/tag12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11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audio" Target="../media/media17.wma"/><Relationship Id="rId7" Type="http://schemas.openxmlformats.org/officeDocument/2006/relationships/image" Target="../media/image690.png"/><Relationship Id="rId12" Type="http://schemas.openxmlformats.org/officeDocument/2006/relationships/image" Target="../media/image740.png"/><Relationship Id="rId17" Type="http://schemas.openxmlformats.org/officeDocument/2006/relationships/image" Target="../media/image79.png"/><Relationship Id="rId2" Type="http://schemas.microsoft.com/office/2007/relationships/media" Target="../media/media17.wma"/><Relationship Id="rId16" Type="http://schemas.openxmlformats.org/officeDocument/2006/relationships/image" Target="../media/image78.png"/><Relationship Id="rId20" Type="http://schemas.openxmlformats.org/officeDocument/2006/relationships/image" Target="../media/image2.png"/><Relationship Id="rId1" Type="http://schemas.openxmlformats.org/officeDocument/2006/relationships/tags" Target="../tags/tag13.xml"/><Relationship Id="rId6" Type="http://schemas.openxmlformats.org/officeDocument/2006/relationships/image" Target="../media/image680.png"/><Relationship Id="rId11" Type="http://schemas.openxmlformats.org/officeDocument/2006/relationships/image" Target="../media/image74.pn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77.png"/><Relationship Id="rId10" Type="http://schemas.openxmlformats.org/officeDocument/2006/relationships/image" Target="../media/image720.png"/><Relationship Id="rId19" Type="http://schemas.openxmlformats.org/officeDocument/2006/relationships/image" Target="../media/image8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11.png"/><Relationship Id="rId1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audio" Target="../media/media18.wma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microsoft.com/office/2007/relationships/media" Target="../media/media18.wma"/><Relationship Id="rId1" Type="http://schemas.openxmlformats.org/officeDocument/2006/relationships/tags" Target="../tags/tag14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8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5.png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wma"/><Relationship Id="rId7" Type="http://schemas.openxmlformats.org/officeDocument/2006/relationships/image" Target="../media/image8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12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610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8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microsoft.com/office/2007/relationships/media" Target="../media/media7.wma"/><Relationship Id="rId16" Type="http://schemas.openxmlformats.org/officeDocument/2006/relationships/image" Target="../media/image17.png"/><Relationship Id="rId1" Type="http://schemas.openxmlformats.org/officeDocument/2006/relationships/tags" Target="../tags/tag5.xml"/><Relationship Id="rId6" Type="http://schemas.openxmlformats.org/officeDocument/2006/relationships/image" Target="../media/image710.png"/><Relationship Id="rId11" Type="http://schemas.openxmlformats.org/officeDocument/2006/relationships/image" Target="../media/image120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6.png"/><Relationship Id="rId10" Type="http://schemas.openxmlformats.org/officeDocument/2006/relationships/image" Target="../media/image1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media8.wma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.png"/><Relationship Id="rId2" Type="http://schemas.microsoft.com/office/2007/relationships/media" Target="../media/media8.wma"/><Relationship Id="rId16" Type="http://schemas.openxmlformats.org/officeDocument/2006/relationships/image" Target="../media/image29.png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00.png"/><Relationship Id="rId18" Type="http://schemas.openxmlformats.org/officeDocument/2006/relationships/image" Target="../media/image36.png"/><Relationship Id="rId3" Type="http://schemas.openxmlformats.org/officeDocument/2006/relationships/audio" Target="../media/media9.wma"/><Relationship Id="rId21" Type="http://schemas.openxmlformats.org/officeDocument/2006/relationships/image" Target="../media/image39.png"/><Relationship Id="rId7" Type="http://schemas.openxmlformats.org/officeDocument/2006/relationships/image" Target="../media/image31.png"/><Relationship Id="rId12" Type="http://schemas.openxmlformats.org/officeDocument/2006/relationships/image" Target="../media/image190.png"/><Relationship Id="rId17" Type="http://schemas.openxmlformats.org/officeDocument/2006/relationships/image" Target="../media/image240.png"/><Relationship Id="rId25" Type="http://schemas.openxmlformats.org/officeDocument/2006/relationships/image" Target="../media/image2.png"/><Relationship Id="rId2" Type="http://schemas.microsoft.com/office/2007/relationships/media" Target="../media/media9.wma"/><Relationship Id="rId16" Type="http://schemas.openxmlformats.org/officeDocument/2006/relationships/image" Target="../media/image230.png"/><Relationship Id="rId20" Type="http://schemas.openxmlformats.org/officeDocument/2006/relationships/image" Target="../media/image38.png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2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20.png"/><Relationship Id="rId23" Type="http://schemas.openxmlformats.org/officeDocument/2006/relationships/image" Target="../media/image41.png"/><Relationship Id="rId10" Type="http://schemas.openxmlformats.org/officeDocument/2006/relationships/image" Target="../media/image34.png"/><Relationship Id="rId19" Type="http://schemas.openxmlformats.org/officeDocument/2006/relationships/image" Target="../media/image3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3.png"/><Relationship Id="rId14" Type="http://schemas.openxmlformats.org/officeDocument/2006/relationships/image" Target="../media/image210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982450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кездейсоқ шамалардың сандық сипаттамалары»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63">
        <p:fade/>
      </p:transition>
    </mc:Choice>
    <mc:Fallback xmlns="">
      <p:transition spd="med" advTm="9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38281" y="3981774"/>
                <a:ext cx="5654801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281" y="3981774"/>
                <a:ext cx="5654801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3721" y="1246914"/>
            <a:ext cx="10236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Кездейсоқ шаманың көбейтіндісінің математикалық күтімі олардың математикалық күтімдерінің көбейтіндісіне тең болады: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9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0"/>
    </mc:Choice>
    <mc:Fallback xmlns="">
      <p:transition spd="slow" advTm="2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602988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81879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әне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6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шамаларының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үлестірім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заңы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белгілі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k-KZ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мәнін есептеңіз.</a:t>
                </a:r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8187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908" t="-5923" b="-12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723618"/>
                  </p:ext>
                </p:extLst>
              </p:nvPr>
            </p:nvGraphicFramePr>
            <p:xfrm>
              <a:off x="1582073" y="3555253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723618"/>
                  </p:ext>
                </p:extLst>
              </p:nvPr>
            </p:nvGraphicFramePr>
            <p:xfrm>
              <a:off x="1582073" y="3555253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447045"/>
                  </p:ext>
                </p:extLst>
              </p:nvPr>
            </p:nvGraphicFramePr>
            <p:xfrm>
              <a:off x="5378218" y="3569108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447045"/>
                  </p:ext>
                </p:extLst>
              </p:nvPr>
            </p:nvGraphicFramePr>
            <p:xfrm>
              <a:off x="5378218" y="3569108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62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62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8"/>
    </mc:Choice>
    <mc:Fallback xmlns="">
      <p:transition spd="slow" advTm="28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17678" y="2692975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78" y="2692975"/>
                <a:ext cx="172489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911754" y="2623149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754" y="2623149"/>
                <a:ext cx="16466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431878" y="2623149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878" y="2623149"/>
                <a:ext cx="219322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6449093" y="2616104"/>
                <a:ext cx="24352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093" y="2616104"/>
                <a:ext cx="243528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8714098" y="2623149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098" y="2623149"/>
                <a:ext cx="1508746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264353" y="3495796"/>
                <a:ext cx="16992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53" y="3495796"/>
                <a:ext cx="1699248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858429" y="3425970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29" y="3425970"/>
                <a:ext cx="1646605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378553" y="3425970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53" y="3425970"/>
                <a:ext cx="2193229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395768" y="3418925"/>
                <a:ext cx="27815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768" y="3418925"/>
                <a:ext cx="2781531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028764" y="3435439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64" y="3435439"/>
                <a:ext cx="1508746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2019480"/>
                  </p:ext>
                </p:extLst>
              </p:nvPr>
            </p:nvGraphicFramePr>
            <p:xfrm>
              <a:off x="3298462" y="968370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2019480"/>
                  </p:ext>
                </p:extLst>
              </p:nvPr>
            </p:nvGraphicFramePr>
            <p:xfrm>
              <a:off x="3298462" y="968370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562" t="-12500" r="-2000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562" t="-113684" r="-200000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8893955"/>
                  </p:ext>
                </p:extLst>
              </p:nvPr>
            </p:nvGraphicFramePr>
            <p:xfrm>
              <a:off x="7094607" y="982225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8893955"/>
                  </p:ext>
                </p:extLst>
              </p:nvPr>
            </p:nvGraphicFramePr>
            <p:xfrm>
              <a:off x="7094607" y="982225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562" t="-13542" r="-200562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562" t="-114737" r="-200562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2574" y="5002679"/>
                <a:ext cx="25760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574" y="5002679"/>
                <a:ext cx="2576090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91631" y="5002679"/>
                <a:ext cx="25504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31" y="5002679"/>
                <a:ext cx="2550442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2"/>
    </mc:Choice>
    <mc:Fallback xmlns="">
      <p:transition spd="slow" advTm="28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179072" y="596933"/>
                <a:ext cx="25760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72" y="596933"/>
                <a:ext cx="2576090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928129" y="596933"/>
                <a:ext cx="25504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29" y="596933"/>
                <a:ext cx="2550442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202106" y="3032923"/>
                <a:ext cx="29633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6" y="3032923"/>
                <a:ext cx="2963312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106965" y="2170503"/>
                <a:ext cx="5520918" cy="61293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965" y="2170503"/>
                <a:ext cx="5520918" cy="612934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646;p44"/>
          <p:cNvSpPr txBox="1"/>
          <p:nvPr/>
        </p:nvSpPr>
        <p:spPr>
          <a:xfrm>
            <a:off x="6695387" y="5241468"/>
            <a:ext cx="3449270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,8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8588" y="1354250"/>
                <a:ext cx="3593148" cy="61293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8" y="1354250"/>
                <a:ext cx="3593148" cy="61293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165418" y="2986756"/>
                <a:ext cx="41089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18" y="2986756"/>
                <a:ext cx="4108945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34466" y="3836406"/>
                <a:ext cx="45818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66" y="3836406"/>
                <a:ext cx="4581832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608049" y="3836407"/>
                <a:ext cx="40030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049" y="3836407"/>
                <a:ext cx="4003019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625783" y="4686057"/>
                <a:ext cx="35301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783" y="4686057"/>
                <a:ext cx="3530134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039598" y="4686056"/>
                <a:ext cx="1311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598" y="4686056"/>
                <a:ext cx="1311578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2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8"/>
    </mc:Choice>
    <mc:Fallback xmlns="">
      <p:transition spd="slow" advTm="4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" grpId="0"/>
      <p:bldP spid="72" grpId="0" animBg="1"/>
      <p:bldP spid="75" grpId="0"/>
      <p:bldP spid="22" grpId="0" animBg="1"/>
      <p:bldP spid="25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589102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68024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шаманың үлестірім заңы </a:t>
                </a:r>
              </a:p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белгілі.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𝑿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𝑿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мәндерін табыңыз.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68024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92" t="-5058" b="-1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381242"/>
                  </p:ext>
                </p:extLst>
              </p:nvPr>
            </p:nvGraphicFramePr>
            <p:xfrm>
              <a:off x="1108364" y="3555253"/>
              <a:ext cx="8285019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80819"/>
                    <a:gridCol w="1380819"/>
                    <a:gridCol w="1370132"/>
                    <a:gridCol w="1391507"/>
                    <a:gridCol w="1380819"/>
                    <a:gridCol w="138092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617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381242"/>
                  </p:ext>
                </p:extLst>
              </p:nvPr>
            </p:nvGraphicFramePr>
            <p:xfrm>
              <a:off x="1108364" y="3555253"/>
              <a:ext cx="8285019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80819"/>
                    <a:gridCol w="1380819"/>
                    <a:gridCol w="1370132"/>
                    <a:gridCol w="1391507"/>
                    <a:gridCol w="1380819"/>
                    <a:gridCol w="138092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1" t="-13542" r="-5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1" t="-114737" r="-5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2"/>
    </mc:Choice>
    <mc:Fallback xmlns="">
      <p:transition spd="slow" advTm="21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5320" y="3246301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20" y="3246301"/>
                <a:ext cx="15334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09549" y="3241092"/>
                <a:ext cx="16891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49" y="3241092"/>
                <a:ext cx="1689134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62775" y="3250308"/>
                <a:ext cx="20317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775" y="3250308"/>
                <a:ext cx="203171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65233" y="3246301"/>
                <a:ext cx="25188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33" y="3246301"/>
                <a:ext cx="251883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65458" y="3881167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58" y="3881167"/>
                <a:ext cx="194194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52315" y="4521242"/>
                <a:ext cx="67101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15" y="4521242"/>
                <a:ext cx="671017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56967" y="4538119"/>
                <a:ext cx="13379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967" y="4538119"/>
                <a:ext cx="1337995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5926745"/>
                  </p:ext>
                </p:extLst>
              </p:nvPr>
            </p:nvGraphicFramePr>
            <p:xfrm>
              <a:off x="1397712" y="1150931"/>
              <a:ext cx="8285019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80819"/>
                    <a:gridCol w="1380819"/>
                    <a:gridCol w="1370132"/>
                    <a:gridCol w="1391507"/>
                    <a:gridCol w="1380819"/>
                    <a:gridCol w="138092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617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5926745"/>
                  </p:ext>
                </p:extLst>
              </p:nvPr>
            </p:nvGraphicFramePr>
            <p:xfrm>
              <a:off x="1397712" y="1150931"/>
              <a:ext cx="8285019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80819"/>
                    <a:gridCol w="1380819"/>
                    <a:gridCol w="1370132"/>
                    <a:gridCol w="1391507"/>
                    <a:gridCol w="1380819"/>
                    <a:gridCol w="138092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441" t="-12500" r="-5000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441" t="-113684" r="-500000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79369" y="2568783"/>
                <a:ext cx="1706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69" y="2568783"/>
                <a:ext cx="1706557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28308" y="2520628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08264" y="5256427"/>
                <a:ext cx="2808756" cy="544830"/>
              </a:xfrm>
              <a:prstGeom prst="roundRect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64" y="5256427"/>
                <a:ext cx="2808756" cy="544830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9306" y="3881167"/>
                <a:ext cx="29424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06" y="3881167"/>
                <a:ext cx="2942409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7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4"/>
    </mc:Choice>
    <mc:Fallback xmlns="">
      <p:transition spd="slow" advTm="21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6" grpId="0"/>
      <p:bldP spid="40" grpId="0"/>
      <p:bldP spid="3" grpId="0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054304"/>
                  </p:ext>
                </p:extLst>
              </p:nvPr>
            </p:nvGraphicFramePr>
            <p:xfrm>
              <a:off x="8424748" y="1278297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5,625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054304"/>
                  </p:ext>
                </p:extLst>
              </p:nvPr>
            </p:nvGraphicFramePr>
            <p:xfrm>
              <a:off x="8424748" y="1278297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885" t="-12500" r="-10663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5,625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885" t="-111340" r="-10663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6214" y="2796212"/>
                <a:ext cx="3410660" cy="612934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14" y="2796212"/>
                <a:ext cx="3410660" cy="61293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7159" y="2854206"/>
                <a:ext cx="43769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59" y="2854206"/>
                <a:ext cx="437696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90357" y="3555253"/>
                <a:ext cx="2843769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57" y="3555253"/>
                <a:ext cx="2843769" cy="612934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42636" y="5179800"/>
                <a:ext cx="2843419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36" y="5179800"/>
                <a:ext cx="2843419" cy="61293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90084" y="5179800"/>
                <a:ext cx="284404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84" y="5179800"/>
                <a:ext cx="2844042" cy="612934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42636" y="3555253"/>
                <a:ext cx="2970563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36" y="3555253"/>
                <a:ext cx="2970563" cy="61293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2717"/>
                  </p:ext>
                </p:extLst>
              </p:nvPr>
            </p:nvGraphicFramePr>
            <p:xfrm>
              <a:off x="1025236" y="1283527"/>
              <a:ext cx="7302218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526473"/>
                    <a:gridCol w="1440873"/>
                    <a:gridCol w="1181623"/>
                    <a:gridCol w="1391507"/>
                    <a:gridCol w="1380819"/>
                    <a:gridCol w="138092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617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2717"/>
                  </p:ext>
                </p:extLst>
              </p:nvPr>
            </p:nvGraphicFramePr>
            <p:xfrm>
              <a:off x="1025236" y="1283527"/>
              <a:ext cx="7302218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526473"/>
                    <a:gridCol w="1440873"/>
                    <a:gridCol w="1181623"/>
                    <a:gridCol w="1391507"/>
                    <a:gridCol w="1380819"/>
                    <a:gridCol w="138092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163" t="-12500" r="-129651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163" t="-113684" r="-1296512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18942" y="4367526"/>
                <a:ext cx="284404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42" y="4367526"/>
                <a:ext cx="2844042" cy="612934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4881" y="519948"/>
                <a:ext cx="31424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]=?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881" y="519948"/>
                <a:ext cx="3142463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043820" y="471793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3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8"/>
    </mc:Choice>
    <mc:Fallback xmlns="">
      <p:transition spd="slow" advTm="29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/>
      <p:bldP spid="2" grpId="0"/>
      <p:bldP spid="45" grpId="0" animBg="1"/>
      <p:bldP spid="46" grpId="0" animBg="1"/>
      <p:bldP spid="47" grpId="0" animBg="1"/>
      <p:bldP spid="49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337089"/>
                  </p:ext>
                </p:extLst>
              </p:nvPr>
            </p:nvGraphicFramePr>
            <p:xfrm>
              <a:off x="1274618" y="1342637"/>
              <a:ext cx="9448800" cy="116848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943253"/>
                    <a:gridCol w="1508209"/>
                    <a:gridCol w="1472719"/>
                    <a:gridCol w="1437231"/>
                    <a:gridCol w="1472720"/>
                    <a:gridCol w="161466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337089"/>
                  </p:ext>
                </p:extLst>
              </p:nvPr>
            </p:nvGraphicFramePr>
            <p:xfrm>
              <a:off x="1274618" y="1342637"/>
              <a:ext cx="9448800" cy="116848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943253"/>
                    <a:gridCol w="1508209"/>
                    <a:gridCol w="1472719"/>
                    <a:gridCol w="1437231"/>
                    <a:gridCol w="1472720"/>
                    <a:gridCol w="161466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13" t="-1053" r="-386834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13" t="-98969" r="-386834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3151670" y="1347599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- 4,625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33046" y="1350739"/>
            <a:ext cx="1534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-2,625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66444" y="1344349"/>
            <a:ext cx="1534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-0,625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11469" y="1344349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2,375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179915" y="1344349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6,375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56267" y="571190"/>
                <a:ext cx="1894103" cy="4086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67" y="571190"/>
                <a:ext cx="1894103" cy="408623"/>
              </a:xfrm>
              <a:prstGeom prst="roundRect">
                <a:avLst/>
              </a:prstGeom>
              <a:blipFill rotWithShape="0">
                <a:blip r:embed="rId7"/>
                <a:stretch>
                  <a:fillRect l="-1613" r="-3548" b="-1194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201076" y="571190"/>
                <a:ext cx="1739071" cy="4086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076" y="571190"/>
                <a:ext cx="1739071" cy="408623"/>
              </a:xfrm>
              <a:prstGeom prst="roundRect">
                <a:avLst/>
              </a:prstGeom>
              <a:blipFill rotWithShape="0">
                <a:blip r:embed="rId8"/>
                <a:stretch>
                  <a:fillRect r="-1399" b="-1194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77956" y="571190"/>
                <a:ext cx="1788619" cy="4086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956" y="571190"/>
                <a:ext cx="1788619" cy="408623"/>
              </a:xfrm>
              <a:prstGeom prst="roundRect">
                <a:avLst/>
              </a:prstGeom>
              <a:blipFill rotWithShape="0">
                <a:blip r:embed="rId9"/>
                <a:stretch>
                  <a:fillRect b="-1194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58682" y="571190"/>
                <a:ext cx="1959776" cy="4086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82" y="571190"/>
                <a:ext cx="1959776" cy="408623"/>
              </a:xfrm>
              <a:prstGeom prst="roundRect">
                <a:avLst/>
              </a:prstGeom>
              <a:blipFill rotWithShape="0">
                <a:blip r:embed="rId10"/>
                <a:stretch>
                  <a:fillRect r="-1246" b="-1194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8179" y="575138"/>
                <a:ext cx="1875088" cy="4086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79" y="575138"/>
                <a:ext cx="1875088" cy="408623"/>
              </a:xfrm>
              <a:prstGeom prst="roundRect">
                <a:avLst/>
              </a:prstGeom>
              <a:blipFill rotWithShape="0">
                <a:blip r:embed="rId11"/>
                <a:stretch>
                  <a:fillRect l="-1948" r="-3571" b="-1343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43271" y="2895946"/>
                <a:ext cx="2969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71" y="2895946"/>
                <a:ext cx="2969339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80436" y="2890584"/>
                <a:ext cx="292609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436" y="2890584"/>
                <a:ext cx="2926095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0205" y="2894127"/>
                <a:ext cx="3964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205" y="2894127"/>
                <a:ext cx="3964227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952276" y="3680609"/>
                <a:ext cx="34771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276" y="3680609"/>
                <a:ext cx="3477106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673861" y="4423852"/>
                <a:ext cx="4488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61" y="4423852"/>
                <a:ext cx="448841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76704" y="3680609"/>
                <a:ext cx="33182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04" y="3680609"/>
                <a:ext cx="3318216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16985" y="4423852"/>
                <a:ext cx="35863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85" y="4423852"/>
                <a:ext cx="3586303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70187" y="5244413"/>
                <a:ext cx="3360018" cy="544830"/>
              </a:xfrm>
              <a:prstGeom prst="roundRect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87" y="5244413"/>
                <a:ext cx="3360018" cy="544830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4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5"/>
    </mc:Choice>
    <mc:Fallback xmlns="">
      <p:transition spd="slow" advTm="29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2" grpId="0"/>
      <p:bldP spid="33" grpId="0"/>
      <p:bldP spid="35" grpId="0"/>
      <p:bldP spid="36" grpId="0"/>
      <p:bldP spid="56" grpId="0"/>
      <p:bldP spid="57" grpId="0"/>
      <p:bldP spid="59" grpId="0"/>
      <p:bldP spid="60" grpId="0"/>
      <p:bldP spid="63" grpId="0"/>
      <p:bldP spid="64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4881" y="603582"/>
                <a:ext cx="21961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881" y="603582"/>
                <a:ext cx="2196179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043820" y="555427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7137" y="603582"/>
                <a:ext cx="3157770" cy="612934"/>
              </a:xfrm>
              <a:prstGeom prst="roundRect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37" y="603582"/>
                <a:ext cx="3157770" cy="61293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424014" y="2611531"/>
                <a:ext cx="20006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14" y="2611531"/>
                <a:ext cx="2000612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27885" y="2611531"/>
                <a:ext cx="20006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5" y="2611531"/>
                <a:ext cx="2000612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35048" y="2607427"/>
                <a:ext cx="248625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48" y="2607427"/>
                <a:ext cx="2486258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174679" y="2607427"/>
                <a:ext cx="16783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679" y="2607427"/>
                <a:ext cx="1678345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185029" y="1427459"/>
                <a:ext cx="3593148" cy="61293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9" y="1427459"/>
                <a:ext cx="3593148" cy="61293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991060" y="3918657"/>
                <a:ext cx="3714536" cy="612934"/>
              </a:xfrm>
              <a:prstGeom prst="round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60" y="3918657"/>
                <a:ext cx="3714536" cy="612934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47093" y="5292927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5,625; 0; 28,125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0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65"/>
    </mc:Choice>
    <mc:Fallback xmlns="">
      <p:transition spd="slow" advTm="41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0" grpId="0" animBg="1"/>
      <p:bldP spid="61" grpId="0"/>
      <p:bldP spid="63" grpId="0"/>
      <p:bldP spid="64" grpId="0"/>
      <p:bldP spid="65" grpId="0"/>
      <p:bldP spid="66" grpId="0" animBg="1"/>
      <p:bldP spid="6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42">
        <p:fade/>
      </p:transition>
    </mc:Choice>
    <mc:Fallback xmlns="">
      <p:transition spd="med" advTm="17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шаманың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күтімін есептеуді үйренесіз.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7499"/>
      </p:ext>
    </p:extLst>
  </p:cSld>
  <p:clrMapOvr>
    <a:masterClrMapping/>
  </p:clrMapOvr>
  <p:transition spd="med" advTm="82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Ауытқу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 мен оның математикалық күтімінің айырмасы кездейсоқ шаманың ауытқуы деп аталады.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733616"/>
                  </p:ext>
                </p:extLst>
              </p:nvPr>
            </p:nvGraphicFramePr>
            <p:xfrm>
              <a:off x="966990" y="4183413"/>
              <a:ext cx="8668120" cy="15849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733624"/>
                    <a:gridCol w="1865824"/>
                    <a:gridCol w="1911927"/>
                    <a:gridCol w="1288473"/>
                    <a:gridCol w="18682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kk-KZ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kk-KZ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kk-KZ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kk-KZ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733616"/>
                  </p:ext>
                </p:extLst>
              </p:nvPr>
            </p:nvGraphicFramePr>
            <p:xfrm>
              <a:off x="966990" y="4183413"/>
              <a:ext cx="8668120" cy="15849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733624"/>
                    <a:gridCol w="1865824"/>
                    <a:gridCol w="1911927"/>
                    <a:gridCol w="1288473"/>
                    <a:gridCol w="1868272"/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1" t="-7831" r="-400000" b="-7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3464" t="-7831" r="-272549" b="-7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8535" t="-7831" r="-165605" b="-7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63844" t="-7831" r="-651" b="-76506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1" t="-188421" r="-4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3464" t="-188421" r="-272549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8535" t="-188421" r="-165605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63844" t="-188421" r="-651" b="-336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813897" y="3530828"/>
            <a:ext cx="6088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Ауытқудың үлестірім заңы: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406093" y="2855654"/>
                <a:ext cx="2373977" cy="715089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kk-KZ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093" y="2855654"/>
                <a:ext cx="2373977" cy="71508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5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81"/>
    </mc:Choice>
    <mc:Fallback xmlns="">
      <p:transition spd="slow" advTm="3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Ауытқу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820" y="1402577"/>
                <a:ext cx="58961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kk-KZ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тұрақты шама</a:t>
                </a:r>
                <a:endParaRPr lang="ru-RU" sz="40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1402577"/>
                <a:ext cx="5896166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6379" r="-2792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33721" y="2400412"/>
                <a:ext cx="43307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2400412"/>
                <a:ext cx="4330737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3820" y="3687182"/>
                <a:ext cx="3904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3687182"/>
                <a:ext cx="3904915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13762" y="3687182"/>
                <a:ext cx="47987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2" y="3687182"/>
                <a:ext cx="4798750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421190" y="4576923"/>
                <a:ext cx="49457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90" y="4576923"/>
                <a:ext cx="4945713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7"/>
    </mc:Choice>
    <mc:Fallback xmlns="">
      <p:transition spd="slow" advTm="4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7" grpId="0"/>
      <p:bldP spid="18" grpId="0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86973" y="3510719"/>
                <a:ext cx="4268971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973" y="3510719"/>
                <a:ext cx="4268971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3721" y="1246914"/>
            <a:ext cx="1023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Кез келген кездейсоқ шаманың ауытқуының математикалық күтімі нөлге тең болады: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7"/>
    </mc:Choice>
    <mc:Fallback xmlns="">
      <p:transition spd="slow" advTm="1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5092" y="1210461"/>
                <a:ext cx="10323640" cy="1613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Мерген нысананы көздеп атқанда, мынадай ұпайларды алды: 6, 7, 8, 9, 10. Мергеннің орташа ұпайы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acc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92" y="1210461"/>
                <a:ext cx="10323640" cy="1613262"/>
              </a:xfrm>
              <a:prstGeom prst="rect">
                <a:avLst/>
              </a:prstGeom>
              <a:blipFill rotWithShape="0">
                <a:blip r:embed="rId5"/>
                <a:stretch>
                  <a:fillRect l="-1476" t="-4924" b="-87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913407"/>
                  </p:ext>
                </p:extLst>
              </p:nvPr>
            </p:nvGraphicFramePr>
            <p:xfrm>
              <a:off x="1360728" y="3648540"/>
              <a:ext cx="790796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17977"/>
                    <a:gridCol w="1317977"/>
                    <a:gridCol w="1317977"/>
                    <a:gridCol w="1317977"/>
                    <a:gridCol w="1317977"/>
                    <a:gridCol w="131807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913407"/>
                  </p:ext>
                </p:extLst>
              </p:nvPr>
            </p:nvGraphicFramePr>
            <p:xfrm>
              <a:off x="1360728" y="3648540"/>
              <a:ext cx="790796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17977"/>
                    <a:gridCol w="1317977"/>
                    <a:gridCol w="1317977"/>
                    <a:gridCol w="1317977"/>
                    <a:gridCol w="1317977"/>
                    <a:gridCol w="131807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3" t="-12500" r="-50185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3" t="-113684" r="-501852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5"/>
    </mc:Choice>
    <mc:Fallback xmlns="">
      <p:transition spd="slow" advTm="23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6919" y="41195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304505"/>
                  </p:ext>
                </p:extLst>
              </p:nvPr>
            </p:nvGraphicFramePr>
            <p:xfrm>
              <a:off x="3161819" y="549476"/>
              <a:ext cx="790796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17977"/>
                    <a:gridCol w="1317977"/>
                    <a:gridCol w="1317977"/>
                    <a:gridCol w="1317977"/>
                    <a:gridCol w="1317977"/>
                    <a:gridCol w="131807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304505"/>
                  </p:ext>
                </p:extLst>
              </p:nvPr>
            </p:nvGraphicFramePr>
            <p:xfrm>
              <a:off x="3161819" y="549476"/>
              <a:ext cx="790796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17977"/>
                    <a:gridCol w="1317977"/>
                    <a:gridCol w="1317977"/>
                    <a:gridCol w="1317977"/>
                    <a:gridCol w="1317977"/>
                    <a:gridCol w="131807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3" t="-13542" r="-501852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3" t="-114737" r="-501852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27943" y="3239428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43" y="3239428"/>
                <a:ext cx="153343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98110" y="3273334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10" y="3273334"/>
                <a:ext cx="144422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8154" y="3267348"/>
                <a:ext cx="20317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54" y="3267348"/>
                <a:ext cx="203171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88698" y="4023572"/>
                <a:ext cx="21872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98" y="4023572"/>
                <a:ext cx="218720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5687" y="3273334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87" y="3273334"/>
                <a:ext cx="1941942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8587" y="4023571"/>
                <a:ext cx="66182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87" y="4023571"/>
                <a:ext cx="6618287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39117" y="4779794"/>
                <a:ext cx="142314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17" y="4779794"/>
                <a:ext cx="1423147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03452" y="3275460"/>
                <a:ext cx="20940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52" y="3275460"/>
                <a:ext cx="2094035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74593" y="2015670"/>
                <a:ext cx="431092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93" y="2015670"/>
                <a:ext cx="4310924" cy="92519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67885" y="2015670"/>
                <a:ext cx="102451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85" y="2015670"/>
                <a:ext cx="1024511" cy="92519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59865" y="2245101"/>
                <a:ext cx="7792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65" y="2245101"/>
                <a:ext cx="779252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9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66"/>
    </mc:Choice>
    <mc:Fallback xmlns="">
      <p:transition spd="slow" advTm="53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244647"/>
                  </p:ext>
                </p:extLst>
              </p:nvPr>
            </p:nvGraphicFramePr>
            <p:xfrm>
              <a:off x="906011" y="1076428"/>
              <a:ext cx="6769407" cy="116848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08934"/>
                    <a:gridCol w="1177637"/>
                    <a:gridCol w="1149927"/>
                    <a:gridCol w="1122218"/>
                    <a:gridCol w="1149928"/>
                    <a:gridCol w="126076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244647"/>
                  </p:ext>
                </p:extLst>
              </p:nvPr>
            </p:nvGraphicFramePr>
            <p:xfrm>
              <a:off x="906011" y="1076428"/>
              <a:ext cx="6769407" cy="116848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08934"/>
                    <a:gridCol w="1177637"/>
                    <a:gridCol w="1149927"/>
                    <a:gridCol w="1122218"/>
                    <a:gridCol w="1149928"/>
                    <a:gridCol w="126076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71" t="-12500" r="-647651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71" t="-111340" r="-647651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0763" y="409851"/>
                <a:ext cx="2605482" cy="544830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63" y="409851"/>
                <a:ext cx="2605482" cy="54483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54737" y="434846"/>
                <a:ext cx="1183239" cy="544830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737" y="434846"/>
                <a:ext cx="1183239" cy="54483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512950"/>
                  </p:ext>
                </p:extLst>
              </p:nvPr>
            </p:nvGraphicFramePr>
            <p:xfrm>
              <a:off x="8424748" y="1076428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6,89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512950"/>
                  </p:ext>
                </p:extLst>
              </p:nvPr>
            </p:nvGraphicFramePr>
            <p:xfrm>
              <a:off x="8424748" y="1076428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885" t="-12500" r="-10663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6,89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885" t="-111340" r="-10663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6214" y="2594343"/>
                <a:ext cx="3410660" cy="612934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14" y="2594343"/>
                <a:ext cx="3410660" cy="61293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7159" y="2667306"/>
                <a:ext cx="38864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59" y="2667306"/>
                <a:ext cx="3886449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16224" y="4100813"/>
                <a:ext cx="242677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24" y="4100813"/>
                <a:ext cx="2426772" cy="61293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07242" y="5075701"/>
                <a:ext cx="2435404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242" y="5075701"/>
                <a:ext cx="2435404" cy="612934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35862" y="4100813"/>
                <a:ext cx="2377015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2" y="4100813"/>
                <a:ext cx="2377015" cy="612934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35862" y="5075701"/>
                <a:ext cx="2349631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2" y="5075701"/>
                <a:ext cx="2349631" cy="61293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8164" y="3280240"/>
                <a:ext cx="2583114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64" y="3280240"/>
                <a:ext cx="2583114" cy="61293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71"/>
    </mc:Choice>
    <mc:Fallback xmlns="">
      <p:transition spd="slow" advTm="30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/>
      <p:bldP spid="2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254640"/>
                  </p:ext>
                </p:extLst>
              </p:nvPr>
            </p:nvGraphicFramePr>
            <p:xfrm>
              <a:off x="1419867" y="1295613"/>
              <a:ext cx="9088992" cy="116848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74056"/>
                    <a:gridCol w="1309149"/>
                    <a:gridCol w="1278344"/>
                    <a:gridCol w="1247540"/>
                    <a:gridCol w="1278345"/>
                    <a:gridCol w="140155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254640"/>
                  </p:ext>
                </p:extLst>
              </p:nvPr>
            </p:nvGraphicFramePr>
            <p:xfrm>
              <a:off x="1419867" y="1295613"/>
              <a:ext cx="9088992" cy="116848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74056"/>
                    <a:gridCol w="1309149"/>
                    <a:gridCol w="1278344"/>
                    <a:gridCol w="1247540"/>
                    <a:gridCol w="1278345"/>
                    <a:gridCol w="140155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" t="-1042" r="-253191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" t="-100000" r="-253191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75291" y="512882"/>
                <a:ext cx="2036455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91" y="512882"/>
                <a:ext cx="2036455" cy="4767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52892" y="512882"/>
                <a:ext cx="1886988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892" y="512882"/>
                <a:ext cx="1886988" cy="4767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81026" y="517191"/>
                <a:ext cx="1735055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026" y="517191"/>
                <a:ext cx="1735055" cy="4767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57227" y="512882"/>
                <a:ext cx="1998749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227" y="512882"/>
                <a:ext cx="1998749" cy="4767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0577" y="512882"/>
                <a:ext cx="2113568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512882"/>
                <a:ext cx="2113568" cy="47672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940334" y="1286983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2582" y="1285430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64876" y="1285430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27170" y="1297325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17653" y="1297325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3,11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0577" y="2785119"/>
            <a:ext cx="9686928" cy="509320"/>
            <a:chOff x="1002349" y="4472990"/>
            <a:chExt cx="9686928" cy="509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002349" y="4472990"/>
                  <a:ext cx="153343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49" y="4472990"/>
                  <a:ext cx="1533432" cy="49244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513006" y="4472990"/>
                  <a:ext cx="129689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006" y="4472990"/>
                  <a:ext cx="1296893" cy="49244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09899" y="4489867"/>
                  <a:ext cx="178260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899" y="4489867"/>
                  <a:ext cx="1782604" cy="4924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412986" y="4489867"/>
                  <a:ext cx="25167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986" y="4489867"/>
                  <a:ext cx="2516778" cy="49244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82629" y="4489867"/>
                  <a:ext cx="180664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629" y="4489867"/>
                  <a:ext cx="1806648" cy="49244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660592" y="4472990"/>
                  <a:ext cx="8116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+...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592" y="4472990"/>
                  <a:ext cx="811696" cy="49244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92986" y="3654670"/>
                <a:ext cx="2969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6" y="3654670"/>
                <a:ext cx="2969339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78295" y="3666990"/>
                <a:ext cx="250015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95" y="3666990"/>
                <a:ext cx="2500153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31214" y="3678284"/>
                <a:ext cx="29831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214" y="3678284"/>
                <a:ext cx="2983189" cy="49244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96185" y="4533747"/>
                <a:ext cx="23405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85" y="4533747"/>
                <a:ext cx="2340577" cy="4924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54382" y="4533747"/>
                <a:ext cx="25858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82" y="4533747"/>
                <a:ext cx="2585836" cy="49244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33534" y="4533747"/>
                <a:ext cx="24960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34" y="4533747"/>
                <a:ext cx="2496068" cy="49244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766627" y="4533747"/>
                <a:ext cx="779251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627" y="4533747"/>
                <a:ext cx="779251" cy="49244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9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5"/>
    </mc:Choice>
    <mc:Fallback xmlns="">
      <p:transition spd="slow" advTm="64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2" grpId="0"/>
      <p:bldP spid="33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4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|0.7|3.6|6|6.4|7.5|3.9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1|4.6|0.5|0.5|0.5|0.5|0.6|0.7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2.7|3.8|5|0.8|2.9|3.3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3|0.6|0.5|0.5|0.6|1.5|3.8|0.8|0.9|0.4|0.5|1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3|4.5|1|2.9|2.8|3.4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8|5.9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1.2|1.2|1.5|0.6|0.9|1|7.8|2.9|2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1.1|6.7|6.7|2.3|3.2|2.6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1.9|1.5|2.9|1.3|2.8|11.8|2.8|5|4.7|4.1|3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1|1.1|2.7|1.3|2.2|1.2|2.5|1.6|0.7|2.2|3.6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18325</TotalTime>
  <Words>715</Words>
  <Application>Microsoft Office PowerPoint</Application>
  <PresentationFormat>Широкоэкранный</PresentationFormat>
  <Paragraphs>291</Paragraphs>
  <Slides>19</Slides>
  <Notes>14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1461</cp:revision>
  <dcterms:created xsi:type="dcterms:W3CDTF">2017-01-10T11:09:36Z</dcterms:created>
  <dcterms:modified xsi:type="dcterms:W3CDTF">2024-09-18T16:47:45Z</dcterms:modified>
</cp:coreProperties>
</file>