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11" r:id="rId2"/>
    <p:sldId id="712" r:id="rId3"/>
    <p:sldId id="695" r:id="rId4"/>
    <p:sldId id="671" r:id="rId5"/>
    <p:sldId id="665" r:id="rId6"/>
    <p:sldId id="685" r:id="rId7"/>
    <p:sldId id="705" r:id="rId8"/>
    <p:sldId id="707" r:id="rId9"/>
    <p:sldId id="706" r:id="rId10"/>
    <p:sldId id="696" r:id="rId11"/>
    <p:sldId id="650" r:id="rId12"/>
    <p:sldId id="697" r:id="rId13"/>
    <p:sldId id="682" r:id="rId14"/>
    <p:sldId id="683" r:id="rId15"/>
    <p:sldId id="698" r:id="rId16"/>
    <p:sldId id="708" r:id="rId17"/>
    <p:sldId id="7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DF4"/>
    <a:srgbClr val="593593"/>
    <a:srgbClr val="A43F94"/>
    <a:srgbClr val="72599A"/>
    <a:srgbClr val="FFFF00"/>
    <a:srgbClr val="3333CC"/>
    <a:srgbClr val="CCFF66"/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72" y="749"/>
      </p:cViewPr>
      <p:guideLst>
        <p:guide orient="horz" pos="3113"/>
        <p:guide pos="15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2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0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670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96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819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233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82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11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18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media10.wma"/><Relationship Id="rId7" Type="http://schemas.openxmlformats.org/officeDocument/2006/relationships/image" Target="../media/image60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5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1.wma"/><Relationship Id="rId7" Type="http://schemas.openxmlformats.org/officeDocument/2006/relationships/image" Target="../media/image63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6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media12.wma"/><Relationship Id="rId7" Type="http://schemas.openxmlformats.org/officeDocument/2006/relationships/image" Target="../media/image65.pn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64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0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audio" Target="../media/media14.wma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microsoft.com/office/2007/relationships/media" Target="../media/media14.wma"/><Relationship Id="rId16" Type="http://schemas.openxmlformats.org/officeDocument/2006/relationships/image" Target="../media/image81.png"/><Relationship Id="rId1" Type="http://schemas.openxmlformats.org/officeDocument/2006/relationships/tags" Target="../tags/tag1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8.png"/><Relationship Id="rId3" Type="http://schemas.openxmlformats.org/officeDocument/2006/relationships/audio" Target="../media/media15.wma"/><Relationship Id="rId7" Type="http://schemas.openxmlformats.org/officeDocument/2006/relationships/image" Target="../media/image85.png"/><Relationship Id="rId12" Type="http://schemas.openxmlformats.org/officeDocument/2006/relationships/image" Target="../media/image97.png"/><Relationship Id="rId2" Type="http://schemas.microsoft.com/office/2007/relationships/media" Target="../media/media15.wma"/><Relationship Id="rId16" Type="http://schemas.openxmlformats.org/officeDocument/2006/relationships/image" Target="../media/image2.png"/><Relationship Id="rId1" Type="http://schemas.openxmlformats.org/officeDocument/2006/relationships/tags" Target="../tags/tag12.xml"/><Relationship Id="rId6" Type="http://schemas.openxmlformats.org/officeDocument/2006/relationships/image" Target="../media/image94.png"/><Relationship Id="rId11" Type="http://schemas.openxmlformats.org/officeDocument/2006/relationships/image" Target="../media/image96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100.png"/><Relationship Id="rId10" Type="http://schemas.openxmlformats.org/officeDocument/2006/relationships/image" Target="../media/image8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7.png"/><Relationship Id="rId1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audio" Target="../media/media16.wma"/><Relationship Id="rId7" Type="http://schemas.openxmlformats.org/officeDocument/2006/relationships/image" Target="../media/image89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microsoft.com/office/2007/relationships/media" Target="../media/media16.wma"/><Relationship Id="rId16" Type="http://schemas.openxmlformats.org/officeDocument/2006/relationships/image" Target="../media/image105.png"/><Relationship Id="rId1" Type="http://schemas.openxmlformats.org/officeDocument/2006/relationships/tags" Target="../tags/tag13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40.png"/><Relationship Id="rId15" Type="http://schemas.openxmlformats.org/officeDocument/2006/relationships/image" Target="../media/image104.png"/><Relationship Id="rId10" Type="http://schemas.openxmlformats.org/officeDocument/2006/relationships/image" Target="../media/image92.png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91.png"/><Relationship Id="rId1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../clipboard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wma"/><Relationship Id="rId7" Type="http://schemas.openxmlformats.org/officeDocument/2006/relationships/image" Target="../media/image3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127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media5.wma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2.png"/><Relationship Id="rId3" Type="http://schemas.openxmlformats.org/officeDocument/2006/relationships/audio" Target="../media/media6.wma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microsoft.com/office/2007/relationships/media" Target="../media/media6.wma"/><Relationship Id="rId16" Type="http://schemas.openxmlformats.org/officeDocument/2006/relationships/image" Target="../media/image30.png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media7.wma"/><Relationship Id="rId7" Type="http://schemas.openxmlformats.org/officeDocument/2006/relationships/image" Target="../media/image34.png"/><Relationship Id="rId12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media8.wma"/><Relationship Id="rId7" Type="http://schemas.openxmlformats.org/officeDocument/2006/relationships/image" Target="../media/image40.png"/><Relationship Id="rId12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audio" Target="../media/media9.wma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microsoft.com/office/2007/relationships/media" Target="../media/media9.wma"/><Relationship Id="rId16" Type="http://schemas.openxmlformats.org/officeDocument/2006/relationships/image" Target="../media/image56.png"/><Relationship Id="rId1" Type="http://schemas.openxmlformats.org/officeDocument/2006/relationships/tags" Target="../tags/tag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762261"/>
            <a:ext cx="9193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/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«Дискретті кездейсоқ шамалардың сандық сипаттамалары»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3142" y="514882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47">
        <p:fade/>
      </p:transition>
    </mc:Choice>
    <mc:Fallback xmlns="">
      <p:transition spd="med" advTm="80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Дисперсияның қасиеттері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20577" y="1189485"/>
                <a:ext cx="102362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тұрақты,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kk-KZ" sz="32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 шама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1189485"/>
                <a:ext cx="10236284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63684" y="3138937"/>
                <a:ext cx="2314859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84" y="3138937"/>
                <a:ext cx="2314859" cy="68103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20577" y="1849239"/>
            <a:ext cx="10236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Тұрақты шаманың дисперсиясы 0 – ге тең болады: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Google Shape;646;p44"/>
          <p:cNvSpPr txBox="1"/>
          <p:nvPr/>
        </p:nvSpPr>
        <p:spPr>
          <a:xfrm>
            <a:off x="1035139" y="4384934"/>
            <a:ext cx="2473418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02541" y="4503220"/>
                <a:ext cx="22859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41" y="4503220"/>
                <a:ext cx="2285947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1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4"/>
    </mc:Choice>
    <mc:Fallback xmlns="">
      <p:transition spd="slow" advTm="14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Дисперсияның қасиеттері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61178" y="2499524"/>
                <a:ext cx="4073197" cy="69643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𝑪𝑿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178" y="2499524"/>
                <a:ext cx="4073197" cy="69643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14509" y="1190043"/>
            <a:ext cx="10236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Тұрақты көбейткішті квадраттап дисперсияның алдына шығаруға болады: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Google Shape;646;p44"/>
          <p:cNvSpPr txBox="1"/>
          <p:nvPr/>
        </p:nvSpPr>
        <p:spPr>
          <a:xfrm>
            <a:off x="1021117" y="3864105"/>
            <a:ext cx="2473418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88519" y="3982391"/>
                <a:ext cx="42063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519" y="3982391"/>
                <a:ext cx="4206344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3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6"/>
    </mc:Choice>
    <mc:Fallback xmlns="">
      <p:transition spd="slow" advTm="23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Дисперсияның қасиеттері</a:t>
            </a: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509" y="1190043"/>
            <a:ext cx="10236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шамалардың қосындысының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дисперсиясы олардың дисперсияларының қосындысына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 болады: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Google Shape;646;p44"/>
          <p:cNvSpPr txBox="1"/>
          <p:nvPr/>
        </p:nvSpPr>
        <p:spPr>
          <a:xfrm>
            <a:off x="952624" y="4297645"/>
            <a:ext cx="2473418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21022" y="4416629"/>
                <a:ext cx="30441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022" y="4416629"/>
                <a:ext cx="3044167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58046" y="3247298"/>
                <a:ext cx="5883334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46" y="3247298"/>
                <a:ext cx="5883334" cy="68103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53812" y="4414487"/>
                <a:ext cx="377513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812" y="4414487"/>
                <a:ext cx="3775136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39762" y="5156196"/>
                <a:ext cx="405085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762" y="5156196"/>
                <a:ext cx="4050853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3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87"/>
    </mc:Choice>
    <mc:Fallback xmlns="">
      <p:transition spd="slow" advTm="34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  <p:bldP spid="22" grpId="0"/>
      <p:bldP spid="17" grpId="0" animBg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2" y="439321"/>
            <a:ext cx="9602988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3721" y="1186317"/>
                <a:ext cx="9581879" cy="230832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дискретті кездейсоқ оқиғаның таралу заңдылығы берілген.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kk-KZ" sz="36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k-KZ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 </a:t>
                </a:r>
                <a:r>
                  <a:rPr lang="kk-KZ" sz="36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оқиғаның </a:t>
                </a:r>
                <a:r>
                  <a:rPr lang="kk-KZ" sz="36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дисперсиясын табыңыз.</a:t>
                </a:r>
                <a:endParaRPr lang="ru-RU" sz="36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1186317"/>
                <a:ext cx="9581879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1908" t="-4497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5735828"/>
                  </p:ext>
                </p:extLst>
              </p:nvPr>
            </p:nvGraphicFramePr>
            <p:xfrm>
              <a:off x="2468765" y="3970889"/>
              <a:ext cx="444465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15481"/>
                    <a:gridCol w="1115481"/>
                    <a:gridCol w="1106846"/>
                    <a:gridCol w="110684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5735828"/>
                  </p:ext>
                </p:extLst>
              </p:nvPr>
            </p:nvGraphicFramePr>
            <p:xfrm>
              <a:off x="2468765" y="3970889"/>
              <a:ext cx="444465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15481"/>
                    <a:gridCol w="1115481"/>
                    <a:gridCol w="1106846"/>
                    <a:gridCol w="110684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6" t="-13542" r="-300546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6" t="-114737" r="-300546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13" y="314356"/>
            <a:ext cx="1782438" cy="1782438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15"/>
    </mc:Choice>
    <mc:Fallback xmlns="">
      <p:transition spd="slow" advTm="33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8330" y="2163734"/>
                <a:ext cx="17248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330" y="2163734"/>
                <a:ext cx="1724896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2858429" y="2135717"/>
                <a:ext cx="16466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29" y="2135717"/>
                <a:ext cx="164660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4378553" y="2135717"/>
                <a:ext cx="21932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553" y="2135717"/>
                <a:ext cx="2193229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035739" y="2894123"/>
                <a:ext cx="40543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739" y="2894123"/>
                <a:ext cx="4054315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6864148" y="2901168"/>
                <a:ext cx="10615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148" y="2901168"/>
                <a:ext cx="1061509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643199"/>
                  </p:ext>
                </p:extLst>
              </p:nvPr>
            </p:nvGraphicFramePr>
            <p:xfrm>
              <a:off x="3508713" y="554600"/>
              <a:ext cx="441694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15481"/>
                    <a:gridCol w="1115481"/>
                    <a:gridCol w="1106846"/>
                    <a:gridCol w="107913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0643199"/>
                  </p:ext>
                </p:extLst>
              </p:nvPr>
            </p:nvGraphicFramePr>
            <p:xfrm>
              <a:off x="3508713" y="554600"/>
              <a:ext cx="441694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115481"/>
                    <a:gridCol w="1115481"/>
                    <a:gridCol w="1106846"/>
                    <a:gridCol w="107913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1"/>
                          <a:stretch>
                            <a:fillRect l="-546" t="-12500" r="-297814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1"/>
                          <a:stretch>
                            <a:fillRect l="-546" t="-113684" r="-297814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415467" y="2135717"/>
                <a:ext cx="26661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467" y="2135717"/>
                <a:ext cx="2666114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Таблица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673628"/>
                  </p:ext>
                </p:extLst>
              </p:nvPr>
            </p:nvGraphicFramePr>
            <p:xfrm>
              <a:off x="8135579" y="549476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Таблица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8673628"/>
                  </p:ext>
                </p:extLst>
              </p:nvPr>
            </p:nvGraphicFramePr>
            <p:xfrm>
              <a:off x="8135579" y="549476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441" t="-13684" r="-106167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441" t="-111340" r="-106167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6254" y="3794851"/>
                <a:ext cx="4450913" cy="626838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54" y="3794851"/>
                <a:ext cx="4450913" cy="626838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799762" y="3884485"/>
                <a:ext cx="2829685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62" y="3884485"/>
                <a:ext cx="2829685" cy="5035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219811" y="4913020"/>
                <a:ext cx="2426772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811" y="4913020"/>
                <a:ext cx="2426772" cy="612934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37443" y="4913020"/>
                <a:ext cx="2435404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43" y="4913020"/>
                <a:ext cx="2435404" cy="612934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02179" y="4913020"/>
                <a:ext cx="2426772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179" y="4913020"/>
                <a:ext cx="2426772" cy="612934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1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57"/>
    </mc:Choice>
    <mc:Fallback xmlns="">
      <p:transition spd="slow" advTm="50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32" grpId="0"/>
      <p:bldP spid="38" grpId="0"/>
      <p:bldP spid="39" grpId="0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429701"/>
                  </p:ext>
                </p:extLst>
              </p:nvPr>
            </p:nvGraphicFramePr>
            <p:xfrm>
              <a:off x="2280908" y="1339723"/>
              <a:ext cx="6409089" cy="117953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2574056"/>
                    <a:gridCol w="1309149"/>
                    <a:gridCol w="1278344"/>
                    <a:gridCol w="124754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𝑿</m:t>
                                        </m:r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𝑴</m:t>
                                        </m:r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𝑿</m:t>
                                        </m:r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ru-RU" sz="3200" b="1" dirty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Tahoma" panose="020B0604030504040204" pitchFamily="34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4429701"/>
                  </p:ext>
                </p:extLst>
              </p:nvPr>
            </p:nvGraphicFramePr>
            <p:xfrm>
              <a:off x="2280908" y="1339723"/>
              <a:ext cx="6409089" cy="117953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2574056"/>
                    <a:gridCol w="1309149"/>
                    <a:gridCol w="1278344"/>
                    <a:gridCol w="1247540"/>
                  </a:tblGrid>
                  <a:tr h="5901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36" t="-1020" r="-149173" b="-130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36" t="-102062" r="-149173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09462" y="603084"/>
                <a:ext cx="2036455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462" y="603084"/>
                <a:ext cx="2036455" cy="4767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87063" y="603084"/>
                <a:ext cx="1886988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063" y="603084"/>
                <a:ext cx="1886988" cy="4767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54748" y="603084"/>
                <a:ext cx="2113568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8" y="603084"/>
                <a:ext cx="2113568" cy="4767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275062" y="1331093"/>
            <a:ext cx="445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89032" y="1329540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51326" y="1329540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294799" y="3970313"/>
                <a:ext cx="4232890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799" y="3970313"/>
                <a:ext cx="4232890" cy="504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503353" y="3982047"/>
                <a:ext cx="137013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353" y="3982047"/>
                <a:ext cx="1370132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839829" y="3987553"/>
                <a:ext cx="20940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829" y="3987553"/>
                <a:ext cx="2094035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283824" y="4737770"/>
                <a:ext cx="20270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24" y="4737770"/>
                <a:ext cx="2027093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24918" y="4731831"/>
                <a:ext cx="7577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918" y="4731831"/>
                <a:ext cx="757707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000827" y="2803826"/>
                <a:ext cx="5251987" cy="69643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40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27" y="2803826"/>
                <a:ext cx="5251987" cy="696432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Google Shape;646;p44"/>
          <p:cNvSpPr txBox="1"/>
          <p:nvPr/>
        </p:nvSpPr>
        <p:spPr>
          <a:xfrm>
            <a:off x="6873485" y="5330623"/>
            <a:ext cx="3449270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3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4"/>
    </mc:Choice>
    <mc:Fallback xmlns="">
      <p:transition spd="slow" advTm="29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32" grpId="0"/>
      <p:bldP spid="33" grpId="0"/>
      <p:bldP spid="45" grpId="0"/>
      <p:bldP spid="46" grpId="0"/>
      <p:bldP spid="47" grpId="0"/>
      <p:bldP spid="49" grpId="0"/>
      <p:bldP spid="51" grpId="0"/>
      <p:bldP spid="60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Таблица 4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33056" y="460425"/>
              <a:ext cx="622069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71010"/>
                    <a:gridCol w="1571010"/>
                    <a:gridCol w="1558848"/>
                    <a:gridCol w="151982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Таблица 4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33056" y="460425"/>
              <a:ext cx="622069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71010"/>
                    <a:gridCol w="1571010"/>
                    <a:gridCol w="1558848"/>
                    <a:gridCol w="151982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88" t="-12500" r="-296512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88" t="-113684" r="-296512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8389" y="1856672"/>
                <a:ext cx="4531428" cy="61499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89" y="1856672"/>
                <a:ext cx="4531428" cy="61499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96092" y="2685394"/>
                <a:ext cx="1942776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92" y="2685394"/>
                <a:ext cx="1942776" cy="6481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814972" y="451104"/>
          <a:ext cx="4666482" cy="58354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55494"/>
                <a:gridCol w="1555494"/>
                <a:gridCol w="1555494"/>
              </a:tblGrid>
              <a:tr h="5835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437124" y="441446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17090" y="452491"/>
            <a:ext cx="70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97057" y="452491"/>
            <a:ext cx="70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59137" y="2712783"/>
                <a:ext cx="1444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37" y="2712783"/>
                <a:ext cx="1444221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0093" y="2706797"/>
                <a:ext cx="19419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093" y="2706797"/>
                <a:ext cx="1941942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46621" y="2706796"/>
                <a:ext cx="23621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21" y="2706796"/>
                <a:ext cx="2362122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43844" y="3490580"/>
                <a:ext cx="41081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844" y="3490580"/>
                <a:ext cx="4108176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14948" y="3490580"/>
                <a:ext cx="1002967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48" y="3490580"/>
                <a:ext cx="1002967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296092" y="4210523"/>
                <a:ext cx="191392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92" y="4210523"/>
                <a:ext cx="1913922" cy="5959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72974" y="4274363"/>
                <a:ext cx="2814286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974" y="4274363"/>
                <a:ext cx="2814286" cy="5035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96092" y="4986247"/>
                <a:ext cx="4956448" cy="614992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92" y="4986247"/>
                <a:ext cx="4956448" cy="614992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72318" y="5038126"/>
                <a:ext cx="263953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18" y="5038126"/>
                <a:ext cx="2639537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555158" y="5055593"/>
                <a:ext cx="757708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158" y="5055593"/>
                <a:ext cx="757708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920090" y="441446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Таблица 4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920090" y="441446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442" t="-13542" r="-106637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8"/>
                          <a:stretch>
                            <a:fillRect l="-442" t="-112371" r="-106637" b="-30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3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33"/>
    </mc:Choice>
    <mc:Fallback xmlns="">
      <p:transition spd="slow" advTm="61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133">
        <p:fade/>
      </p:transition>
    </mc:Choice>
    <mc:Fallback xmlns="">
      <p:transition spd="med" advTm="16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дискретті кездейсоқ шаманың дисперсиясын есептеуді үйренесіз.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3762"/>
      </p:ext>
    </p:extLst>
  </p:cSld>
  <p:clrMapOvr>
    <a:masterClrMapping/>
  </p:clrMapOvr>
  <p:transition spd="med" advTm="79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Дисперсия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5092" y="1210461"/>
                <a:ext cx="10323640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Ауытқудың екінші дәрежесінің математикалық күтімі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шамасының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дисперсиясы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деп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аталады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92" y="1210461"/>
                <a:ext cx="10323640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476" t="-5058" r="-2420" b="-120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15361" y="3045960"/>
                <a:ext cx="1332651" cy="681038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40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61" y="3045960"/>
                <a:ext cx="1332651" cy="68103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33721" y="3106793"/>
            <a:ext cx="5163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Дисперсияның белгіленуі: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721" y="4053670"/>
            <a:ext cx="671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Дисперсияны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есептеу формуласы: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0064" y="4903562"/>
                <a:ext cx="5279502" cy="69643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40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64" y="4903562"/>
                <a:ext cx="5279502" cy="69643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1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61"/>
    </mc:Choice>
    <mc:Fallback xmlns="">
      <p:transition spd="slow" advTm="37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5092" y="1210461"/>
            <a:ext cx="103236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шаманың дисперсиясын есептейік: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040288"/>
                  </p:ext>
                </p:extLst>
              </p:nvPr>
            </p:nvGraphicFramePr>
            <p:xfrm>
              <a:off x="1610109" y="2135188"/>
              <a:ext cx="7658580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  <a:gridCol w="153171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040288"/>
                  </p:ext>
                </p:extLst>
              </p:nvPr>
            </p:nvGraphicFramePr>
            <p:xfrm>
              <a:off x="1610109" y="2135188"/>
              <a:ext cx="7658580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  <a:gridCol w="153171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8" t="-13542" r="-401594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8" t="-114737" r="-401594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3949" y="4250289"/>
                <a:ext cx="1533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49" y="4250289"/>
                <a:ext cx="153343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04116" y="4284195"/>
                <a:ext cx="1444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16" y="4284195"/>
                <a:ext cx="144422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85072" y="4278209"/>
                <a:ext cx="17864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72" y="4278209"/>
                <a:ext cx="1786451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39348" y="4290388"/>
                <a:ext cx="19419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48" y="4290388"/>
                <a:ext cx="1941942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99346" y="5170126"/>
                <a:ext cx="41980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346" y="5170126"/>
                <a:ext cx="4198072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61556" y="5198794"/>
                <a:ext cx="359073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556" y="5198794"/>
                <a:ext cx="359073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89918" y="4284164"/>
                <a:ext cx="23621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18" y="4284164"/>
                <a:ext cx="2362122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Google Shape;646;p44"/>
          <p:cNvSpPr txBox="1"/>
          <p:nvPr/>
        </p:nvSpPr>
        <p:spPr>
          <a:xfrm>
            <a:off x="906011" y="3555253"/>
            <a:ext cx="2442427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3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90"/>
    </mc:Choice>
    <mc:Fallback xmlns="">
      <p:transition spd="slow" advTm="49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Таблица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314698"/>
                  </p:ext>
                </p:extLst>
              </p:nvPr>
            </p:nvGraphicFramePr>
            <p:xfrm>
              <a:off x="983672" y="1079581"/>
              <a:ext cx="73437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216917"/>
                    <a:gridCol w="1531716"/>
                    <a:gridCol w="1531716"/>
                    <a:gridCol w="1531716"/>
                    <a:gridCol w="153171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Таблица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2314698"/>
                  </p:ext>
                </p:extLst>
              </p:nvPr>
            </p:nvGraphicFramePr>
            <p:xfrm>
              <a:off x="983672" y="1079581"/>
              <a:ext cx="7343781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216917"/>
                    <a:gridCol w="1531716"/>
                    <a:gridCol w="1531716"/>
                    <a:gridCol w="1531716"/>
                    <a:gridCol w="153171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00" t="-13542" r="-504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7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00" t="-114737" r="-504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271500"/>
                  </p:ext>
                </p:extLst>
              </p:nvPr>
            </p:nvGraphicFramePr>
            <p:xfrm>
              <a:off x="8424748" y="1076428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271500"/>
                  </p:ext>
                </p:extLst>
              </p:nvPr>
            </p:nvGraphicFramePr>
            <p:xfrm>
              <a:off x="8424748" y="1076428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885" t="-12500" r="-106637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885" t="-111340" r="-106637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6213" y="2594343"/>
                <a:ext cx="4450913" cy="626838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13" y="2594343"/>
                <a:ext cx="4450913" cy="62683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09721" y="2683977"/>
                <a:ext cx="2829685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721" y="2683977"/>
                <a:ext cx="2829685" cy="5035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371642" y="4687774"/>
                <a:ext cx="2426772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42" y="4687774"/>
                <a:ext cx="2426772" cy="612934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94298" y="3712886"/>
                <a:ext cx="2435404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98" y="3712886"/>
                <a:ext cx="2435404" cy="612934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694298" y="4687774"/>
                <a:ext cx="2377015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298" y="4687774"/>
                <a:ext cx="2377015" cy="61293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71642" y="3707372"/>
                <a:ext cx="2426772" cy="61293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42" y="3707372"/>
                <a:ext cx="2426772" cy="612934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9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3"/>
    </mc:Choice>
    <mc:Fallback xmlns="">
      <p:transition spd="slow" advTm="28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" grpId="0"/>
      <p:bldP spid="41" grpId="0"/>
      <p:bldP spid="42" grpId="0" animBg="1"/>
      <p:bldP spid="43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646415"/>
                  </p:ext>
                </p:extLst>
              </p:nvPr>
            </p:nvGraphicFramePr>
            <p:xfrm>
              <a:off x="1984487" y="1405538"/>
              <a:ext cx="7687434" cy="117953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2574056"/>
                    <a:gridCol w="1309149"/>
                    <a:gridCol w="1278344"/>
                    <a:gridCol w="1247540"/>
                    <a:gridCol w="1278345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𝑿</m:t>
                                        </m:r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𝑴</m:t>
                                        </m:r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𝑿</m:t>
                                        </m:r>
                                        <m:r>
                                          <a:rPr lang="en-US" sz="3200" b="1" i="1" smtClean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ru-RU" sz="3200" b="1" dirty="0">
                                            <a:solidFill>
                                              <a:schemeClr val="tx2">
                                                <a:lumMod val="50000"/>
                                              </a:schemeClr>
                                            </a:solidFill>
                                            <a:latin typeface="Tahoma" panose="020B0604030504040204" pitchFamily="34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Таблица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2646415"/>
                  </p:ext>
                </p:extLst>
              </p:nvPr>
            </p:nvGraphicFramePr>
            <p:xfrm>
              <a:off x="1984487" y="1405538"/>
              <a:ext cx="7687434" cy="117953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2574056"/>
                    <a:gridCol w="1309149"/>
                    <a:gridCol w="1278344"/>
                    <a:gridCol w="1247540"/>
                    <a:gridCol w="1278345"/>
                  </a:tblGrid>
                  <a:tr h="5901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36" t="-1020" r="-198818" b="-129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36" t="-102062" r="-198818" b="-30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80590" y="545167"/>
                <a:ext cx="2036455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590" y="545167"/>
                <a:ext cx="2036455" cy="4767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58191" y="545167"/>
                <a:ext cx="1886988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91" y="545167"/>
                <a:ext cx="1886988" cy="4767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86325" y="549476"/>
                <a:ext cx="1735055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325" y="549476"/>
                <a:ext cx="1735055" cy="4767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25876" y="545167"/>
                <a:ext cx="2113568" cy="47672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876" y="545167"/>
                <a:ext cx="2113568" cy="47672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978641" y="1396908"/>
            <a:ext cx="445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92611" y="1395355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54905" y="1395355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686555" y="1407250"/>
            <a:ext cx="70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15371" y="4059907"/>
                <a:ext cx="4232890" cy="50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71" y="4059907"/>
                <a:ext cx="4232890" cy="5041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79478" y="4071641"/>
                <a:ext cx="137013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78" y="4071641"/>
                <a:ext cx="1370132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15954" y="4077147"/>
                <a:ext cx="20940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954" y="4077147"/>
                <a:ext cx="2094035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17292" y="4698379"/>
                <a:ext cx="19419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𝟒𝟗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292" y="4698379"/>
                <a:ext cx="1941942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609989" y="4071641"/>
                <a:ext cx="17878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989" y="4071641"/>
                <a:ext cx="1787862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853009" y="4698378"/>
                <a:ext cx="779252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009" y="4698378"/>
                <a:ext cx="779252" cy="4924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223570" y="2968145"/>
                <a:ext cx="5251987" cy="69643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40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570" y="2968145"/>
                <a:ext cx="5251987" cy="696432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Google Shape;646;p44"/>
          <p:cNvSpPr txBox="1"/>
          <p:nvPr/>
        </p:nvSpPr>
        <p:spPr>
          <a:xfrm>
            <a:off x="7287643" y="5333494"/>
            <a:ext cx="3449270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en-US" sz="32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59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15"/>
    </mc:Choice>
    <mc:Fallback xmlns="">
      <p:transition spd="slow" advTm="38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32" grpId="0"/>
      <p:bldP spid="33" grpId="0"/>
      <p:bldP spid="35" grpId="0"/>
      <p:bldP spid="45" grpId="0"/>
      <p:bldP spid="46" grpId="0"/>
      <p:bldP spid="47" grpId="0"/>
      <p:bldP spid="48" grpId="0"/>
      <p:bldP spid="49" grpId="0"/>
      <p:bldP spid="51" grpId="0" animBg="1"/>
      <p:bldP spid="60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Дисперсия есептеу формуласы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1579" y="1451736"/>
                <a:ext cx="5279502" cy="69643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40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579" y="1451736"/>
                <a:ext cx="5279502" cy="69643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14786" y="2422269"/>
                <a:ext cx="334867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86" y="2422269"/>
                <a:ext cx="3348674" cy="5959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133026" y="2422269"/>
                <a:ext cx="5564152" cy="596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026" y="2422269"/>
                <a:ext cx="5564152" cy="5965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906011" y="3231285"/>
                <a:ext cx="7820987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3231285"/>
                <a:ext cx="7820987" cy="6481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925794" y="4093138"/>
                <a:ext cx="7076424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94" y="4093138"/>
                <a:ext cx="7076424" cy="6481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975233" y="4954991"/>
                <a:ext cx="5976573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33" y="4954991"/>
                <a:ext cx="5976573" cy="6481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723874" y="4954991"/>
                <a:ext cx="3207160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74" y="4954991"/>
                <a:ext cx="3207160" cy="64819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2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90"/>
    </mc:Choice>
    <mc:Fallback xmlns="">
      <p:transition spd="slow" advTm="76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20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5092" y="1210461"/>
            <a:ext cx="103236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шаманың дисперсиясын есептейік: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737641"/>
                  </p:ext>
                </p:extLst>
              </p:nvPr>
            </p:nvGraphicFramePr>
            <p:xfrm>
              <a:off x="1610109" y="2135188"/>
              <a:ext cx="612686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737641"/>
                  </p:ext>
                </p:extLst>
              </p:nvPr>
            </p:nvGraphicFramePr>
            <p:xfrm>
              <a:off x="1610109" y="2135188"/>
              <a:ext cx="612686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7" t="-13542" r="-300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7" t="-114737" r="-3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3949" y="4250289"/>
                <a:ext cx="15334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49" y="4250289"/>
                <a:ext cx="153343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04116" y="4284195"/>
                <a:ext cx="1444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16" y="4284195"/>
                <a:ext cx="144422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85072" y="4278209"/>
                <a:ext cx="17864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72" y="4278209"/>
                <a:ext cx="1786451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39348" y="4290388"/>
                <a:ext cx="23621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348" y="4290388"/>
                <a:ext cx="2362122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95910" y="5075168"/>
                <a:ext cx="34642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910" y="5075168"/>
                <a:ext cx="3464282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60192" y="5085642"/>
                <a:ext cx="757708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192" y="5085642"/>
                <a:ext cx="757708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Google Shape;646;p44"/>
          <p:cNvSpPr txBox="1"/>
          <p:nvPr/>
        </p:nvSpPr>
        <p:spPr>
          <a:xfrm>
            <a:off x="906011" y="3555253"/>
            <a:ext cx="2442427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02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1"/>
    </mc:Choice>
    <mc:Fallback xmlns="">
      <p:transition spd="slow" advTm="20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30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8389" y="1856672"/>
                <a:ext cx="4531428" cy="61499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89" y="1856672"/>
                <a:ext cx="4531428" cy="61499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Таблица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0629745"/>
                  </p:ext>
                </p:extLst>
              </p:nvPr>
            </p:nvGraphicFramePr>
            <p:xfrm>
              <a:off x="1291454" y="452491"/>
              <a:ext cx="612686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Таблица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0629745"/>
                  </p:ext>
                </p:extLst>
              </p:nvPr>
            </p:nvGraphicFramePr>
            <p:xfrm>
              <a:off x="1291454" y="452491"/>
              <a:ext cx="612686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97" t="-13542" r="-300000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8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97" t="-114737" r="-30000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</a:t>
                          </a:r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0,5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Таблица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8397021"/>
                  </p:ext>
                </p:extLst>
              </p:nvPr>
            </p:nvGraphicFramePr>
            <p:xfrm>
              <a:off x="8327454" y="452491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Таблица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8397021"/>
                  </p:ext>
                </p:extLst>
              </p:nvPr>
            </p:nvGraphicFramePr>
            <p:xfrm>
              <a:off x="8327454" y="452491"/>
              <a:ext cx="2832613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377886"/>
                    <a:gridCol w="145472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442" t="-13684" r="-106637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lt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9,2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442" t="-111340" r="-106637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96092" y="2685394"/>
                <a:ext cx="1942776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92" y="2685394"/>
                <a:ext cx="1942776" cy="6481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45200"/>
              </p:ext>
            </p:extLst>
          </p:nvPr>
        </p:nvGraphicFramePr>
        <p:xfrm>
          <a:off x="2814972" y="451104"/>
          <a:ext cx="4611066" cy="58354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37022"/>
                <a:gridCol w="1537022"/>
                <a:gridCol w="1537022"/>
              </a:tblGrid>
              <a:tr h="5835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306479" y="441446"/>
            <a:ext cx="70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17089" y="452491"/>
            <a:ext cx="707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66411" y="452491"/>
            <a:ext cx="968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59137" y="2712783"/>
                <a:ext cx="144422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137" y="2712783"/>
                <a:ext cx="1444221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0093" y="2706797"/>
                <a:ext cx="20317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  <m:r>
                        <a:rPr lang="ru-RU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093" y="2706797"/>
                <a:ext cx="2031710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46621" y="2706796"/>
                <a:ext cx="26073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21" y="2706796"/>
                <a:ext cx="2607380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43844" y="3490580"/>
                <a:ext cx="42000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844" y="3490580"/>
                <a:ext cx="4200061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67352" y="3490580"/>
                <a:ext cx="1002967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352" y="3490580"/>
                <a:ext cx="1002967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296092" y="4210523"/>
                <a:ext cx="191392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92" y="4210523"/>
                <a:ext cx="1913922" cy="5959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24609" y="4247924"/>
                <a:ext cx="2814286" cy="503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609" y="4247924"/>
                <a:ext cx="2814286" cy="5035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96092" y="4986247"/>
                <a:ext cx="4956448" cy="614992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92" y="4986247"/>
                <a:ext cx="4956448" cy="614992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89636" y="5047508"/>
                <a:ext cx="300912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636" y="5047508"/>
                <a:ext cx="3009124" cy="4924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98760" y="5078152"/>
                <a:ext cx="1002967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𝟕𝟔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760" y="5078152"/>
                <a:ext cx="1002967" cy="4924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5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80"/>
    </mc:Choice>
    <mc:Fallback xmlns="">
      <p:transition spd="slow" advTm="60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 animBg="1"/>
      <p:bldP spid="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.5|1.5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5.8|0.4|3.2|1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6|2.8|2.6|2.1|1|2.4|1.3|21.4|4.8|0.9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1.4|0.5|2.5|2.8|0.8|6.3|2.1|2.2|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|2.5|1.3|0.6|2|2.1|2.4|3.4|1.9|3.2|4.7|1.4|4|7.7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0.7|0.5|3.6|9.1|4.7|2.5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2.1|3.5|14.4|0.7|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7|1.1|1.1|0.9|1.2|5.4|2.6|3.7|1.6|1.3|3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|14|20|16.4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8|1.5|3|2.1|1.7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4.7|1.1|2.8|1.6|0.8|3.8|3.2|2.6|2.3|1.7|5.7|3|13.7|0.7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5.9|4.2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6|0.6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18498</TotalTime>
  <Words>568</Words>
  <Application>Microsoft Office PowerPoint</Application>
  <PresentationFormat>Широкоэкранный</PresentationFormat>
  <Paragraphs>234</Paragraphs>
  <Slides>17</Slides>
  <Notes>9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1485</cp:revision>
  <dcterms:created xsi:type="dcterms:W3CDTF">2017-01-10T11:09:36Z</dcterms:created>
  <dcterms:modified xsi:type="dcterms:W3CDTF">2024-09-18T16:48:24Z</dcterms:modified>
</cp:coreProperties>
</file>