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1" r:id="rId2"/>
    <p:sldId id="722" r:id="rId3"/>
    <p:sldId id="711" r:id="rId4"/>
    <p:sldId id="708" r:id="rId5"/>
    <p:sldId id="695" r:id="rId6"/>
    <p:sldId id="712" r:id="rId7"/>
    <p:sldId id="682" r:id="rId8"/>
    <p:sldId id="683" r:id="rId9"/>
    <p:sldId id="698" r:id="rId10"/>
    <p:sldId id="714" r:id="rId11"/>
    <p:sldId id="715" r:id="rId12"/>
    <p:sldId id="719" r:id="rId13"/>
    <p:sldId id="716" r:id="rId14"/>
    <p:sldId id="717" r:id="rId15"/>
    <p:sldId id="718" r:id="rId16"/>
    <p:sldId id="720" r:id="rId17"/>
    <p:sldId id="7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D8DDF4"/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82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1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18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66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40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34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84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2.png"/><Relationship Id="rId3" Type="http://schemas.openxmlformats.org/officeDocument/2006/relationships/audio" Target="../media/media10.wma"/><Relationship Id="rId7" Type="http://schemas.openxmlformats.org/officeDocument/2006/relationships/image" Target="../media/image84.png"/><Relationship Id="rId12" Type="http://schemas.openxmlformats.org/officeDocument/2006/relationships/image" Target="../media/image91.png"/><Relationship Id="rId2" Type="http://schemas.microsoft.com/office/2007/relationships/media" Target="../media/media10.wma"/><Relationship Id="rId1" Type="http://schemas.openxmlformats.org/officeDocument/2006/relationships/tags" Target="../tags/tag7.xml"/><Relationship Id="rId6" Type="http://schemas.openxmlformats.org/officeDocument/2006/relationships/image" Target="../media/image83.png"/><Relationship Id="rId11" Type="http://schemas.openxmlformats.org/officeDocument/2006/relationships/image" Target="../media/image90.png"/><Relationship Id="rId5" Type="http://schemas.openxmlformats.org/officeDocument/2006/relationships/image" Target="../media/image82.png"/><Relationship Id="rId15" Type="http://schemas.openxmlformats.org/officeDocument/2006/relationships/image" Target="../media/image2.png"/><Relationship Id="rId10" Type="http://schemas.openxmlformats.org/officeDocument/2006/relationships/image" Target="../media/image8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6.png"/><Relationship Id="rId1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audio" Target="../media/media12.wma"/><Relationship Id="rId7" Type="http://schemas.openxmlformats.org/officeDocument/2006/relationships/image" Target="../media/image30.png"/><Relationship Id="rId2" Type="http://schemas.microsoft.com/office/2007/relationships/media" Target="../media/media12.wma"/><Relationship Id="rId1" Type="http://schemas.openxmlformats.org/officeDocument/2006/relationships/tags" Target="../tags/tag8.xml"/><Relationship Id="rId6" Type="http://schemas.openxmlformats.org/officeDocument/2006/relationships/image" Target="../media/image9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6.png"/><Relationship Id="rId3" Type="http://schemas.openxmlformats.org/officeDocument/2006/relationships/audio" Target="../media/media13.wma"/><Relationship Id="rId7" Type="http://schemas.openxmlformats.org/officeDocument/2006/relationships/image" Target="../media/image98.png"/><Relationship Id="rId12" Type="http://schemas.openxmlformats.org/officeDocument/2006/relationships/image" Target="../media/image105.png"/><Relationship Id="rId2" Type="http://schemas.microsoft.com/office/2007/relationships/media" Target="../media/media13.wma"/><Relationship Id="rId16" Type="http://schemas.openxmlformats.org/officeDocument/2006/relationships/image" Target="../media/image2.png"/><Relationship Id="rId1" Type="http://schemas.openxmlformats.org/officeDocument/2006/relationships/tags" Target="../tags/tag9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08.png"/><Relationship Id="rId10" Type="http://schemas.openxmlformats.org/officeDocument/2006/relationships/image" Target="../media/image10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0.png"/><Relationship Id="rId1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audio" Target="../media/media14.wma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2.png"/><Relationship Id="rId2" Type="http://schemas.microsoft.com/office/2007/relationships/media" Target="../media/media14.wma"/><Relationship Id="rId16" Type="http://schemas.openxmlformats.org/officeDocument/2006/relationships/image" Target="../media/image119.png"/><Relationship Id="rId1" Type="http://schemas.openxmlformats.org/officeDocument/2006/relationships/tags" Target="../tags/tag10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audio" Target="../media/media15.wma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microsoft.com/office/2007/relationships/media" Target="../media/media15.wma"/><Relationship Id="rId1" Type="http://schemas.openxmlformats.org/officeDocument/2006/relationships/tags" Target="../tags/tag1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2.png"/><Relationship Id="rId10" Type="http://schemas.openxmlformats.org/officeDocument/2006/relationships/image" Target="../media/image12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audio" Target="../media/media16.wma"/><Relationship Id="rId7" Type="http://schemas.openxmlformats.org/officeDocument/2006/relationships/image" Target="../media/image132.png"/><Relationship Id="rId2" Type="http://schemas.microsoft.com/office/2007/relationships/media" Target="../media/media16.wma"/><Relationship Id="rId1" Type="http://schemas.openxmlformats.org/officeDocument/2006/relationships/tags" Target="../tags/tag1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31.png"/><Relationship Id="rId12" Type="http://schemas.openxmlformats.org/officeDocument/2006/relationships/image" Target="../media/image8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210.png"/><Relationship Id="rId11" Type="http://schemas.openxmlformats.org/officeDocument/2006/relationships/image" Target="../media/image7.png"/><Relationship Id="rId5" Type="http://schemas.openxmlformats.org/officeDocument/2006/relationships/image" Target="../media/image134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audio" Target="../media/media4.wma"/><Relationship Id="rId7" Type="http://schemas.openxmlformats.org/officeDocument/2006/relationships/image" Target="../media/image9.png"/><Relationship Id="rId12" Type="http://schemas.openxmlformats.org/officeDocument/2006/relationships/image" Target="../media/image102.png"/><Relationship Id="rId17" Type="http://schemas.openxmlformats.org/officeDocument/2006/relationships/image" Target="../media/image17.png"/><Relationship Id="rId2" Type="http://schemas.microsoft.com/office/2007/relationships/media" Target="../media/media4.wma"/><Relationship Id="rId16" Type="http://schemas.openxmlformats.org/officeDocument/2006/relationships/image" Target="../media/image16.png"/><Relationship Id="rId20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image" Target="../media/image89.png"/><Relationship Id="rId11" Type="http://schemas.openxmlformats.org/officeDocument/2006/relationships/image" Target="../media/image13.png"/><Relationship Id="rId5" Type="http://schemas.openxmlformats.org/officeDocument/2006/relationships/image" Target="../media/image88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png"/><Relationship Id="rId1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audio" Target="../media/media8.wma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2.png"/><Relationship Id="rId2" Type="http://schemas.microsoft.com/office/2007/relationships/media" Target="../media/media8.wma"/><Relationship Id="rId16" Type="http://schemas.openxmlformats.org/officeDocument/2006/relationships/image" Target="../media/image69.png"/><Relationship Id="rId1" Type="http://schemas.openxmlformats.org/officeDocument/2006/relationships/tags" Target="../tags/tag5.xml"/><Relationship Id="rId6" Type="http://schemas.openxmlformats.org/officeDocument/2006/relationships/image" Target="../media/image71.png"/><Relationship Id="rId11" Type="http://schemas.openxmlformats.org/officeDocument/2006/relationships/image" Target="../media/image64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audio" Target="../media/media9.wma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2.png"/><Relationship Id="rId2" Type="http://schemas.microsoft.com/office/2007/relationships/media" Target="../media/media9.wma"/><Relationship Id="rId16" Type="http://schemas.openxmlformats.org/officeDocument/2006/relationships/image" Target="../media/image81.png"/><Relationship Id="rId1" Type="http://schemas.openxmlformats.org/officeDocument/2006/relationships/tags" Target="../tags/tag6.xml"/><Relationship Id="rId6" Type="http://schemas.openxmlformats.org/officeDocument/2006/relationships/image" Target="../media/image70.png"/><Relationship Id="rId11" Type="http://schemas.openxmlformats.org/officeDocument/2006/relationships/image" Target="../media/image76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кездейсоқ шамалардың сандық сипаттамалары»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11">
        <p:fade/>
      </p:transition>
    </mc:Choice>
    <mc:Fallback xmlns="">
      <p:transition spd="med" advTm="9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10014" y="751524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014" y="751524"/>
                <a:ext cx="4531428" cy="6149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81665" y="1562980"/>
                <a:ext cx="2945935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65" y="1562980"/>
                <a:ext cx="2945935" cy="6481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932572" y="1491230"/>
                <a:ext cx="3163110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72" y="1491230"/>
                <a:ext cx="3163110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1665" y="2376734"/>
                <a:ext cx="4956448" cy="6149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65" y="2376734"/>
                <a:ext cx="4956448" cy="61499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57891" y="2428613"/>
                <a:ext cx="2705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891" y="2428613"/>
                <a:ext cx="270510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45338" y="3158556"/>
                <a:ext cx="2517027" cy="544830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38" y="3158556"/>
                <a:ext cx="2517027" cy="54483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646;p44"/>
          <p:cNvSpPr txBox="1"/>
          <p:nvPr/>
        </p:nvSpPr>
        <p:spPr>
          <a:xfrm>
            <a:off x="4327315" y="5275724"/>
            <a:ext cx="5580271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1,02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81497" y="2428613"/>
                <a:ext cx="1464437" cy="544830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497" y="2428613"/>
                <a:ext cx="1464437" cy="54483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26181" y="3992747"/>
                <a:ext cx="3176382" cy="742260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81" y="3992747"/>
                <a:ext cx="3176382" cy="742260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592440" y="3993274"/>
                <a:ext cx="3249479" cy="763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𝟎𝟒</m:t>
                          </m:r>
                        </m:e>
                      </m:rad>
                    </m:oMath>
                  </m:oMathPara>
                </a14:m>
                <a:endParaRPr lang="ru-RU" sz="3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40" y="3993274"/>
                <a:ext cx="3249479" cy="76322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701492" y="4075214"/>
                <a:ext cx="17796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𝟎𝟐</m:t>
                      </m:r>
                    </m:oMath>
                  </m:oMathPara>
                </a14:m>
                <a:endParaRPr lang="ru-RU" sz="3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492" y="4075214"/>
                <a:ext cx="1779654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2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21"/>
    </mc:Choice>
    <mc:Fallback xmlns="">
      <p:transition spd="slow" advTm="44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6" grpId="0"/>
      <p:bldP spid="38" grpId="0" animBg="1"/>
      <p:bldP spid="39" grpId="0"/>
      <p:bldP spid="43" grpId="0" animBg="1"/>
      <p:bldP spid="44" grpId="0"/>
      <p:bldP spid="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602988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81879" cy="26776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Мұнай іздеу-барлау компаниясы мұнай резервтерін зерттеуде. Ол 4 мұнай шығуы </a:t>
                </a:r>
              </a:p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мүмкін жер телімдерін бұрғылауға рұқсат алды.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бұрғыланған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жер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телімдерінің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санына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оның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ықтималдықтар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үлестірім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заңы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берілген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81879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1272" t="-2506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140393"/>
                  </p:ext>
                </p:extLst>
              </p:nvPr>
            </p:nvGraphicFramePr>
            <p:xfrm>
              <a:off x="2026804" y="4245209"/>
              <a:ext cx="736103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140393"/>
                  </p:ext>
                </p:extLst>
              </p:nvPr>
            </p:nvGraphicFramePr>
            <p:xfrm>
              <a:off x="2026804" y="4245209"/>
              <a:ext cx="736103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2" t="-13542" r="-39835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2" t="-114737" r="-398354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91"/>
    </mc:Choice>
    <mc:Fallback xmlns="">
      <p:transition spd="slow" advTm="3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602988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893015"/>
                  </p:ext>
                </p:extLst>
              </p:nvPr>
            </p:nvGraphicFramePr>
            <p:xfrm>
              <a:off x="1813444" y="1319129"/>
              <a:ext cx="736103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893015"/>
                  </p:ext>
                </p:extLst>
              </p:nvPr>
            </p:nvGraphicFramePr>
            <p:xfrm>
              <a:off x="1813444" y="1319129"/>
              <a:ext cx="736103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2" t="-13542" r="-39835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12" t="-114737" r="-398354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2901" y="2699211"/>
                <a:ext cx="948515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шамасының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есептеңіз;</a:t>
                </a:r>
              </a:p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Дисперсиясын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 орташа квадраттық ауытқуын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есептеңіз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Жер телімін бұрғылауға 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$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45000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ақша жұмсалатын болса, зерттеуге кететін күтілетін шығынды табыңыз.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01" y="2699211"/>
                <a:ext cx="9485150" cy="2677656"/>
              </a:xfrm>
              <a:prstGeom prst="rect">
                <a:avLst/>
              </a:prstGeom>
              <a:blipFill rotWithShape="0">
                <a:blip r:embed="rId8"/>
                <a:stretch>
                  <a:fillRect l="-1350" t="-2733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6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0"/>
    </mc:Choice>
    <mc:Fallback xmlns="">
      <p:transition spd="slow" advTm="2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322" y="364657"/>
            <a:ext cx="2232566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66568" y="3200827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68" y="3200827"/>
                <a:ext cx="172489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026667" y="3172810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67" y="3172810"/>
                <a:ext cx="16466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412800" y="3172810"/>
                <a:ext cx="24689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800" y="3172810"/>
                <a:ext cx="2468946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332251" y="4055368"/>
                <a:ext cx="66271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𝟑𝟔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51" y="4055368"/>
                <a:ext cx="662713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4273819" y="4937926"/>
                <a:ext cx="3096773" cy="715089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5" name="Скругленный 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19" y="4937926"/>
                <a:ext cx="3096773" cy="71508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583705" y="3172810"/>
                <a:ext cx="29161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05" y="3172810"/>
                <a:ext cx="2916183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Таблица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574991"/>
                  </p:ext>
                </p:extLst>
              </p:nvPr>
            </p:nvGraphicFramePr>
            <p:xfrm>
              <a:off x="8493721" y="1798868"/>
              <a:ext cx="2765682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293343"/>
                    <a:gridCol w="147233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ru-RU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Таблица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574991"/>
                  </p:ext>
                </p:extLst>
              </p:nvPr>
            </p:nvGraphicFramePr>
            <p:xfrm>
              <a:off x="8493721" y="1798868"/>
              <a:ext cx="2765682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293343"/>
                    <a:gridCol w="1472339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69" t="-13684" r="-114554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ru-RU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69" t="-111340" r="-114554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79407" y="4055368"/>
                <a:ext cx="24689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07" y="4055368"/>
                <a:ext cx="2468946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355855"/>
                  </p:ext>
                </p:extLst>
              </p:nvPr>
            </p:nvGraphicFramePr>
            <p:xfrm>
              <a:off x="984169" y="1797797"/>
              <a:ext cx="736103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5056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355855"/>
                  </p:ext>
                </p:extLst>
              </p:nvPr>
            </p:nvGraphicFramePr>
            <p:xfrm>
              <a:off x="984169" y="1797797"/>
              <a:ext cx="736103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412" t="-12500" r="-39835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412" t="-113684" r="-398354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45796" y="1012871"/>
                <a:ext cx="96183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kk-KZ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шамасының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есептеңіз;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6" y="1012871"/>
                <a:ext cx="9618339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1648" t="-14583" r="-697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2"/>
    </mc:Choice>
    <mc:Fallback xmlns="">
      <p:transition spd="slow" advTm="2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/>
      <p:bldP spid="62" grpId="0"/>
      <p:bldP spid="63" grpId="0"/>
      <p:bldP spid="64" grpId="0"/>
      <p:bldP spid="65" grpId="0" animBg="1"/>
      <p:bldP spid="32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624680" y="2239291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80" y="2239291"/>
                <a:ext cx="164660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044432" y="2233007"/>
                <a:ext cx="24689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32" y="2233007"/>
                <a:ext cx="2468946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564385" y="3057985"/>
                <a:ext cx="61542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385" y="3057985"/>
                <a:ext cx="615424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97654" y="3876679"/>
                <a:ext cx="3773597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ru-RU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54" y="3876679"/>
                <a:ext cx="3773597" cy="7176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267939" y="2239290"/>
                <a:ext cx="29161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939" y="2239290"/>
                <a:ext cx="2916183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1203879" y="3056125"/>
                <a:ext cx="25426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879" y="3056125"/>
                <a:ext cx="2542684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906011" y="2239291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2239291"/>
                <a:ext cx="1942776" cy="64819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007930" y="4692893"/>
                <a:ext cx="395165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𝟗𝟔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30" y="4692893"/>
                <a:ext cx="3951659" cy="6588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34674" y="4686822"/>
                <a:ext cx="18630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𝟕𝟔𝟏𝟔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674" y="4686822"/>
                <a:ext cx="1863011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5465260"/>
                  </p:ext>
                </p:extLst>
              </p:nvPr>
            </p:nvGraphicFramePr>
            <p:xfrm>
              <a:off x="8524629" y="549476"/>
              <a:ext cx="2765682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293343"/>
                    <a:gridCol w="147233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ru-RU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5465260"/>
                  </p:ext>
                </p:extLst>
              </p:nvPr>
            </p:nvGraphicFramePr>
            <p:xfrm>
              <a:off x="8524629" y="549476"/>
              <a:ext cx="2765682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293343"/>
                    <a:gridCol w="1472339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469" t="-13684" r="-114554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:r>
                            <a:rPr lang="ru-RU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469" t="-111340" r="-114554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9848413"/>
                  </p:ext>
                </p:extLst>
              </p:nvPr>
            </p:nvGraphicFramePr>
            <p:xfrm>
              <a:off x="1015077" y="548405"/>
              <a:ext cx="7361035" cy="116928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5056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9848413"/>
                  </p:ext>
                </p:extLst>
              </p:nvPr>
            </p:nvGraphicFramePr>
            <p:xfrm>
              <a:off x="1015077" y="548405"/>
              <a:ext cx="7361035" cy="116928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9077"/>
                    <a:gridCol w="1479077"/>
                    <a:gridCol w="1467627"/>
                    <a:gridCol w="1467627"/>
                    <a:gridCol w="1467627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412" t="-12371" r="-398354" b="-132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412" t="-113542" r="-398354" b="-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57468"/>
              </p:ext>
            </p:extLst>
          </p:nvPr>
        </p:nvGraphicFramePr>
        <p:xfrm>
          <a:off x="2485336" y="549476"/>
          <a:ext cx="1497727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97727"/>
              </a:tblGrid>
              <a:tr h="5664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8984"/>
              </p:ext>
            </p:extLst>
          </p:nvPr>
        </p:nvGraphicFramePr>
        <p:xfrm>
          <a:off x="3967213" y="549476"/>
          <a:ext cx="1457194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57194"/>
              </a:tblGrid>
              <a:tr h="5509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22891"/>
              </p:ext>
            </p:extLst>
          </p:nvPr>
        </p:nvGraphicFramePr>
        <p:xfrm>
          <a:off x="5452118" y="549476"/>
          <a:ext cx="1451615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51615"/>
              </a:tblGrid>
              <a:tr h="5354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4288"/>
              </p:ext>
            </p:extLst>
          </p:nvPr>
        </p:nvGraphicFramePr>
        <p:xfrm>
          <a:off x="6933917" y="549476"/>
          <a:ext cx="1424533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24533"/>
              </a:tblGrid>
              <a:tr h="5636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9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92"/>
    </mc:Choice>
    <mc:Fallback xmlns="">
      <p:transition spd="slow" advTm="5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8" grpId="0"/>
      <p:bldP spid="52" grpId="0"/>
      <p:bldP spid="5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67352" y="1775128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52" y="1775128"/>
                <a:ext cx="4531428" cy="6149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42129" y="2707494"/>
                <a:ext cx="3191195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29" y="2707494"/>
                <a:ext cx="3191195" cy="6481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693036" y="2635744"/>
                <a:ext cx="3408369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𝟕𝟔𝟏𝟔</m:t>
                      </m:r>
                    </m:oMath>
                  </m:oMathPara>
                </a14:m>
                <a:endParaRPr lang="ru-RU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036" y="2635744"/>
                <a:ext cx="3408369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2129" y="3521248"/>
                <a:ext cx="4956448" cy="6149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29" y="3521248"/>
                <a:ext cx="4956448" cy="61499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95181" y="3554958"/>
                <a:ext cx="388747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𝟐𝟒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kk-KZ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𝟕𝟔𝟏𝟔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81" y="3554958"/>
                <a:ext cx="38874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7119" y="4657685"/>
                <a:ext cx="2820038" cy="659827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19" y="4657685"/>
                <a:ext cx="2820038" cy="659827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551191" y="4657685"/>
                <a:ext cx="3399520" cy="688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𝟒𝟕𝟖𝟒</m:t>
                          </m:r>
                        </m:e>
                      </m:rad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191" y="4657685"/>
                <a:ext cx="3399520" cy="6887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789053" y="4759312"/>
                <a:ext cx="16030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053" y="4759312"/>
                <a:ext cx="1603003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82735" y="3521248"/>
                <a:ext cx="1536817" cy="544830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𝟒𝟕𝟖𝟒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5" y="3521248"/>
                <a:ext cx="1536817" cy="54483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27671" y="393375"/>
                <a:ext cx="1035831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Дисперсиясын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 орташа квадраттық ауытқуын </a:t>
                </a:r>
                <a:r>
                  <a:rPr lang="ru-RU" sz="32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есептеңіз</a:t>
                </a:r>
                <a:r>
                  <a:rPr lang="ru-RU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71" y="393375"/>
                <a:ext cx="10358317" cy="1077218"/>
              </a:xfrm>
              <a:prstGeom prst="rect">
                <a:avLst/>
              </a:prstGeom>
              <a:blipFill rotWithShape="0">
                <a:blip r:embed="rId14"/>
                <a:stretch>
                  <a:fillRect l="-1471" t="-7955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2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48"/>
    </mc:Choice>
    <mc:Fallback xmlns="">
      <p:transition spd="slow" advTm="4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6" grpId="0"/>
      <p:bldP spid="38" grpId="0" animBg="1"/>
      <p:bldP spid="39" grpId="0"/>
      <p:bldP spid="20" grpId="0" animBg="1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819" y="447835"/>
            <a:ext cx="10242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Жер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телімін бұрғылауға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45000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ақша жұмсалатын болса, зерттеуге кететін күтілетін шығынды табыңыз.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235133" y="2138643"/>
                <a:ext cx="3096773" cy="715089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33" y="2138643"/>
                <a:ext cx="3096773" cy="71508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819" y="3034251"/>
                <a:ext cx="33134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𝟒𝟓𝟎𝟎𝟎</m:t>
                      </m:r>
                      <m:r>
                        <a:rPr lang="kk-KZ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19" y="3034251"/>
                <a:ext cx="3313408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5190" y="3034251"/>
                <a:ext cx="17825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𝟏𝟑𝟑𝟐𝟎𝟎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90" y="3034251"/>
                <a:ext cx="178253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Google Shape;646;p44"/>
              <p:cNvSpPr txBox="1"/>
              <p:nvPr/>
            </p:nvSpPr>
            <p:spPr>
              <a:xfrm>
                <a:off x="5939773" y="3951649"/>
                <a:ext cx="3859547" cy="241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:endParaRPr lang="en-US" sz="3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𝑿</m:t>
                        </m:r>
                      </m:e>
                    </m: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𝟗𝟔</m:t>
                    </m:r>
                  </m:oMath>
                </a14:m>
                <a:endParaRPr lang="en-US" sz="32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𝑿</m:t>
                        </m:r>
                      </m:e>
                    </m: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𝟒𝟕𝟖𝟒</m:t>
                    </m:r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endParaRPr lang="en-US" sz="3200" b="1" i="0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𝝈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≈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𝟐𝟐</m:t>
                      </m:r>
                    </m:oMath>
                  </m:oMathPara>
                </a14:m>
                <a:endParaRPr lang="en-US" sz="32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r>
                  <a:rPr lang="en-US" sz="3200" b="1" dirty="0" smtClean="0">
                    <a:solidFill>
                      <a:srgbClr val="7030A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$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𝟏𝟑𝟑𝟐𝟎𝟎</m:t>
                    </m:r>
                  </m:oMath>
                </a14:m>
                <a:endParaRPr lang="en-US" sz="3200" b="1" i="1" dirty="0" smtClean="0">
                  <a:solidFill>
                    <a:srgbClr val="7030A0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3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73" y="3951649"/>
                <a:ext cx="3859547" cy="2411952"/>
              </a:xfrm>
              <a:prstGeom prst="rect">
                <a:avLst/>
              </a:prstGeom>
              <a:blipFill rotWithShape="0">
                <a:blip r:embed="rId8"/>
                <a:stretch>
                  <a:fillRect l="-3943" t="-15657" b="-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1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7"/>
    </mc:Choice>
    <mc:Fallback xmlns="">
      <p:transition spd="slow" advTm="4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5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35">
        <p:fade/>
      </p:transition>
    </mc:Choice>
    <mc:Fallback xmlns="">
      <p:transition spd="med" advTm="15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квадраттық ауытқу ұғымымен танысасыз.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65407"/>
      </p:ext>
    </p:extLst>
  </p:cSld>
  <p:clrMapOvr>
    <a:masterClrMapping/>
  </p:clrMapOvr>
  <p:transition spd="med" advTm="10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Мергеннің центрге тимеуінің үлестірім заңы берілген. Дисперсиясын табыңыз.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775698"/>
                  </p:ext>
                </p:extLst>
              </p:nvPr>
            </p:nvGraphicFramePr>
            <p:xfrm>
              <a:off x="1655829" y="2397013"/>
              <a:ext cx="765858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775698"/>
                  </p:ext>
                </p:extLst>
              </p:nvPr>
            </p:nvGraphicFramePr>
            <p:xfrm>
              <a:off x="1655829" y="2397013"/>
              <a:ext cx="765858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8" t="-13542" r="-401992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8" t="-114737" r="-401992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3949" y="4250289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49" y="4250289"/>
                <a:ext cx="15334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04116" y="4284195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16" y="4284195"/>
                <a:ext cx="144422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5072" y="4278209"/>
                <a:ext cx="17864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72" y="4278209"/>
                <a:ext cx="178645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39348" y="4290388"/>
                <a:ext cx="16966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48" y="4290388"/>
                <a:ext cx="169668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50627" y="5151935"/>
                <a:ext cx="49953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627" y="5151935"/>
                <a:ext cx="499534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31557" y="5151935"/>
                <a:ext cx="359073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557" y="5151935"/>
                <a:ext cx="359073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89918" y="4284164"/>
                <a:ext cx="2116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18" y="4284164"/>
                <a:ext cx="2116862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Google Shape;646;p44"/>
          <p:cNvSpPr txBox="1"/>
          <p:nvPr/>
        </p:nvSpPr>
        <p:spPr>
          <a:xfrm>
            <a:off x="906011" y="3555253"/>
            <a:ext cx="2442427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1"/>
    </mc:Choice>
    <mc:Fallback xmlns="">
      <p:transition spd="slow" advTm="31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8389" y="1856672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89" y="1856672"/>
                <a:ext cx="4531428" cy="6149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96092" y="2685394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2685394"/>
                <a:ext cx="1942776" cy="6481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59137" y="2712783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37" y="2712783"/>
                <a:ext cx="144422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0093" y="2706797"/>
                <a:ext cx="16966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93" y="2706797"/>
                <a:ext cx="169668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76659" y="2706796"/>
                <a:ext cx="16966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59" y="2706796"/>
                <a:ext cx="169668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58667" y="3459139"/>
                <a:ext cx="49953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67" y="3459139"/>
                <a:ext cx="499534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38251" y="3458911"/>
                <a:ext cx="359073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51" y="3458911"/>
                <a:ext cx="359073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296092" y="4210523"/>
                <a:ext cx="191392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4210523"/>
                <a:ext cx="1913922" cy="5959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72974" y="4274363"/>
                <a:ext cx="2814286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74" y="4274363"/>
                <a:ext cx="2814286" cy="5035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96092" y="4986247"/>
                <a:ext cx="4956448" cy="6149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4986247"/>
                <a:ext cx="4956448" cy="61499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50971" y="5038124"/>
                <a:ext cx="263953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971" y="5038124"/>
                <a:ext cx="2639537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26570" y="5038210"/>
                <a:ext cx="359073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70" y="5038210"/>
                <a:ext cx="359073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37252"/>
                  </p:ext>
                </p:extLst>
              </p:nvPr>
            </p:nvGraphicFramePr>
            <p:xfrm>
              <a:off x="8453376" y="453022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37252"/>
                  </p:ext>
                </p:extLst>
              </p:nvPr>
            </p:nvGraphicFramePr>
            <p:xfrm>
              <a:off x="8453376" y="453022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41" t="-13684" r="-106167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41" t="-111340" r="-10616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Таблица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576140"/>
                  </p:ext>
                </p:extLst>
              </p:nvPr>
            </p:nvGraphicFramePr>
            <p:xfrm>
              <a:off x="972142" y="446422"/>
              <a:ext cx="7333658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1062"/>
                    <a:gridCol w="1471062"/>
                    <a:gridCol w="1471062"/>
                    <a:gridCol w="1471062"/>
                    <a:gridCol w="14494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Таблица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576140"/>
                  </p:ext>
                </p:extLst>
              </p:nvPr>
            </p:nvGraphicFramePr>
            <p:xfrm>
              <a:off x="972142" y="446422"/>
              <a:ext cx="7333658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71062"/>
                    <a:gridCol w="1471062"/>
                    <a:gridCol w="1471062"/>
                    <a:gridCol w="1471062"/>
                    <a:gridCol w="14494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13" t="-13542" r="-398347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13" t="-114737" r="-398347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29852"/>
              </p:ext>
            </p:extLst>
          </p:nvPr>
        </p:nvGraphicFramePr>
        <p:xfrm>
          <a:off x="2454967" y="441197"/>
          <a:ext cx="1446473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6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53892"/>
              </p:ext>
            </p:extLst>
          </p:nvPr>
        </p:nvGraphicFramePr>
        <p:xfrm>
          <a:off x="3925547" y="441197"/>
          <a:ext cx="1446473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6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92710"/>
              </p:ext>
            </p:extLst>
          </p:nvPr>
        </p:nvGraphicFramePr>
        <p:xfrm>
          <a:off x="5402500" y="441197"/>
          <a:ext cx="1446473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6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29323"/>
              </p:ext>
            </p:extLst>
          </p:nvPr>
        </p:nvGraphicFramePr>
        <p:xfrm>
          <a:off x="6867260" y="445201"/>
          <a:ext cx="1446473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6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74991" y="2715529"/>
                <a:ext cx="23621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991" y="2715529"/>
                <a:ext cx="2362122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3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2"/>
    </mc:Choice>
    <mc:Fallback xmlns="">
      <p:transition spd="slow" advTm="54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квадраттық ауытқу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Дисперсиядан алынған квадрат түбір орташа квадраттық ауытқу деп аталады.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91208" y="2383670"/>
                <a:ext cx="1309124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208" y="2383670"/>
                <a:ext cx="1309124" cy="6810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6011" y="2481186"/>
            <a:ext cx="837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квадраттық ауытқудың белгіленуі: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011" y="3309033"/>
            <a:ext cx="992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квадраттық ауытқуды есептеу формуласы: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7832" y="4461557"/>
                <a:ext cx="3531094" cy="824765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32" y="4461557"/>
                <a:ext cx="3531094" cy="82476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1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93"/>
    </mc:Choice>
    <mc:Fallback xmlns="">
      <p:transition spd="slow" advTm="31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12425" y="419452"/>
            <a:ext cx="1032364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Мергеннің центрге тимеуінің үлестірім заңы берілген.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453851"/>
                  </p:ext>
                </p:extLst>
              </p:nvPr>
            </p:nvGraphicFramePr>
            <p:xfrm>
              <a:off x="912425" y="1606004"/>
              <a:ext cx="765858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453851"/>
                  </p:ext>
                </p:extLst>
              </p:nvPr>
            </p:nvGraphicFramePr>
            <p:xfrm>
              <a:off x="912425" y="1606004"/>
              <a:ext cx="765858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" t="-13542" r="-4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" t="-114737" r="-4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91042" y="3000231"/>
                <a:ext cx="2302040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042" y="3000231"/>
                <a:ext cx="2302040" cy="6481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46767" y="3000810"/>
                <a:ext cx="2273186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767" y="3000810"/>
                <a:ext cx="2273186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8240" y="3051912"/>
                <a:ext cx="1860678" cy="544830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40" y="3051912"/>
                <a:ext cx="1860678" cy="54483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0805340"/>
                  </p:ext>
                </p:extLst>
              </p:nvPr>
            </p:nvGraphicFramePr>
            <p:xfrm>
              <a:off x="8679790" y="1595756"/>
              <a:ext cx="2556275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243465"/>
                    <a:gridCol w="131281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0805340"/>
                  </p:ext>
                </p:extLst>
              </p:nvPr>
            </p:nvGraphicFramePr>
            <p:xfrm>
              <a:off x="8679790" y="1595756"/>
              <a:ext cx="2556275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243465"/>
                    <a:gridCol w="13128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488" t="-12500" r="-106341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488" t="-111340" r="-106341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54682" y="3878572"/>
                <a:ext cx="3531094" cy="824765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82" y="3878572"/>
                <a:ext cx="3531094" cy="82476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54682" y="4933487"/>
                <a:ext cx="2486899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ru-RU" sz="3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82" y="4933487"/>
                <a:ext cx="2486899" cy="7116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687794" y="4997582"/>
                <a:ext cx="1061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794" y="4997582"/>
                <a:ext cx="1061508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4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8"/>
    </mc:Choice>
    <mc:Fallback xmlns="">
      <p:transition spd="slow" advTm="31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5" grpId="0"/>
      <p:bldP spid="18" grpId="0" animBg="1"/>
      <p:bldP spid="39" grpId="0" animBg="1"/>
      <p:bldP spid="2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602988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81879" cy="23083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дискретті кездейсоқ шамасының таралу заңдылығы берілген. Үлестірім заңы бойынша дисперсия мен орташа квадраттық ауытқуын табыңыз..</a:t>
                </a:r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81879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908" t="-4497" r="-2481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607592"/>
                  </p:ext>
                </p:extLst>
              </p:nvPr>
            </p:nvGraphicFramePr>
            <p:xfrm>
              <a:off x="2468765" y="3970889"/>
              <a:ext cx="600467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06539"/>
                    <a:gridCol w="1206539"/>
                    <a:gridCol w="1197199"/>
                    <a:gridCol w="1197199"/>
                    <a:gridCol w="119719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607592"/>
                  </p:ext>
                </p:extLst>
              </p:nvPr>
            </p:nvGraphicFramePr>
            <p:xfrm>
              <a:off x="2468765" y="3970889"/>
              <a:ext cx="600467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06539"/>
                    <a:gridCol w="1206539"/>
                    <a:gridCol w="1197199"/>
                    <a:gridCol w="1197199"/>
                    <a:gridCol w="1197199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5" t="-13542" r="-39949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5" t="-114737" r="-399495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40"/>
    </mc:Choice>
    <mc:Fallback xmlns="">
      <p:transition spd="slow" advTm="2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8330" y="2163734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30" y="2163734"/>
                <a:ext cx="172489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858429" y="2135717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29" y="2135717"/>
                <a:ext cx="16466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378553" y="2135717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53" y="2135717"/>
                <a:ext cx="219322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2728968" y="2933126"/>
                <a:ext cx="48798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968" y="2933126"/>
                <a:ext cx="487986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7512081" y="2933125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081" y="2933125"/>
                <a:ext cx="1508746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415467" y="2135717"/>
                <a:ext cx="21932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67" y="2135717"/>
                <a:ext cx="2193228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Таблица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97389"/>
                  </p:ext>
                </p:extLst>
              </p:nvPr>
            </p:nvGraphicFramePr>
            <p:xfrm>
              <a:off x="8854441" y="566687"/>
              <a:ext cx="2343540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Таблица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297389"/>
                  </p:ext>
                </p:extLst>
              </p:nvPr>
            </p:nvGraphicFramePr>
            <p:xfrm>
              <a:off x="8854441" y="566687"/>
              <a:ext cx="2343540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08" t="-12500" r="-5836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08" t="-111340" r="-5836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381320"/>
                  </p:ext>
                </p:extLst>
              </p:nvPr>
            </p:nvGraphicFramePr>
            <p:xfrm>
              <a:off x="3035739" y="571811"/>
              <a:ext cx="530415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65780"/>
                    <a:gridCol w="1065780"/>
                    <a:gridCol w="1057530"/>
                    <a:gridCol w="1057530"/>
                    <a:gridCol w="105753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381320"/>
                  </p:ext>
                </p:extLst>
              </p:nvPr>
            </p:nvGraphicFramePr>
            <p:xfrm>
              <a:off x="3035739" y="571811"/>
              <a:ext cx="530415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65780"/>
                    <a:gridCol w="1065780"/>
                    <a:gridCol w="1057530"/>
                    <a:gridCol w="1057530"/>
                    <a:gridCol w="105753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571" t="-12500" r="-399429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571" t="-113684" r="-399429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363033" y="2135717"/>
                <a:ext cx="26661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033" y="2135717"/>
                <a:ext cx="2666114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518502"/>
                  </p:ext>
                </p:extLst>
              </p:nvPr>
            </p:nvGraphicFramePr>
            <p:xfrm>
              <a:off x="3058883" y="4573344"/>
              <a:ext cx="5304150" cy="116928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65780"/>
                    <a:gridCol w="1065780"/>
                    <a:gridCol w="1057530"/>
                    <a:gridCol w="1057530"/>
                    <a:gridCol w="105753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7518502"/>
                  </p:ext>
                </p:extLst>
              </p:nvPr>
            </p:nvGraphicFramePr>
            <p:xfrm>
              <a:off x="3058883" y="4573344"/>
              <a:ext cx="5304150" cy="116928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65780"/>
                    <a:gridCol w="1065780"/>
                    <a:gridCol w="1057530"/>
                    <a:gridCol w="1057530"/>
                    <a:gridCol w="1057530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71" t="-13402" r="-398857" b="-1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71" t="-114583" r="-398857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18292"/>
              </p:ext>
            </p:extLst>
          </p:nvPr>
        </p:nvGraphicFramePr>
        <p:xfrm>
          <a:off x="4119880" y="4567745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95421"/>
              </p:ext>
            </p:extLst>
          </p:nvPr>
        </p:nvGraphicFramePr>
        <p:xfrm>
          <a:off x="5186680" y="4567745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08273"/>
              </p:ext>
            </p:extLst>
          </p:nvPr>
        </p:nvGraphicFramePr>
        <p:xfrm>
          <a:off x="6249753" y="4567745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56219"/>
              </p:ext>
            </p:extLst>
          </p:nvPr>
        </p:nvGraphicFramePr>
        <p:xfrm>
          <a:off x="7316553" y="4567745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54504" y="3794850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04" y="3794850"/>
                <a:ext cx="4531428" cy="61499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6"/>
    </mc:Choice>
    <mc:Fallback xmlns="">
      <p:transition spd="slow" advTm="44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32" grpId="0"/>
      <p:bldP spid="28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790649"/>
                  </p:ext>
                </p:extLst>
              </p:nvPr>
            </p:nvGraphicFramePr>
            <p:xfrm>
              <a:off x="1630580" y="877517"/>
              <a:ext cx="5304150" cy="116928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65780"/>
                    <a:gridCol w="1065780"/>
                    <a:gridCol w="1057530"/>
                    <a:gridCol w="1057530"/>
                    <a:gridCol w="105753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6790649"/>
                  </p:ext>
                </p:extLst>
              </p:nvPr>
            </p:nvGraphicFramePr>
            <p:xfrm>
              <a:off x="1630580" y="877517"/>
              <a:ext cx="5304150" cy="116928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65780"/>
                    <a:gridCol w="1065780"/>
                    <a:gridCol w="1057530"/>
                    <a:gridCol w="1057530"/>
                    <a:gridCol w="1057530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71" t="-12371" r="-398857" b="-132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71" t="-113542" r="-398857" b="-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10050"/>
              </p:ext>
            </p:extLst>
          </p:nvPr>
        </p:nvGraphicFramePr>
        <p:xfrm>
          <a:off x="2691577" y="871918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16843"/>
              </p:ext>
            </p:extLst>
          </p:nvPr>
        </p:nvGraphicFramePr>
        <p:xfrm>
          <a:off x="3758377" y="871918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93390"/>
              </p:ext>
            </p:extLst>
          </p:nvPr>
        </p:nvGraphicFramePr>
        <p:xfrm>
          <a:off x="4821450" y="871918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27152"/>
              </p:ext>
            </p:extLst>
          </p:nvPr>
        </p:nvGraphicFramePr>
        <p:xfrm>
          <a:off x="5888250" y="871918"/>
          <a:ext cx="1061720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1720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210556"/>
                  </p:ext>
                </p:extLst>
              </p:nvPr>
            </p:nvGraphicFramePr>
            <p:xfrm>
              <a:off x="7740433" y="866400"/>
              <a:ext cx="2343540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210556"/>
                  </p:ext>
                </p:extLst>
              </p:nvPr>
            </p:nvGraphicFramePr>
            <p:xfrm>
              <a:off x="7740433" y="866400"/>
              <a:ext cx="2343540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07" t="-13684" r="-57724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3,4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07" t="-111340" r="-57724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851468" y="2617681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68" y="2617681"/>
                <a:ext cx="1646605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231606" y="2617681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06" y="2617681"/>
                <a:ext cx="2193229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054869" y="3410606"/>
                <a:ext cx="48798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9" y="3410606"/>
                <a:ext cx="4879861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740166" y="3410606"/>
                <a:ext cx="17844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166" y="3410606"/>
                <a:ext cx="1784463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215918" y="2617681"/>
                <a:ext cx="29161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918" y="2617681"/>
                <a:ext cx="2916183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736820" y="2617680"/>
                <a:ext cx="25971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820" y="2617680"/>
                <a:ext cx="2597186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132799" y="2617681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99" y="2617681"/>
                <a:ext cx="1942776" cy="64819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105213" y="4562057"/>
                <a:ext cx="3675943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13" y="4562057"/>
                <a:ext cx="3675943" cy="6588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14838" y="4568340"/>
                <a:ext cx="15872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38" y="4568340"/>
                <a:ext cx="1587294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3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4"/>
    </mc:Choice>
    <mc:Fallback xmlns="">
      <p:transition spd="slow" advTm="24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8" grpId="0"/>
      <p:bldP spid="52" grpId="0"/>
      <p:bldP spid="5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.2|2.3|2.3|2.3|2.7|1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1|1.5|1.2|9.2|1.3|3.4|0.7|0.6|0.5|0.7|8.3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4|4.7|0.6|5.6|6|2.8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3|4.1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5|9|5.1|0.7|4.8|1.2|2.7|3.7|1|1.4|0.8|7.9|1.8|1.5|0.9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.5|7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2|2.9|3.8|4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2.5|1.6|1.8|2.7|1.4|3.5|1.3|5.8|9.6|2|1.6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1|0.9|2.9|0.9|1|0.7|4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1|3.5|1.2|3.5|4|2.5|5.3|3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3|1.7|0.9|1.4|0.8|0.9|5.9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18676</TotalTime>
  <Words>748</Words>
  <Application>Microsoft Office PowerPoint</Application>
  <PresentationFormat>Широкоэкранный</PresentationFormat>
  <Paragraphs>278</Paragraphs>
  <Slides>17</Slides>
  <Notes>8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1510</cp:revision>
  <dcterms:created xsi:type="dcterms:W3CDTF">2017-01-10T11:09:36Z</dcterms:created>
  <dcterms:modified xsi:type="dcterms:W3CDTF">2024-09-18T17:04:41Z</dcterms:modified>
</cp:coreProperties>
</file>