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1"/>
  </p:notesMasterIdLst>
  <p:handoutMasterIdLst>
    <p:handoutMasterId r:id="rId22"/>
  </p:handoutMasterIdLst>
  <p:sldIdLst>
    <p:sldId id="763" r:id="rId3"/>
    <p:sldId id="764" r:id="rId4"/>
    <p:sldId id="740" r:id="rId5"/>
    <p:sldId id="739" r:id="rId6"/>
    <p:sldId id="753" r:id="rId7"/>
    <p:sldId id="742" r:id="rId8"/>
    <p:sldId id="743" r:id="rId9"/>
    <p:sldId id="744" r:id="rId10"/>
    <p:sldId id="749" r:id="rId11"/>
    <p:sldId id="750" r:id="rId12"/>
    <p:sldId id="751" r:id="rId13"/>
    <p:sldId id="754" r:id="rId14"/>
    <p:sldId id="755" r:id="rId15"/>
    <p:sldId id="756" r:id="rId16"/>
    <p:sldId id="746" r:id="rId17"/>
    <p:sldId id="761" r:id="rId18"/>
    <p:sldId id="762" r:id="rId19"/>
    <p:sldId id="7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9900"/>
    <a:srgbClr val="0033CC"/>
    <a:srgbClr val="CC99FF"/>
    <a:srgbClr val="33CC33"/>
    <a:srgbClr val="00CC00"/>
    <a:srgbClr val="D8DDF4"/>
    <a:srgbClr val="593593"/>
    <a:srgbClr val="A43F94"/>
    <a:srgbClr val="725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72" y="749"/>
      </p:cViewPr>
      <p:guideLst>
        <p:guide orient="horz" pos="3113"/>
        <p:guide pos="15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4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1B5D73-7462-47D2-B365-0EFD32B404FB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83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CDA0C7-ACFE-4D61-A659-F28B26D96A28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5389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CDA0C7-ACFE-4D61-A659-F28B26D96A28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7572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9F9-F022-4F49-9DC6-6605A1B556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900F-58A0-4935-96B3-8D7E7D17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08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9F9-F022-4F49-9DC6-6605A1B556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900F-58A0-4935-96B3-8D7E7D17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80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3703A-E606-4B3D-8E16-C1BD2D7F32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94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5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9F9-F022-4F49-9DC6-6605A1B556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900F-58A0-4935-96B3-8D7E7D17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39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9F9-F022-4F49-9DC6-6605A1B556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900F-58A0-4935-96B3-8D7E7D17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3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669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132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4596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489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F9F9-F022-4F49-9DC6-6605A1B556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900F-58A0-4935-96B3-8D7E7D17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33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664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07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482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12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4" r:id="rId29"/>
    <p:sldLayoutId id="2147483698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audio" Target="../media/media10.wma"/><Relationship Id="rId7" Type="http://schemas.openxmlformats.org/officeDocument/2006/relationships/image" Target="../media/image280.png"/><Relationship Id="rId12" Type="http://schemas.openxmlformats.org/officeDocument/2006/relationships/image" Target="../media/image50.png"/><Relationship Id="rId17" Type="http://schemas.openxmlformats.org/officeDocument/2006/relationships/image" Target="../media/image2.png"/><Relationship Id="rId2" Type="http://schemas.microsoft.com/office/2007/relationships/media" Target="../media/media10.wma"/><Relationship Id="rId16" Type="http://schemas.openxmlformats.org/officeDocument/2006/relationships/image" Target="../media/image54.png"/><Relationship Id="rId1" Type="http://schemas.openxmlformats.org/officeDocument/2006/relationships/tags" Target="../tags/tag8.xml"/><Relationship Id="rId6" Type="http://schemas.openxmlformats.org/officeDocument/2006/relationships/image" Target="../media/image47.png"/><Relationship Id="rId11" Type="http://schemas.openxmlformats.org/officeDocument/2006/relationships/image" Target="../media/image32.png"/><Relationship Id="rId5" Type="http://schemas.openxmlformats.org/officeDocument/2006/relationships/slide" Target="slide2.xml"/><Relationship Id="rId15" Type="http://schemas.openxmlformats.org/officeDocument/2006/relationships/image" Target="../media/image53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audio" Target="../media/media11.wma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slide" Target="slide2.xml"/><Relationship Id="rId15" Type="http://schemas.openxmlformats.org/officeDocument/2006/relationships/image" Target="../media/image2.png"/><Relationship Id="rId10" Type="http://schemas.openxmlformats.org/officeDocument/2006/relationships/image" Target="../media/image58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1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media12.wma"/><Relationship Id="rId7" Type="http://schemas.openxmlformats.org/officeDocument/2006/relationships/image" Target="../media/image65.pn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audio" Target="../media/media13.wma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72.png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4.wma"/><Relationship Id="rId7" Type="http://schemas.openxmlformats.org/officeDocument/2006/relationships/image" Target="../media/image78.png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7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audio" Target="../media/media15.wma"/><Relationship Id="rId7" Type="http://schemas.openxmlformats.org/officeDocument/2006/relationships/image" Target="../media/image80.png"/><Relationship Id="rId2" Type="http://schemas.microsoft.com/office/2007/relationships/media" Target="../media/media15.wma"/><Relationship Id="rId1" Type="http://schemas.openxmlformats.org/officeDocument/2006/relationships/tags" Target="../tags/tag13.xml"/><Relationship Id="rId6" Type="http://schemas.openxmlformats.org/officeDocument/2006/relationships/image" Target="../media/image7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audio" Target="../media/media16.wma"/><Relationship Id="rId7" Type="http://schemas.openxmlformats.org/officeDocument/2006/relationships/image" Target="../media/image84.png"/><Relationship Id="rId2" Type="http://schemas.microsoft.com/office/2007/relationships/media" Target="../media/media16.wma"/><Relationship Id="rId1" Type="http://schemas.openxmlformats.org/officeDocument/2006/relationships/tags" Target="../tags/tag14.xml"/><Relationship Id="rId6" Type="http://schemas.openxmlformats.org/officeDocument/2006/relationships/image" Target="../media/image83.png"/><Relationship Id="rId11" Type="http://schemas.openxmlformats.org/officeDocument/2006/relationships/image" Target="../media/image2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4.png"/><Relationship Id="rId3" Type="http://schemas.openxmlformats.org/officeDocument/2006/relationships/audio" Target="../media/media17.wma"/><Relationship Id="rId7" Type="http://schemas.openxmlformats.org/officeDocument/2006/relationships/image" Target="../media/image90.png"/><Relationship Id="rId12" Type="http://schemas.openxmlformats.org/officeDocument/2006/relationships/image" Target="../media/image93.png"/><Relationship Id="rId2" Type="http://schemas.microsoft.com/office/2007/relationships/media" Target="../media/media17.wma"/><Relationship Id="rId1" Type="http://schemas.openxmlformats.org/officeDocument/2006/relationships/tags" Target="../tags/tag15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88.png"/><Relationship Id="rId15" Type="http://schemas.openxmlformats.org/officeDocument/2006/relationships/image" Target="../media/image2.png"/><Relationship Id="rId10" Type="http://schemas.openxmlformats.org/officeDocument/2006/relationships/image" Target="../media/image91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900.png"/><Relationship Id="rId1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../clipboard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3" Type="http://schemas.microsoft.com/office/2007/relationships/media" Target="../media/media3.wma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17" Type="http://schemas.openxmlformats.org/officeDocument/2006/relationships/image" Target="../media/image2.png"/><Relationship Id="rId2" Type="http://schemas.openxmlformats.org/officeDocument/2006/relationships/tags" Target="../tags/tag1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1.bin"/><Relationship Id="rId4" Type="http://schemas.openxmlformats.org/officeDocument/2006/relationships/audio" Target="../media/media3.wma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audio" Target="../media/media5.wma"/><Relationship Id="rId7" Type="http://schemas.openxmlformats.org/officeDocument/2006/relationships/image" Target="../media/image240.png"/><Relationship Id="rId12" Type="http://schemas.openxmlformats.org/officeDocument/2006/relationships/image" Target="../media/image29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230.png"/><Relationship Id="rId11" Type="http://schemas.openxmlformats.org/officeDocument/2006/relationships/image" Target="../media/image28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6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microsoft.com/office/2007/relationships/media" Target="../media/media6.wma"/><Relationship Id="rId7" Type="http://schemas.openxmlformats.org/officeDocument/2006/relationships/image" Target="../media/image8.w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audio" Target="../media/media6.wma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microsoft.com/office/2007/relationships/media" Target="../media/media7.wma"/><Relationship Id="rId7" Type="http://schemas.openxmlformats.org/officeDocument/2006/relationships/image" Target="../media/image10.w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audio" Target="../media/media7.wma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.png"/><Relationship Id="rId3" Type="http://schemas.openxmlformats.org/officeDocument/2006/relationships/audio" Target="../media/media8.wma"/><Relationship Id="rId7" Type="http://schemas.openxmlformats.org/officeDocument/2006/relationships/image" Target="../media/image280.png"/><Relationship Id="rId12" Type="http://schemas.openxmlformats.org/officeDocument/2006/relationships/image" Target="../media/image33.png"/><Relationship Id="rId17" Type="http://schemas.openxmlformats.org/officeDocument/2006/relationships/image" Target="../media/image2.png"/><Relationship Id="rId2" Type="http://schemas.microsoft.com/office/2007/relationships/media" Target="../media/media8.wma"/><Relationship Id="rId16" Type="http://schemas.openxmlformats.org/officeDocument/2006/relationships/image" Target="../media/image37.png"/><Relationship Id="rId1" Type="http://schemas.openxmlformats.org/officeDocument/2006/relationships/tags" Target="../tags/tag6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slide" Target="slide2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0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audio" Target="../media/media9.wma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slide" Target="slide2.xml"/><Relationship Id="rId15" Type="http://schemas.openxmlformats.org/officeDocument/2006/relationships/image" Target="../media/image2.png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762261"/>
            <a:ext cx="91939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/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kk-KZ" sz="4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ФУНКЦИЯ, ОНЫҢ ҚАСИЕТТЕРІ ЖӘНЕ </a:t>
            </a:r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ГРАФИГІ»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3142" y="5148822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16">
        <p:fade/>
      </p:transition>
    </mc:Choice>
    <mc:Fallback xmlns="">
      <p:transition spd="med" advTm="11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82056" y="2268969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Дәлелдеуі</a:t>
            </a:r>
            <a:r>
              <a:rPr lang="ru-RU" altLang="ru-RU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alt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0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4160" y="8290560"/>
            <a:ext cx="3810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14033" y="7228243"/>
            <a:ext cx="949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 err="1" smtClean="0"/>
              <a:t>Берілген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функцияның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өспелі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екені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дәлелденді</a:t>
            </a:r>
            <a:r>
              <a:rPr lang="ru-RU" altLang="ru-RU" sz="2800" b="1" dirty="0" smtClean="0"/>
              <a:t>.</a:t>
            </a:r>
            <a:endParaRPr lang="ru-RU" altLang="ru-RU" sz="2800" b="1" dirty="0"/>
          </a:p>
        </p:txBody>
      </p:sp>
      <p:sp>
        <p:nvSpPr>
          <p:cNvPr id="17" name="Google Shape;646;p44"/>
          <p:cNvSpPr txBox="1"/>
          <p:nvPr/>
        </p:nvSpPr>
        <p:spPr>
          <a:xfrm>
            <a:off x="920577" y="437580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0577" y="1091022"/>
                <a:ext cx="10359528" cy="10772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Берілген</a:t>
                </a:r>
                <a:r>
                  <a:rPr lang="ru-RU" alt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функцияның</a:t>
                </a:r>
                <a:r>
                  <a:rPr lang="ru-RU" alt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кемімелі</a:t>
                </a:r>
                <a:r>
                  <a:rPr lang="ru-RU" alt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екенін</a:t>
                </a:r>
                <a:r>
                  <a:rPr lang="ru-RU" alt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дәлелдеңіз</a:t>
                </a:r>
                <a:r>
                  <a:rPr lang="ru-RU" alt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ru-RU" alt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1091022"/>
                <a:ext cx="10359528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1471" t="-7345" b="-16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51081" y="2347348"/>
                <a:ext cx="1517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81" y="2347348"/>
                <a:ext cx="1517275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87297" y="2315414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болсын.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3707" y="3018899"/>
                <a:ext cx="3372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07" y="3018899"/>
                <a:ext cx="3372333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73118" y="3036344"/>
                <a:ext cx="3372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118" y="3036344"/>
                <a:ext cx="3372333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51081" y="3737888"/>
                <a:ext cx="2734498" cy="544830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81" y="3737888"/>
                <a:ext cx="2734498" cy="54483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9271" y="4442107"/>
                <a:ext cx="3159517" cy="54483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71" y="4442107"/>
                <a:ext cx="3159517" cy="544830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81000" y="4468300"/>
                <a:ext cx="18328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00" y="4468300"/>
                <a:ext cx="1832874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13874" y="4468300"/>
                <a:ext cx="28998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74" y="4468300"/>
                <a:ext cx="2899833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73269" y="5153649"/>
                <a:ext cx="45746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69" y="5153649"/>
                <a:ext cx="4574650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47919" y="5153648"/>
                <a:ext cx="26868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919" y="5153648"/>
                <a:ext cx="2686889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13707" y="5153648"/>
                <a:ext cx="23612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707" y="5153648"/>
                <a:ext cx="2361287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680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14"/>
    </mc:Choice>
    <mc:Fallback xmlns="">
      <p:transition spd="slow" advTm="44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630" grpId="0"/>
      <p:bldP spid="2" grpId="0"/>
      <p:bldP spid="3" grpId="0"/>
      <p:bldP spid="4" grpId="0"/>
      <p:bldP spid="34" grpId="0" animBg="1"/>
      <p:bldP spid="35" grpId="0"/>
      <p:bldP spid="37" grpId="0"/>
      <p:bldP spid="38" grpId="0"/>
      <p:bldP spid="3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4160" y="8290560"/>
            <a:ext cx="3810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14033" y="7228243"/>
            <a:ext cx="949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 err="1" smtClean="0"/>
              <a:t>Берілген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функцияның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өспелі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екені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дәлелденді</a:t>
            </a:r>
            <a:r>
              <a:rPr lang="ru-RU" altLang="ru-RU" sz="2800" b="1" dirty="0" smtClean="0"/>
              <a:t>.</a:t>
            </a:r>
            <a:endParaRPr lang="ru-RU" alt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9131" y="708561"/>
                <a:ext cx="3372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31" y="708561"/>
                <a:ext cx="3372333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55208" y="708561"/>
                <a:ext cx="3372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08" y="708561"/>
                <a:ext cx="337233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55291" y="1529948"/>
                <a:ext cx="21789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291" y="1529948"/>
                <a:ext cx="2178930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32012" y="1503755"/>
                <a:ext cx="3159517" cy="54483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12" y="1503755"/>
                <a:ext cx="3159517" cy="54483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059015" y="2172040"/>
                <a:ext cx="29599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015" y="2172040"/>
                <a:ext cx="2959977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800168" y="2842503"/>
                <a:ext cx="1561296" cy="544830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68" y="2842503"/>
                <a:ext cx="1561296" cy="544830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836688" y="3620609"/>
                <a:ext cx="1488255" cy="544830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688" y="3620609"/>
                <a:ext cx="1488255" cy="544830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09068" y="4384834"/>
                <a:ext cx="3426766" cy="54483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68" y="4384834"/>
                <a:ext cx="3426766" cy="54483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08030" y="4384834"/>
                <a:ext cx="2711605" cy="54483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30" y="4384834"/>
                <a:ext cx="2711605" cy="544830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73317" y="5244575"/>
            <a:ext cx="949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 кемімелі екендігі дәлелденді.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4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93"/>
    </mc:Choice>
    <mc:Fallback xmlns="">
      <p:transition spd="slow" advTm="3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" grpId="0"/>
      <p:bldP spid="48" grpId="0"/>
      <p:bldP spid="49" grpId="0"/>
      <p:bldP spid="50" grpId="0" animBg="1"/>
      <p:bldP spid="51" grpId="0" animBg="1"/>
      <p:bldP spid="52" grpId="0"/>
      <p:bldP spid="53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4639" y="422933"/>
            <a:ext cx="10322722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Өткенді еске түсірейік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639" y="1110190"/>
            <a:ext cx="10322722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тақтылыққа тексеріңіз: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164074" y="1584133"/>
                <a:ext cx="4938403" cy="736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ru-RU" sz="3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ru-RU" sz="3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𝟏𝟓</m:t>
                      </m:r>
                      <m:sSup>
                        <m:sSupPr>
                          <m:ctrlP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074" y="1584133"/>
                <a:ext cx="4938403" cy="7364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545417" y="3179838"/>
                <a:ext cx="7604326" cy="736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</m:d>
                      <m:r>
                        <a:rPr lang="ru-RU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ru-RU" sz="3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ru-RU" sz="3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𝟏𝟓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17" y="3179838"/>
                <a:ext cx="7604326" cy="7364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269919" y="4066401"/>
                <a:ext cx="4673715" cy="736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𝟏𝟓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19" y="4066401"/>
                <a:ext cx="4673715" cy="7364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676834" y="4066433"/>
                <a:ext cx="4241546" cy="736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kk-KZ" sz="3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3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834" y="4066433"/>
                <a:ext cx="4241546" cy="7364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6063" y="2416793"/>
                <a:ext cx="3269447" cy="61293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63" y="2416793"/>
                <a:ext cx="3269447" cy="612934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243138" y="4963476"/>
            <a:ext cx="306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kk-KZ" sz="3200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ункция: тақ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50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77"/>
    </mc:Choice>
    <mc:Fallback xmlns="">
      <p:transition spd="slow" advTm="92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6" grpId="0"/>
      <p:bldP spid="37" grpId="0"/>
      <p:bldP spid="38" grpId="0"/>
      <p:bldP spid="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4639" y="422933"/>
            <a:ext cx="10322722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Өткенді еске түсірейік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639" y="1110190"/>
            <a:ext cx="10322722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жұптылыққа тексеріңіз: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667869" y="1020700"/>
                <a:ext cx="2517420" cy="1255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)=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869" y="1020700"/>
                <a:ext cx="2517420" cy="1255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178167" y="4285826"/>
                <a:ext cx="4354141" cy="1529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</m:d>
                      <m:r>
                        <a:rPr lang="ru-RU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36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67" y="4285826"/>
                <a:ext cx="4354141" cy="15293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60627" y="2408391"/>
                <a:ext cx="2949451" cy="61293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627" y="2408391"/>
                <a:ext cx="2949451" cy="612934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339512" y="4285826"/>
                <a:ext cx="1297150" cy="1425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512" y="4285826"/>
                <a:ext cx="1297150" cy="14251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6715" y="3051952"/>
                <a:ext cx="32825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15" y="3051952"/>
                <a:ext cx="3282502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0577" y="3604401"/>
                <a:ext cx="30709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3604401"/>
                <a:ext cx="3070905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90306" y="3051951"/>
                <a:ext cx="29731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𝒕𝒈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𝒕𝒈𝒙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306" y="3051951"/>
                <a:ext cx="2973122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90306" y="3604401"/>
                <a:ext cx="33866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𝒄𝒕𝒈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𝒄𝒕𝒈𝒙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306" y="3604401"/>
                <a:ext cx="3386696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129291" y="356329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жұп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99285" y="2974307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тақ</a:t>
            </a:r>
            <a:endParaRPr lang="ru-RU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8156" y="3002528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тақ</a:t>
            </a:r>
            <a:endParaRPr lang="ru-RU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35728" y="3544394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тақ</a:t>
            </a:r>
            <a:endParaRPr lang="ru-RU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407601" y="4708858"/>
                <a:ext cx="169629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601" y="4708858"/>
                <a:ext cx="1696298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188450" y="5645254"/>
            <a:ext cx="3219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kk-KZ" sz="3200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ункция: жұп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7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22"/>
    </mc:Choice>
    <mc:Fallback xmlns="">
      <p:transition spd="slow" advTm="69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6" grpId="0"/>
      <p:bldP spid="3" grpId="0" animBg="1"/>
      <p:bldP spid="19" grpId="0"/>
      <p:bldP spid="4" grpId="0"/>
      <p:bldP spid="20" grpId="0"/>
      <p:bldP spid="21" grpId="0"/>
      <p:bldP spid="22" grpId="0"/>
      <p:bldP spid="17" grpId="0"/>
      <p:bldP spid="23" grpId="0"/>
      <p:bldP spid="24" grpId="0"/>
      <p:bldP spid="25" grpId="0"/>
      <p:bldP spid="18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846508" y="1700019"/>
                <a:ext cx="10346383" cy="138499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kk-KZ" alt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altLang="ru-RU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ru-RU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altLang="ru-RU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ru-RU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kk-KZ" alt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функциясы үшін </a:t>
                </a:r>
                <a14:m>
                  <m:oMath xmlns:m="http://schemas.openxmlformats.org/officeDocument/2006/math">
                    <m:r>
                      <a:rPr lang="en-US" altLang="ru-RU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altLang="ru-RU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altLang="ru-RU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alt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alt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саны табылып және анықталу облысынан алынған кез келген </a:t>
                </a:r>
                <a14:m>
                  <m:oMath xmlns:m="http://schemas.openxmlformats.org/officeDocument/2006/math">
                    <m:r>
                      <a:rPr lang="en-US" altLang="ru-RU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kk-KZ" alt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үшін  </a:t>
                </a:r>
                <a:endParaRPr lang="ru-RU" alt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508" y="1700019"/>
                <a:ext cx="10346383" cy="1384995"/>
              </a:xfrm>
              <a:prstGeom prst="rect">
                <a:avLst/>
              </a:prstGeom>
              <a:blipFill rotWithShape="0">
                <a:blip r:embed="rId6"/>
                <a:stretch>
                  <a:fillRect l="-1237" t="-5286" r="-1179" b="-1145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Өткенді еске түсірейік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3721" y="1091022"/>
            <a:ext cx="10346384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Периодты</a:t>
            </a:r>
            <a:r>
              <a:rPr lang="ru-RU" alt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функциялар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5917" y="3060656"/>
                <a:ext cx="3395690" cy="612934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917" y="3060656"/>
                <a:ext cx="3395690" cy="612934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90114" y="3885107"/>
            <a:ext cx="10346383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kk-KZ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kk-KZ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еңдігі орындалса, онда ол </a:t>
            </a:r>
            <a:r>
              <a:rPr lang="kk-KZ" altLang="ru-RU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периодты функция  </a:t>
            </a:r>
          </a:p>
          <a:p>
            <a:pPr algn="just" eaLnBrk="1" hangingPunct="1"/>
            <a:r>
              <a:rPr lang="kk-KZ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деп аталады.</a:t>
            </a:r>
            <a:endParaRPr lang="ru-RU" alt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4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91"/>
    </mc:Choice>
    <mc:Fallback xmlns="">
      <p:transition spd="slow" advTm="25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Өткенді еске түсірейік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3721" y="1091022"/>
            <a:ext cx="10346384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Периодты</a:t>
            </a:r>
            <a:r>
              <a:rPr lang="ru-RU" alt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функциялар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878284" y="1700019"/>
                <a:ext cx="10346383" cy="149675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ru-RU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Осы </a:t>
                </a:r>
                <a:r>
                  <a:rPr lang="ru-RU" alt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анықтамадан</a:t>
                </a:r>
                <a:r>
                  <a:rPr lang="ru-RU" alt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егер</a:t>
                </a:r>
                <a:r>
                  <a:rPr lang="ru-RU" altLang="ru-RU" sz="2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ru-RU" altLang="ru-RU" sz="28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периодты</a:t>
                </a:r>
                <a:r>
                  <a:rPr lang="ru-RU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ru-RU" alt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</a:t>
                </a:r>
                <a:r>
                  <a:rPr lang="ru-RU" alt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х </a:t>
                </a:r>
                <a:r>
                  <a:rPr lang="ru-RU" alt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нүктесінде</a:t>
                </a:r>
                <a:r>
                  <a:rPr lang="ru-RU" alt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анықталса</a:t>
                </a:r>
                <a:r>
                  <a:rPr lang="ru-RU" alt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ru-RU" alt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онда</a:t>
                </a:r>
                <a:r>
                  <a:rPr lang="en-US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en-US" altLang="ru-RU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ru-RU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нүктелерінде</a:t>
                </a:r>
                <a:r>
                  <a:rPr lang="ru-RU" alt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де </a:t>
                </a:r>
                <a:r>
                  <a:rPr lang="ru-RU" alt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анықталады</a:t>
                </a:r>
                <a:r>
                  <a:rPr lang="ru-RU" alt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284" y="1700019"/>
                <a:ext cx="10346383" cy="1496756"/>
              </a:xfrm>
              <a:prstGeom prst="rect">
                <a:avLst/>
              </a:prstGeom>
              <a:blipFill rotWithShape="0">
                <a:blip r:embed="rId6"/>
                <a:stretch>
                  <a:fillRect l="-1179" t="-2449" b="-1061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906912" y="3364057"/>
                <a:ext cx="10346383" cy="100431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 келген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ru-RU" altLang="ru-RU" sz="28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нөлге</a:t>
                </a:r>
                <a:r>
                  <a:rPr lang="ru-RU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тең</a:t>
                </a:r>
                <a:r>
                  <a:rPr lang="ru-RU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функция </a:t>
                </a:r>
                <a:r>
                  <a:rPr lang="ru-RU" alt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үшін</a:t>
                </a:r>
                <a:r>
                  <a:rPr lang="ru-RU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ru-RU" alt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теңдік</a:t>
                </a:r>
                <a:r>
                  <a:rPr lang="ru-RU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тепе-</a:t>
                </a:r>
                <a:r>
                  <a:rPr lang="ru-RU" alt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теңдікке</a:t>
                </a:r>
                <a:r>
                  <a:rPr lang="ru-RU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айналады</a:t>
                </a:r>
                <a:r>
                  <a:rPr lang="ru-RU" altLang="ru-RU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ru-RU" alt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912" y="3364057"/>
                <a:ext cx="10346383" cy="1004314"/>
              </a:xfrm>
              <a:prstGeom prst="rect">
                <a:avLst/>
              </a:prstGeom>
              <a:blipFill rotWithShape="0">
                <a:blip r:embed="rId7"/>
                <a:stretch>
                  <a:fillRect l="-1237" t="-3636" b="-1575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39816" y="4741237"/>
                <a:ext cx="5740970" cy="612934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kk-KZ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k-KZ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16" y="4741237"/>
                <a:ext cx="5740970" cy="612934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1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93"/>
    </mc:Choice>
    <mc:Fallback xmlns="">
      <p:transition spd="slow" advTm="23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/>
      <p:bldP spid="23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6;p44"/>
          <p:cNvSpPr txBox="1"/>
          <p:nvPr/>
        </p:nvSpPr>
        <p:spPr>
          <a:xfrm>
            <a:off x="920577" y="437580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0577" y="1091022"/>
                <a:ext cx="10359528" cy="2246769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функциясы  </a:t>
                </a:r>
                <a:r>
                  <a:rPr lang="ru-RU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барлық сандық түзуде анықталған және периоды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болатын периодты функция болып </a:t>
                </a:r>
                <a:r>
                  <a:rPr lang="ru-RU" sz="28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табылады</a:t>
                </a:r>
                <a:r>
                  <a:rPr 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Егер</a:t>
                </a:r>
                <a:r>
                  <a:rPr 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kk-KZ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аралығында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формуласымен</a:t>
                </a:r>
                <a:r>
                  <a:rPr 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берілген</a:t>
                </a:r>
                <a:r>
                  <a:rPr lang="ru-RU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болса</a:t>
                </a:r>
                <a:r>
                  <a:rPr 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өрнегінің </a:t>
                </a:r>
                <a:r>
                  <a:rPr lang="ru-RU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мәнін </a:t>
                </a:r>
                <a:r>
                  <a:rPr lang="ru-RU" sz="28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табыңыз</a:t>
                </a:r>
                <a:r>
                  <a:rPr 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alt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1091022"/>
                <a:ext cx="10359528" cy="2246769"/>
              </a:xfrm>
              <a:prstGeom prst="rect">
                <a:avLst/>
              </a:prstGeom>
              <a:blipFill rotWithShape="0">
                <a:blip r:embed="rId5"/>
                <a:stretch>
                  <a:fillRect l="-1177" t="-3252" r="-1236" b="-6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822960" y="3392120"/>
            <a:ext cx="10359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ерілген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нүктелердегі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мәндерін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</a:t>
            </a:r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тейміз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2960" y="5013698"/>
                <a:ext cx="50940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kk-KZ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kk-KZ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5013698"/>
                <a:ext cx="5094087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17047" y="4996790"/>
                <a:ext cx="37902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kk-KZ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k-KZ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47" y="4996790"/>
                <a:ext cx="3790268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00341" y="5688573"/>
                <a:ext cx="22716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41" y="5688573"/>
                <a:ext cx="2271648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9802" y="4121317"/>
                <a:ext cx="3395690" cy="612934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802" y="4121317"/>
                <a:ext cx="3395690" cy="612934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69804" y="5688574"/>
                <a:ext cx="40287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804" y="5688574"/>
                <a:ext cx="4028732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3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43"/>
    </mc:Choice>
    <mc:Fallback xmlns="">
      <p:transition spd="slow" advTm="78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8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1864" y="2817550"/>
                <a:ext cx="57064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kk-KZ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64" y="2817550"/>
                <a:ext cx="5706434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2972" y="3524721"/>
                <a:ext cx="341638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72" y="3524721"/>
                <a:ext cx="3416384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09356" y="3522231"/>
                <a:ext cx="25778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356" y="3522231"/>
                <a:ext cx="257782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161798" y="727329"/>
                <a:ext cx="36122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ru-RU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98" y="727329"/>
                <a:ext cx="361227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5346425" y="727329"/>
                <a:ext cx="4520552" cy="646986"/>
              </a:xfrm>
              <a:prstGeom prst="roundRect">
                <a:avLst/>
              </a:prstGeom>
              <a:ln w="57150"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ru-RU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1" name="Скругленный 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25" y="727329"/>
                <a:ext cx="4520552" cy="64698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5190467" y="4450829"/>
                <a:ext cx="3172134" cy="646986"/>
              </a:xfrm>
              <a:prstGeom prst="round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Скругленный 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467" y="4450829"/>
                <a:ext cx="3172134" cy="64698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026129" y="4450829"/>
                <a:ext cx="4345753" cy="646986"/>
              </a:xfrm>
              <a:prstGeom prst="round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3" name="Скругленный 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29" y="4450829"/>
                <a:ext cx="4345753" cy="64698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143869" y="4450828"/>
                <a:ext cx="2095210" cy="646986"/>
              </a:xfrm>
              <a:prstGeom prst="round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Скругленный 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69" y="4450828"/>
                <a:ext cx="2095210" cy="64698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833800" y="5158001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4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11010" y="1789465"/>
                <a:ext cx="3395691" cy="612934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010" y="1789465"/>
                <a:ext cx="3395691" cy="612934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9535" y="2817549"/>
                <a:ext cx="37902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535" y="2817549"/>
                <a:ext cx="3790268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5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20"/>
    </mc:Choice>
    <mc:Fallback xmlns="">
      <p:transition spd="slow" advTm="46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22" grpId="0"/>
      <p:bldP spid="23" grpId="0"/>
      <p:bldP spid="24" grpId="0"/>
      <p:bldP spid="25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675">
        <p:fade/>
      </p:transition>
    </mc:Choice>
    <mc:Fallback xmlns="">
      <p:transition spd="med" advTm="15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функция, оның қасиеттері мен графигін салуды еске түсіріп, есептер шығарасыз.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8653"/>
      </p:ext>
    </p:extLst>
  </p:cSld>
  <p:clrMapOvr>
    <a:masterClrMapping/>
  </p:clrMapOvr>
  <p:transition spd="med" advTm="96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Admin\Desktop\5.b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9" b="17323"/>
          <a:stretch/>
        </p:blipFill>
        <p:spPr bwMode="auto">
          <a:xfrm>
            <a:off x="5754156" y="1130613"/>
            <a:ext cx="3482188" cy="224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C:\Users\Admin\Desktop\5.bm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8" b="13827"/>
          <a:stretch/>
        </p:blipFill>
        <p:spPr bwMode="auto">
          <a:xfrm>
            <a:off x="936758" y="1051560"/>
            <a:ext cx="3391210" cy="236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C:\Users\Admin\Desktop\5.bmp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4162"/>
          <a:stretch/>
        </p:blipFill>
        <p:spPr>
          <a:xfrm>
            <a:off x="6040301" y="3321050"/>
            <a:ext cx="2909897" cy="2030113"/>
          </a:xfrm>
          <a:noFill/>
        </p:spPr>
      </p:pic>
      <p:sp>
        <p:nvSpPr>
          <p:cNvPr id="22535" name="Прямоугольник 10"/>
          <p:cNvSpPr>
            <a:spLocks noChangeArrowheads="1"/>
          </p:cNvSpPr>
          <p:nvPr/>
        </p:nvSpPr>
        <p:spPr bwMode="auto">
          <a:xfrm>
            <a:off x="936758" y="3384863"/>
            <a:ext cx="574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</a:t>
            </a: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6" name="Прямоугольник 11"/>
          <p:cNvSpPr>
            <a:spLocks noChangeArrowheads="1"/>
          </p:cNvSpPr>
          <p:nvPr/>
        </p:nvSpPr>
        <p:spPr bwMode="auto">
          <a:xfrm>
            <a:off x="5586969" y="1117133"/>
            <a:ext cx="5661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</a:t>
            </a: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7" name="Прямоугольник 12"/>
          <p:cNvSpPr>
            <a:spLocks noChangeArrowheads="1"/>
          </p:cNvSpPr>
          <p:nvPr/>
        </p:nvSpPr>
        <p:spPr bwMode="auto">
          <a:xfrm>
            <a:off x="5521560" y="3384863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г) </a:t>
            </a: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8" name="Прямоугольник 15"/>
          <p:cNvSpPr>
            <a:spLocks noChangeArrowheads="1"/>
          </p:cNvSpPr>
          <p:nvPr/>
        </p:nvSpPr>
        <p:spPr bwMode="auto">
          <a:xfrm>
            <a:off x="914566" y="1122365"/>
            <a:ext cx="668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</a:t>
            </a: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Формула" r:id="rId10" imgW="114120" imgH="215640" progId="Equation.3">
                  <p:embed/>
                </p:oleObj>
              </mc:Choice>
              <mc:Fallback>
                <p:oleObj name="Формула" r:id="rId1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550" name="Rectangle 22"/>
              <p:cNvSpPr>
                <a:spLocks noChangeArrowheads="1"/>
              </p:cNvSpPr>
              <p:nvPr/>
            </p:nvSpPr>
            <p:spPr bwMode="auto">
              <a:xfrm>
                <a:off x="1107467" y="5414497"/>
                <a:ext cx="1958549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ru-RU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altLang="ru-RU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ru-RU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sSup>
                      <m:sSupPr>
                        <m:ctrlPr>
                          <a:rPr lang="en-US" altLang="ru-RU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altLang="ru-RU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altLang="ru-RU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2400" b="1" i="1" baseline="30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550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467" y="5414497"/>
                <a:ext cx="1958549" cy="470000"/>
              </a:xfrm>
              <a:prstGeom prst="rect">
                <a:avLst/>
              </a:prstGeom>
              <a:blipFill rotWithShape="0">
                <a:blip r:embed="rId12"/>
                <a:stretch>
                  <a:fillRect l="-4984" t="-10390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52" name="Rectangle 24"/>
              <p:cNvSpPr>
                <a:spLocks noChangeArrowheads="1"/>
              </p:cNvSpPr>
              <p:nvPr/>
            </p:nvSpPr>
            <p:spPr bwMode="auto">
              <a:xfrm>
                <a:off x="3339492" y="5414497"/>
                <a:ext cx="1958549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sSup>
                      <m:sSupPr>
                        <m:ctrlPr>
                          <a:rPr lang="en-US" altLang="ru-RU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altLang="ru-RU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altLang="ru-RU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altLang="ru-RU" sz="2400" b="1" i="1" baseline="30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552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9492" y="5414497"/>
                <a:ext cx="1958549" cy="470000"/>
              </a:xfrm>
              <a:prstGeom prst="rect">
                <a:avLst/>
              </a:prstGeom>
              <a:blipFill rotWithShape="0">
                <a:blip r:embed="rId13"/>
                <a:stretch>
                  <a:fillRect l="-4984" t="-10390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54" name="Rectangle 26"/>
              <p:cNvSpPr>
                <a:spLocks noChangeArrowheads="1"/>
              </p:cNvSpPr>
              <p:nvPr/>
            </p:nvSpPr>
            <p:spPr bwMode="auto">
              <a:xfrm>
                <a:off x="5448012" y="5414497"/>
                <a:ext cx="2122056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sSup>
                      <m:sSupPr>
                        <m:ctrlPr>
                          <a:rPr lang="en-US" altLang="ru-RU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altLang="ru-RU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altLang="ru-RU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ru-RU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2400" b="1" i="1" baseline="30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55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8012" y="5414497"/>
                <a:ext cx="2122056" cy="470000"/>
              </a:xfrm>
              <a:prstGeom prst="rect">
                <a:avLst/>
              </a:prstGeom>
              <a:blipFill rotWithShape="0">
                <a:blip r:embed="rId14"/>
                <a:stretch>
                  <a:fillRect l="-4598" t="-10390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56" name="Rectangle 28"/>
              <p:cNvSpPr>
                <a:spLocks noChangeArrowheads="1"/>
              </p:cNvSpPr>
              <p:nvPr/>
            </p:nvSpPr>
            <p:spPr bwMode="auto">
              <a:xfrm>
                <a:off x="7516207" y="5414497"/>
                <a:ext cx="2122056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</a:t>
                </a:r>
                <a:r>
                  <a:rPr lang="en-US" altLang="ru-RU" sz="2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ru-RU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sSup>
                      <m:sSupPr>
                        <m:ctrlPr>
                          <a:rPr lang="en-US" altLang="ru-RU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altLang="ru-RU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altLang="ru-RU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ru-RU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altLang="ru-RU" sz="2400" b="1" i="1" baseline="30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556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6207" y="5414497"/>
                <a:ext cx="2122056" cy="470000"/>
              </a:xfrm>
              <a:prstGeom prst="rect">
                <a:avLst/>
              </a:prstGeom>
              <a:blipFill rotWithShape="0">
                <a:blip r:embed="rId15"/>
                <a:stretch>
                  <a:fillRect l="-4598" t="-10390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Сәйкестендіруді орындаңыз: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1" name="Picture 3" descr="C:\Users\Admin\Desktop\5.bmp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2" b="13901"/>
          <a:stretch/>
        </p:blipFill>
        <p:spPr bwMode="auto">
          <a:xfrm>
            <a:off x="1156346" y="3230169"/>
            <a:ext cx="3064723" cy="212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32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52"/>
    </mc:Choice>
    <mc:Fallback xmlns="">
      <p:transition spd="slow" advTm="5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59791 -0.1863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5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1289 -0.42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20533 -0.246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11731 -0.4259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50" grpId="0"/>
      <p:bldP spid="22552" grpId="0"/>
      <p:bldP spid="22554" grpId="0"/>
      <p:bldP spid="225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 негізгі қасиеттері: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820" y="1307661"/>
            <a:ext cx="4192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Анықталу</a:t>
            </a:r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kk-KZ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820" y="1875218"/>
            <a:ext cx="3677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Мәндер</a:t>
            </a:r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жиыны</a:t>
            </a:r>
            <a:r>
              <a:rPr lang="ru-RU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43820" y="2436627"/>
            <a:ext cx="4063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Бірсарындылығы</a:t>
            </a:r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820" y="3001790"/>
            <a:ext cx="5235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Жұп</a:t>
            </a:r>
            <a:r>
              <a:rPr lang="ru-RU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тақтылығы</a:t>
            </a:r>
            <a:r>
              <a:rPr lang="ru-RU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43820" y="3565593"/>
            <a:ext cx="3977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Функция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нөлдері</a:t>
            </a:r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3820" y="4129396"/>
            <a:ext cx="9055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</a:t>
            </a:r>
            <a:r>
              <a:rPr lang="ru-RU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үлкен</a:t>
            </a:r>
            <a:r>
              <a:rPr lang="ru-RU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</a:t>
            </a:r>
            <a:r>
              <a:rPr lang="ru-RU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кіші</a:t>
            </a:r>
            <a:r>
              <a:rPr lang="ru-RU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мәндері</a:t>
            </a:r>
            <a:r>
              <a:rPr lang="ru-RU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3820" y="4693199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ru-RU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Үзіліссіздігі</a:t>
            </a:r>
            <a:r>
              <a:rPr lang="ru-RU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8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61"/>
    </mc:Choice>
    <mc:Fallback xmlns="">
      <p:transition spd="slow" advTm="45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948754" y="422933"/>
            <a:ext cx="10308607" cy="76944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kk-KZ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8754" y="1110190"/>
            <a:ext cx="1030860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 анықталу облысын табыңыз: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03057" y="1865190"/>
                <a:ext cx="2842317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ә) 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57" y="1865190"/>
                <a:ext cx="2842317" cy="5505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28647" y="2647216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64992" y="1676784"/>
                <a:ext cx="2324354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а</m:t>
                      </m:r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92" y="1676784"/>
                <a:ext cx="2324354" cy="93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15796" y="3389194"/>
                <a:ext cx="18642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796" y="3389194"/>
                <a:ext cx="186429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15796" y="4038840"/>
                <a:ext cx="14366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796" y="4038840"/>
                <a:ext cx="1436675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7769" y="4837945"/>
                <a:ext cx="51718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−∞;−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∪(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;+∞)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9" y="4837945"/>
                <a:ext cx="5171800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09579" y="2746312"/>
                <a:ext cx="21111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579" y="2746312"/>
                <a:ext cx="2111155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09579" y="3341484"/>
                <a:ext cx="16835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579" y="3341484"/>
                <a:ext cx="1683538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49156" y="4953874"/>
                <a:ext cx="353423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∈[−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;+∞)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156" y="4953874"/>
                <a:ext cx="3534236" cy="92198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09579" y="3938066"/>
                <a:ext cx="150669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579" y="3938066"/>
                <a:ext cx="1506695" cy="92198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0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25"/>
    </mc:Choice>
    <mc:Fallback xmlns="">
      <p:transition spd="slow" advTm="8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  <p:bldP spid="39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850006" y="1656211"/>
            <a:ext cx="10346383" cy="1815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Функция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қандай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аралықта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өспелі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аталады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егер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аргументтің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үлкен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мәніне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аралықтағы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үлкен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мәні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келетін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болса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4" name="Rectangle 27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0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501231"/>
              </p:ext>
            </p:extLst>
          </p:nvPr>
        </p:nvGraphicFramePr>
        <p:xfrm>
          <a:off x="1454150" y="4061504"/>
          <a:ext cx="71135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Уравнение" r:id="rId6" imgW="1917360" imgH="215640" progId="Equation.3">
                  <p:embed/>
                </p:oleObj>
              </mc:Choice>
              <mc:Fallback>
                <p:oleObj name="Уравнение" r:id="rId6" imgW="1917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4061504"/>
                        <a:ext cx="7113588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29"/>
          <p:cNvSpPr txBox="1">
            <a:spLocks noChangeArrowheads="1"/>
          </p:cNvSpPr>
          <p:nvPr/>
        </p:nvSpPr>
        <p:spPr bwMode="auto">
          <a:xfrm>
            <a:off x="3734364" y="4848535"/>
            <a:ext cx="1640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7" name="Text Box 31"/>
          <p:cNvSpPr txBox="1">
            <a:spLocks noChangeArrowheads="1"/>
          </p:cNvSpPr>
          <p:nvPr/>
        </p:nvSpPr>
        <p:spPr bwMode="auto">
          <a:xfrm>
            <a:off x="2316662" y="3528114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ына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шарттар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орындалса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Өткенді еске түсірейік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721" y="1091022"/>
            <a:ext cx="10346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Өспелі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анықтамасы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526074"/>
              </p:ext>
            </p:extLst>
          </p:nvPr>
        </p:nvGraphicFramePr>
        <p:xfrm>
          <a:off x="1454150" y="5252699"/>
          <a:ext cx="71135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Уравнение" r:id="rId8" imgW="1917360" imgH="215640" progId="Equation.3">
                  <p:embed/>
                </p:oleObj>
              </mc:Choice>
              <mc:Fallback>
                <p:oleObj name="Уравнение" r:id="rId8" imgW="1917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5252699"/>
                        <a:ext cx="7113588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1167914" y="5266513"/>
            <a:ext cx="7446962" cy="77512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67914" y="4103821"/>
            <a:ext cx="7446962" cy="77512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292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38"/>
    </mc:Choice>
    <mc:Fallback xmlns="">
      <p:transition spd="slow" advTm="42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01" grpId="0"/>
      <p:bldP spid="4106" grpId="0"/>
      <p:bldP spid="4107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167914" y="5205553"/>
            <a:ext cx="7446962" cy="77512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67914" y="4042861"/>
            <a:ext cx="7446962" cy="77512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981200" y="1066800"/>
            <a:ext cx="8229600" cy="461665"/>
          </a:xfrm>
          <a:prstGeom prst="rect">
            <a:avLst/>
          </a:prstGeom>
          <a:solidFill>
            <a:srgbClr val="F3FB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 b="1" dirty="0">
              <a:solidFill>
                <a:srgbClr val="000099"/>
              </a:solidFill>
            </a:endParaRP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718790"/>
              </p:ext>
            </p:extLst>
          </p:nvPr>
        </p:nvGraphicFramePr>
        <p:xfrm>
          <a:off x="1300664" y="4027270"/>
          <a:ext cx="73142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Уравнение" r:id="rId6" imgW="2006280" imgH="215640" progId="Equation.3">
                  <p:embed/>
                </p:oleObj>
              </mc:Choice>
              <mc:Fallback>
                <p:oleObj name="Уравнение" r:id="rId6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664" y="4027270"/>
                        <a:ext cx="7314212" cy="788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866997"/>
              </p:ext>
            </p:extLst>
          </p:nvPr>
        </p:nvGraphicFramePr>
        <p:xfrm>
          <a:off x="1300664" y="5133823"/>
          <a:ext cx="73126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Уравнение" r:id="rId8" imgW="2006280" imgH="215640" progId="Equation.3">
                  <p:embed/>
                </p:oleObj>
              </mc:Choice>
              <mc:Fallback>
                <p:oleObj name="Уравнение" r:id="rId8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664" y="5133823"/>
                        <a:ext cx="7312625" cy="788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38007" y="1636217"/>
            <a:ext cx="10346383" cy="18774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Функция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қандай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аралықта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кемімелі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аталады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егер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аргументтің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үлкен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мәніне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аралықта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кіші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мәні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келетін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болса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3734364" y="4711375"/>
            <a:ext cx="1640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691402" y="3474582"/>
            <a:ext cx="6603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ына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шарттар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орындалуы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Google Shape;646;p44"/>
          <p:cNvSpPr txBox="1"/>
          <p:nvPr/>
        </p:nvSpPr>
        <p:spPr>
          <a:xfrm>
            <a:off x="920577" y="437580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Өткенді еске түсірейік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0577" y="1091022"/>
            <a:ext cx="1035952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Кемімелі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анықтамасы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044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8"/>
    </mc:Choice>
    <mc:Fallback xmlns="">
      <p:transition spd="slow" advTm="33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82056" y="2268969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Дәлелдеуі</a:t>
            </a:r>
            <a:r>
              <a:rPr lang="ru-RU" altLang="ru-RU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alt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0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4160" y="8290560"/>
            <a:ext cx="3810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14033" y="7228243"/>
            <a:ext cx="949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 err="1" smtClean="0"/>
              <a:t>Берілген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функцияның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өспелі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екені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дәлелденді</a:t>
            </a:r>
            <a:r>
              <a:rPr lang="ru-RU" altLang="ru-RU" sz="2800" b="1" dirty="0" smtClean="0"/>
              <a:t>.</a:t>
            </a:r>
            <a:endParaRPr lang="ru-RU" altLang="ru-RU" sz="2800" b="1" dirty="0"/>
          </a:p>
        </p:txBody>
      </p:sp>
      <p:sp>
        <p:nvSpPr>
          <p:cNvPr id="17" name="Google Shape;646;p44"/>
          <p:cNvSpPr txBox="1"/>
          <p:nvPr/>
        </p:nvSpPr>
        <p:spPr>
          <a:xfrm>
            <a:off x="920577" y="437580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0577" y="1091022"/>
                <a:ext cx="10359528" cy="10772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Берілген</a:t>
                </a:r>
                <a:r>
                  <a:rPr lang="ru-RU" alt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функцияның</a:t>
                </a:r>
                <a:r>
                  <a:rPr lang="ru-RU" alt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өспелі</a:t>
                </a:r>
                <a:r>
                  <a:rPr lang="ru-RU" alt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екенін</a:t>
                </a:r>
                <a:r>
                  <a:rPr lang="ru-RU" alt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alt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дәлелдеңіз</a:t>
                </a:r>
                <a:r>
                  <a:rPr lang="ru-RU" alt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altLang="ru-RU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ru-RU" alt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1091022"/>
                <a:ext cx="10359528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1471" t="-7345" b="-16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51081" y="2347348"/>
                <a:ext cx="1517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81" y="2347348"/>
                <a:ext cx="1517275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87297" y="2315414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болсын.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3707" y="3018899"/>
                <a:ext cx="30661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07" y="3018899"/>
                <a:ext cx="3066160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73118" y="3036344"/>
                <a:ext cx="31623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118" y="3036344"/>
                <a:ext cx="3162340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51081" y="3737888"/>
                <a:ext cx="2734498" cy="544830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81" y="3737888"/>
                <a:ext cx="2734498" cy="54483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9271" y="4442107"/>
                <a:ext cx="3159517" cy="54483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71" y="4442107"/>
                <a:ext cx="3159517" cy="544830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81000" y="4468300"/>
                <a:ext cx="15267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00" y="4468300"/>
                <a:ext cx="1526700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61300" y="4468300"/>
                <a:ext cx="25936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300" y="4468300"/>
                <a:ext cx="2593659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73269" y="5153649"/>
                <a:ext cx="42684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69" y="5153649"/>
                <a:ext cx="4268476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87297" y="5153649"/>
                <a:ext cx="1960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97" y="5153649"/>
                <a:ext cx="1960537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08016" y="5153649"/>
                <a:ext cx="22929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016" y="5153649"/>
                <a:ext cx="2292935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47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2"/>
    </mc:Choice>
    <mc:Fallback xmlns="">
      <p:transition spd="slow" advTm="64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630" grpId="0"/>
      <p:bldP spid="2" grpId="0"/>
      <p:bldP spid="3" grpId="0"/>
      <p:bldP spid="4" grpId="0"/>
      <p:bldP spid="32" grpId="0"/>
      <p:bldP spid="34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4160" y="8290560"/>
            <a:ext cx="3810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14033" y="7228243"/>
            <a:ext cx="949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 err="1" smtClean="0"/>
              <a:t>Берілген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функцияның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өспелі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екені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дәлелденді</a:t>
            </a:r>
            <a:r>
              <a:rPr lang="ru-RU" altLang="ru-RU" sz="2800" b="1" dirty="0" smtClean="0"/>
              <a:t>.</a:t>
            </a:r>
            <a:endParaRPr lang="ru-RU" alt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9131" y="708561"/>
                <a:ext cx="30661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31" y="708561"/>
                <a:ext cx="3066160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55208" y="708561"/>
                <a:ext cx="31623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kk-KZ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08" y="708561"/>
                <a:ext cx="3162340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55291" y="1529948"/>
                <a:ext cx="18727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291" y="1529948"/>
                <a:ext cx="187275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32012" y="1503755"/>
                <a:ext cx="3159517" cy="54483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12" y="1503755"/>
                <a:ext cx="3159517" cy="54483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082601" y="2155998"/>
                <a:ext cx="26538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601" y="2155998"/>
                <a:ext cx="2653803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530233" y="2782048"/>
                <a:ext cx="1561296" cy="544830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33" y="2782048"/>
                <a:ext cx="1561296" cy="544830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97068" y="3571245"/>
                <a:ext cx="1184226" cy="544830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68" y="3571245"/>
                <a:ext cx="1184226" cy="544830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91238" y="4361716"/>
                <a:ext cx="3523876" cy="54483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38" y="4361716"/>
                <a:ext cx="3523876" cy="54483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90200" y="4361716"/>
                <a:ext cx="2782988" cy="54483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kk-KZ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200" y="4361716"/>
                <a:ext cx="2782988" cy="544830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873317" y="5244575"/>
            <a:ext cx="8996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 өспелі екендігі дәлелденді.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78"/>
    </mc:Choice>
    <mc:Fallback xmlns="">
      <p:transition spd="slow" advTm="36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" grpId="0"/>
      <p:bldP spid="48" grpId="0"/>
      <p:bldP spid="49" grpId="0"/>
      <p:bldP spid="50" grpId="0" animBg="1"/>
      <p:bldP spid="51" grpId="0" animBg="1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5.1|14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2.3|14.5|12.5|18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0.2|7.8|0.7|0.6|0.7|1.1|0.8|1.7|2.4|14.3|15.9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9.5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9|6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|4.8|6.3|13.9|9.5|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7.5|6.4|3.7|3.8|9|3.4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8.6|2.7|6.2|1.9|8.4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1.7|3|8.4|14.9|10|1.2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3.1|2.1|8.3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8|0.8|7.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.5|5.3|0.8|2.8|9.2|4.9|1|2|1.8|7.6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5.6|3.9|3.8|5.2|2.4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0.8|1.6|1.3|1.8|2|0.9|3.1|1.4|2|6.4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1|5.1|3.4|7.9|4.5|2.5|4.9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19202</TotalTime>
  <Words>534</Words>
  <Application>Microsoft Office PowerPoint</Application>
  <PresentationFormat>Широкоэкранный</PresentationFormat>
  <Paragraphs>159</Paragraphs>
  <Slides>18</Slides>
  <Notes>4</Notes>
  <HiddenSlides>0</HiddenSlides>
  <MMClips>18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Roboto Condensed</vt:lpstr>
      <vt:lpstr>Source Sans Pro</vt:lpstr>
      <vt:lpstr>Tahoma</vt:lpstr>
      <vt:lpstr>Times New Roman</vt:lpstr>
      <vt:lpstr>Office Theme</vt:lpstr>
      <vt:lpstr>Тема Office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1579</cp:revision>
  <dcterms:created xsi:type="dcterms:W3CDTF">2017-01-10T11:09:36Z</dcterms:created>
  <dcterms:modified xsi:type="dcterms:W3CDTF">2024-09-18T17:05:18Z</dcterms:modified>
</cp:coreProperties>
</file>