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media/image4.png" ContentType="image/png"/>
  <Override PartName="/ppt/media/image1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3A5F66-AC90-44D1-8EE4-55684668B8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DF9EF4-6824-42F5-A62B-0FBD78E31E19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youtu.be/VSQkOTbEhWM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s://youtu.be/9AkNAx4tqsY" TargetMode="External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953FCF-DAE2-4891-8FFA-91427604D71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" name="Google Shape;80;p1"/>
          <p:cNvSpPr/>
          <p:nvPr/>
        </p:nvSpPr>
        <p:spPr>
          <a:xfrm>
            <a:off x="0" y="422280"/>
            <a:ext cx="904248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</a:rPr>
              <a:t>Нұр-Сұлтан қаласы әкімдігі № 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</a:rPr>
              <a:t>25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орта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</a:rPr>
              <a:t>мектеп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423720" y="3432240"/>
            <a:ext cx="973008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f497d"/>
                </a:solidFill>
                <a:uFillTx/>
                <a:latin typeface="Century Gothic"/>
                <a:ea typeface="Times New Roman"/>
              </a:rPr>
              <a:t>Тақырыбы: Жердегі тіршілік үшін судың маңызы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70c0"/>
                </a:solidFill>
                <a:uFillTx/>
                <a:latin typeface="Century Gothic"/>
                <a:ea typeface="Times New Roman"/>
              </a:rPr>
              <a:t>10 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855000" y="5330880"/>
            <a:ext cx="798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жаратылыстану- математикалық бағыт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8288280" y="6615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4DB7DB-5BD7-488D-9499-B7110847EC6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 flipV="1">
            <a:off x="267840" y="6892200"/>
            <a:ext cx="9806760" cy="1332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378000" y="720324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Прямоугольник 12"/>
          <p:cNvSpPr/>
          <p:nvPr/>
        </p:nvSpPr>
        <p:spPr>
          <a:xfrm>
            <a:off x="3444120" y="399960"/>
            <a:ext cx="2958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Дұрыс жауап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1579680" y="2208240"/>
          <a:ext cx="8353440" cy="2563920"/>
        </p:xfrm>
        <a:graphic>
          <a:graphicData uri="http://schemas.openxmlformats.org/drawingml/2006/table">
            <a:tbl>
              <a:tblPr/>
              <a:tblGrid>
                <a:gridCol w="880920"/>
                <a:gridCol w="7472520"/>
              </a:tblGrid>
              <a:tr h="771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ауа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017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су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7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жылу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BB05E7-5C16-424A-B43F-6E721237883A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1440" y="22320"/>
            <a:ext cx="10692000" cy="7539120"/>
          </a:xfrm>
          <a:prstGeom prst="rect">
            <a:avLst/>
          </a:prstGeom>
          <a:ln w="0">
            <a:noFill/>
          </a:ln>
        </p:spPr>
      </p:pic>
      <p:cxnSp>
        <p:nvCxnSpPr>
          <p:cNvPr id="117" name="Google Shape;124;p4"/>
          <p:cNvCxnSpPr/>
          <p:nvPr/>
        </p:nvCxnSpPr>
        <p:spPr>
          <a:xfrm flipV="1">
            <a:off x="681120" y="7203240"/>
            <a:ext cx="9154080" cy="262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8" name="Google Shape;125;p4"/>
          <p:cNvCxnSpPr/>
          <p:nvPr/>
        </p:nvCxnSpPr>
        <p:spPr>
          <a:xfrm>
            <a:off x="1233000" y="7389360"/>
            <a:ext cx="8295480" cy="25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9" name="Прямоугольник 9"/>
          <p:cNvSpPr/>
          <p:nvPr/>
        </p:nvSpPr>
        <p:spPr>
          <a:xfrm>
            <a:off x="10129680" y="6661080"/>
            <a:ext cx="432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1B2E18-2438-4CC5-8B50-3B3A675AE01C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11"/>
          <p:cNvSpPr/>
          <p:nvPr/>
        </p:nvSpPr>
        <p:spPr>
          <a:xfrm>
            <a:off x="2852640" y="358920"/>
            <a:ext cx="4957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Rectangle 1"/>
          <p:cNvSpPr/>
          <p:nvPr/>
        </p:nvSpPr>
        <p:spPr>
          <a:xfrm>
            <a:off x="244440" y="1297440"/>
            <a:ext cx="6085080" cy="59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Century Gothic"/>
                <a:ea typeface="Calibri"/>
              </a:rPr>
              <a:t> </a:t>
            </a:r>
            <a:r>
              <a:rPr b="0" lang="kk-KZ" sz="2800" strike="noStrike" u="none">
                <a:solidFill>
                  <a:srgbClr val="1f497d"/>
                </a:solidFill>
                <a:uFillTx/>
                <a:latin typeface="Century Gothic"/>
              </a:rPr>
              <a:t>Егер үйдегі шүмекті жабуды ұмытып кеткен жағдайда (су жіңішке ағынмен ағып тұрса) 1сағатта 1 литр   су ағады деп есептесек, тәулік және жыл бойы артық су шығыны қанша болмақ. Ал, еліміздегі суық су тарифі 1 куб метр су үшін 64 теңгені құрайды десек,  есептей беріңіз, жылына  қанша ақша үнемсіздік үшін төленіп жатырсыз?  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entury Gothic"/>
              </a:rPr>
              <a:t>Суды үнемдеу ережелерін құрастырыңыз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Rectangle 2"/>
          <p:cNvSpPr/>
          <p:nvPr/>
        </p:nvSpPr>
        <p:spPr>
          <a:xfrm>
            <a:off x="6151680" y="5065560"/>
            <a:ext cx="405756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Century Gothic"/>
                <a:ea typeface="Calibri"/>
              </a:rPr>
              <a:t>Дескриптор: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Century Gothic"/>
              </a:rPr>
              <a:t>- судың үнемсіз аққан                 мөлшерін есептей отырып маңыздылығын түсінеді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" name="Picture 12" descr="Суды үнемдеу"/>
          <p:cNvPicPr/>
          <p:nvPr/>
        </p:nvPicPr>
        <p:blipFill>
          <a:blip r:embed="rId2"/>
          <a:stretch/>
        </p:blipFill>
        <p:spPr>
          <a:xfrm>
            <a:off x="6188040" y="1373040"/>
            <a:ext cx="4351320" cy="284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CF8149-4F0D-4FCD-B6F0-36FDFF6667EA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39120"/>
          </a:xfrm>
          <a:prstGeom prst="rect">
            <a:avLst/>
          </a:prstGeom>
          <a:ln w="0">
            <a:noFill/>
          </a:ln>
        </p:spPr>
      </p:pic>
      <p:sp>
        <p:nvSpPr>
          <p:cNvPr id="128" name="Прямоугольник 6"/>
          <p:cNvSpPr/>
          <p:nvPr/>
        </p:nvSpPr>
        <p:spPr>
          <a:xfrm>
            <a:off x="677880" y="1909800"/>
            <a:ext cx="938052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1f497d"/>
                </a:solidFill>
                <a:uFillTx/>
                <a:latin typeface="Century Gothic"/>
              </a:rPr>
              <a:t>Су тамшылап тұрған краннан тәулігіне 24 литр, айына 720 литр, жылына 8 мың 784 литр су ағады. Ал, еліміздегі суық су тарифі 1 куб метр су үшін 64 теңгені құрайды десек,   үнемсіздік үшін жылына 562 тг  төленіп жатырсыз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TextBox 7"/>
          <p:cNvSpPr/>
          <p:nvPr/>
        </p:nvSpPr>
        <p:spPr>
          <a:xfrm>
            <a:off x="3792600" y="473040"/>
            <a:ext cx="2958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0" name="Google Shape;124;p4"/>
          <p:cNvCxnSpPr/>
          <p:nvPr/>
        </p:nvCxnSpPr>
        <p:spPr>
          <a:xfrm flipV="1">
            <a:off x="681120" y="7203240"/>
            <a:ext cx="9154080" cy="262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1" name="Google Shape;125;p4"/>
          <p:cNvCxnSpPr/>
          <p:nvPr/>
        </p:nvCxnSpPr>
        <p:spPr>
          <a:xfrm>
            <a:off x="1233000" y="7389360"/>
            <a:ext cx="8295480" cy="25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2" name="Прямоугольник 7"/>
          <p:cNvSpPr/>
          <p:nvPr/>
        </p:nvSpPr>
        <p:spPr>
          <a:xfrm>
            <a:off x="9906840" y="662472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4134BE-2610-4FC7-A5F5-DB200A50F42D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4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254FB4-961B-4C01-991C-BA95EF4B96A7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6"/>
          <p:cNvSpPr/>
          <p:nvPr/>
        </p:nvSpPr>
        <p:spPr>
          <a:xfrm>
            <a:off x="4592520" y="42228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7"/>
          <p:cNvSpPr/>
          <p:nvPr/>
        </p:nvSpPr>
        <p:spPr>
          <a:xfrm>
            <a:off x="9906840" y="661356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47AC14-C423-47AF-A664-0F9D99B84FCE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709560" y="2046240"/>
          <a:ext cx="9402840" cy="2468520"/>
        </p:xfrm>
        <a:graphic>
          <a:graphicData uri="http://schemas.openxmlformats.org/drawingml/2006/table">
            <a:tbl>
              <a:tblPr/>
              <a:tblGrid>
                <a:gridCol w="3179880"/>
                <a:gridCol w="6222960"/>
              </a:tblGrid>
              <a:tr h="418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95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Түсіндім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8424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Түсінуді қажет етеді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644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Түсінбедім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39" name="Google Shape;124;p4"/>
          <p:cNvCxnSpPr/>
          <p:nvPr/>
        </p:nvCxnSpPr>
        <p:spPr>
          <a:xfrm flipV="1">
            <a:off x="669960" y="7074720"/>
            <a:ext cx="9154080" cy="2772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0" name="Google Shape;125;p4"/>
          <p:cNvCxnSpPr/>
          <p:nvPr/>
        </p:nvCxnSpPr>
        <p:spPr>
          <a:xfrm>
            <a:off x="1169640" y="7251840"/>
            <a:ext cx="8295480" cy="216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3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228CED-4A59-4C55-8607-1FD462D83D1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9"/>
          <p:cNvSpPr/>
          <p:nvPr/>
        </p:nvSpPr>
        <p:spPr>
          <a:xfrm>
            <a:off x="627120" y="1876320"/>
            <a:ext cx="89996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Arial"/>
              </a:rPr>
              <a:t>10.4.1.1-Жердегі тіршілік үшін судың іргелі маңызын түсіндіру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Прямоугольник 8"/>
          <p:cNvSpPr/>
          <p:nvPr/>
        </p:nvSpPr>
        <p:spPr>
          <a:xfrm>
            <a:off x="558720" y="5256360"/>
            <a:ext cx="89409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Arial"/>
              </a:rPr>
              <a:t>Жердегі тіршілік үшін судың іргелі маңызын түсінеді.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Прямоугольник 9"/>
          <p:cNvSpPr/>
          <p:nvPr/>
        </p:nvSpPr>
        <p:spPr>
          <a:xfrm>
            <a:off x="2769480" y="4530600"/>
            <a:ext cx="4074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Century Gothic"/>
              </a:rPr>
              <a:t>Бағалау критерийлері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85960"/>
            <a:ext cx="10693440" cy="644688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8288280" y="65214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E55CF5-6A73-49EF-A394-1E515517FDD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196920" y="70956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511200" y="736524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Google Shape;230;p65"/>
          <p:cNvSpPr/>
          <p:nvPr/>
        </p:nvSpPr>
        <p:spPr>
          <a:xfrm>
            <a:off x="411120" y="2093760"/>
            <a:ext cx="10036080" cy="456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rmAutofit/>
          </a:bodyPr>
          <a:p>
            <a:pPr marL="1332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    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14"/>
          <p:cNvSpPr/>
          <p:nvPr/>
        </p:nvSpPr>
        <p:spPr>
          <a:xfrm>
            <a:off x="0" y="1711440"/>
            <a:ext cx="10693440" cy="54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ff0000"/>
                </a:solidFill>
                <a:uFillTx/>
                <a:latin typeface="Arial"/>
              </a:rPr>
              <a:t>Табиғаттағы су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жер шары беткейінің 71% -ын су алып жатыр;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табиғаттағы су айналымынына қатысады;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фотосинтез процесіндегі негізгі  рөлдердің бірін атқарады;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 </a:t>
            </a: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жер бетіндегі климаттың қалыптасуынада судың тікелей қатысы бар;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жер бетіндегі температуралық режімді реттейді;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жер бетіне түсетін ультракүлгін сәулесінің  әсерін әлсіретеді;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ff0000"/>
                </a:solidFill>
                <a:uFillTx/>
                <a:latin typeface="Arial"/>
              </a:rPr>
              <a:t>Адам тіршілігіндегі су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тірі организмдердің барлығы ерте кездерде тіршілігін судан бастаған;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467a"/>
                </a:solidFill>
                <a:uFillTx/>
                <a:latin typeface="Arial"/>
                <a:ea typeface="Times New Roman"/>
              </a:rPr>
              <a:t>ағзада зат алмасу процестеріне белсене қатыса отырып қоректік заттардың тасымалдануы мен сіңірілуін қамтамасыз етеді</a:t>
            </a: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  <a:ea typeface="Times New Roman"/>
              </a:rPr>
              <a:t>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467a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адамның денесінің  65% судан тұрады,  </a:t>
            </a: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  <a:ea typeface="Times New Roman"/>
              </a:rPr>
              <a:t>20% </a:t>
            </a:r>
            <a:r>
              <a:rPr b="0" lang="kk-KZ" sz="2200" strike="noStrike" u="none">
                <a:solidFill>
                  <a:srgbClr val="00467a"/>
                </a:solidFill>
                <a:uFillTx/>
                <a:latin typeface="Arial"/>
                <a:ea typeface="Times New Roman"/>
              </a:rPr>
              <a:t> суды жоғалтқанда жасушаларда болатын қайтымсыз өзгерістердің нәтижесінде адам қазаға ұшырайды</a:t>
            </a: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  <a:ea typeface="Times New Roman"/>
              </a:rPr>
              <a:t>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200" strike="noStrike" u="none">
                <a:solidFill>
                  <a:srgbClr val="00467a"/>
                </a:solidFill>
                <a:uFillTx/>
                <a:latin typeface="Arial"/>
              </a:rPr>
              <a:t>Статистикалық мәліметтер бойынша бір адам жылына тамақтану үшін 60т-ға дейін су қабылдайды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https://youtu.be/VSQkOTbEhWM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12"/>
          <p:cNvSpPr/>
          <p:nvPr/>
        </p:nvSpPr>
        <p:spPr>
          <a:xfrm>
            <a:off x="-276120" y="95400"/>
            <a:ext cx="10362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c00000"/>
                </a:solidFill>
                <a:uFillTx/>
                <a:latin typeface="Century Gothic"/>
                <a:ea typeface="Times New Roman"/>
              </a:rPr>
              <a:t>Су – </a:t>
            </a:r>
            <a:r>
              <a:rPr b="1" lang="ru-RU" sz="2600" strike="noStrike" u="none">
                <a:solidFill>
                  <a:srgbClr val="c00000"/>
                </a:solidFill>
                <a:uFillTx/>
                <a:latin typeface="Century Gothic"/>
              </a:rPr>
              <a:t>таза күйінде сутек пен оттектің химиялық                      байланысы болып табылатын мөлдір,түссіз сұйықтық</a:t>
            </a:r>
            <a:r>
              <a:rPr b="0" lang="ru-RU" sz="2800" strike="noStrike" u="none">
                <a:solidFill>
                  <a:srgbClr val="0070c0"/>
                </a:solidFill>
                <a:uFillTx/>
                <a:latin typeface="Century Gothic"/>
                <a:ea typeface="Times New Roman"/>
              </a:rPr>
              <a:t>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Прямоугольник 13"/>
          <p:cNvSpPr/>
          <p:nvPr/>
        </p:nvSpPr>
        <p:spPr>
          <a:xfrm>
            <a:off x="3670200" y="1181160"/>
            <a:ext cx="359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</a:rPr>
              <a:t>Судың маңызы: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cxnSp>
        <p:nvCxnSpPr>
          <p:cNvPr id="29" name="Google Shape;124;p4"/>
          <p:cNvCxnSpPr/>
          <p:nvPr/>
        </p:nvCxnSpPr>
        <p:spPr>
          <a:xfrm>
            <a:off x="123840" y="683208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 flipV="1">
            <a:off x="328680" y="72352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Прямоугольник 9"/>
          <p:cNvSpPr/>
          <p:nvPr/>
        </p:nvSpPr>
        <p:spPr>
          <a:xfrm>
            <a:off x="3296160" y="450720"/>
            <a:ext cx="3084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</a:rPr>
              <a:t>Транспирация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16"/>
          <p:cNvSpPr/>
          <p:nvPr/>
        </p:nvSpPr>
        <p:spPr>
          <a:xfrm>
            <a:off x="0" y="1009800"/>
            <a:ext cx="10693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600" strike="noStrike" u="none">
                <a:solidFill>
                  <a:srgbClr val="ff0000"/>
                </a:solidFill>
                <a:uFillTx/>
                <a:latin typeface="Arial"/>
              </a:rPr>
              <a:t>Транспирация</a:t>
            </a:r>
            <a:r>
              <a:rPr b="0" lang="ru-RU" sz="2600" strike="noStrike" u="none">
                <a:solidFill>
                  <a:srgbClr val="00467a"/>
                </a:solidFill>
                <a:uFillTx/>
                <a:latin typeface="Arial"/>
              </a:rPr>
              <a:t>-өсімдіктің жасыл бөліктерінің суды буландыруы</a:t>
            </a:r>
            <a:r>
              <a:rPr b="1" lang="ru-RU" sz="2600" strike="noStrike" u="none">
                <a:solidFill>
                  <a:srgbClr val="00467a"/>
                </a:solidFill>
                <a:uFillTx/>
                <a:latin typeface="Arial"/>
              </a:rPr>
              <a:t>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Google Shape;123;p4"/>
          <p:cNvSpPr/>
          <p:nvPr/>
        </p:nvSpPr>
        <p:spPr>
          <a:xfrm>
            <a:off x="8288280" y="657216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97EA3F-AEDA-4B9A-8BC9-F3BFA6C43AF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AutoShape 18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AutoShape 20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Рисунок 26" descr=""/>
          <p:cNvPicPr/>
          <p:nvPr/>
        </p:nvPicPr>
        <p:blipFill>
          <a:blip r:embed="rId2"/>
          <a:srcRect l="30638" t="39244" r="38211" b="37764"/>
          <a:stretch/>
        </p:blipFill>
        <p:spPr>
          <a:xfrm>
            <a:off x="2028960" y="1609560"/>
            <a:ext cx="6048360" cy="2648160"/>
          </a:xfrm>
          <a:prstGeom prst="rect">
            <a:avLst/>
          </a:prstGeom>
          <a:ln w="0">
            <a:noFill/>
          </a:ln>
        </p:spPr>
      </p:pic>
      <p:sp>
        <p:nvSpPr>
          <p:cNvPr id="37" name="Прямоугольник 27"/>
          <p:cNvSpPr/>
          <p:nvPr/>
        </p:nvSpPr>
        <p:spPr>
          <a:xfrm>
            <a:off x="123840" y="4529160"/>
            <a:ext cx="1019160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467a"/>
                </a:solidFill>
                <a:uFillTx/>
                <a:latin typeface="Century Gothic"/>
              </a:rPr>
              <a:t>Транспирацияға жұмсалатын судың                                   шығынына әсер етеді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467a"/>
                </a:solidFill>
                <a:uFillTx/>
                <a:latin typeface="Century Gothic"/>
              </a:rPr>
              <a:t>      </a:t>
            </a:r>
            <a:r>
              <a:rPr b="0" lang="ru-RU" sz="2800" strike="noStrike" u="none">
                <a:solidFill>
                  <a:srgbClr val="00467a"/>
                </a:solidFill>
                <a:uFillTx/>
                <a:latin typeface="Century Gothic"/>
              </a:rPr>
              <a:t>өсімдіктің             ауа райы                 топырақтың                            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467a"/>
                </a:solidFill>
                <a:uFillTx/>
                <a:latin typeface="Century Gothic"/>
              </a:rPr>
              <a:t>            </a:t>
            </a:r>
            <a:r>
              <a:rPr b="0" lang="ru-RU" sz="2800" strike="noStrike" u="none">
                <a:solidFill>
                  <a:srgbClr val="00467a"/>
                </a:solidFill>
                <a:uFillTx/>
                <a:latin typeface="Century Gothic"/>
              </a:rPr>
              <a:t>түрі                                                   ылғалдылығы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8" name="Прямая со стрелкой 31"/>
          <p:cNvCxnSpPr/>
          <p:nvPr/>
        </p:nvCxnSpPr>
        <p:spPr>
          <a:xfrm>
            <a:off x="7038720" y="5438880"/>
            <a:ext cx="610200" cy="4672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39" name="Прямая со стрелкой 33"/>
          <p:cNvCxnSpPr/>
          <p:nvPr/>
        </p:nvCxnSpPr>
        <p:spPr>
          <a:xfrm>
            <a:off x="4932720" y="5428800"/>
            <a:ext cx="10440" cy="4770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40" name="Прямая со стрелкой 35"/>
          <p:cNvCxnSpPr/>
          <p:nvPr/>
        </p:nvCxnSpPr>
        <p:spPr>
          <a:xfrm flipH="1">
            <a:off x="2513880" y="5447160"/>
            <a:ext cx="724680" cy="515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698832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123;p4"/>
          <p:cNvSpPr/>
          <p:nvPr/>
        </p:nvSpPr>
        <p:spPr>
          <a:xfrm>
            <a:off x="8062920" y="61498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94A0BA-D921-4C1C-907E-4AC09EAED44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57120" y="696564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425520" y="723672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Google Shape;230;p65"/>
          <p:cNvSpPr/>
          <p:nvPr/>
        </p:nvSpPr>
        <p:spPr>
          <a:xfrm>
            <a:off x="384120" y="1671480"/>
            <a:ext cx="10740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920" rIns="106920" tIns="106920" bIns="106920" anchor="t">
            <a:noAutofit/>
          </a:bodyPr>
          <a:p>
            <a:pPr marL="484200" indent="-457200" algn="just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2060"/>
                </a:solidFill>
                <a:uFillTx/>
                <a:latin typeface="Century Gothic"/>
              </a:rPr>
              <a:t>               </a:t>
            </a:r>
            <a:endParaRPr b="0" lang="ru-RU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Прямоугольник 9"/>
          <p:cNvSpPr/>
          <p:nvPr/>
        </p:nvSpPr>
        <p:spPr>
          <a:xfrm>
            <a:off x="4794120" y="466560"/>
            <a:ext cx="18432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Прямоугольник 18"/>
          <p:cNvSpPr/>
          <p:nvPr/>
        </p:nvSpPr>
        <p:spPr>
          <a:xfrm>
            <a:off x="2666520" y="409680"/>
            <a:ext cx="4901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Судың агрегаттық күйі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AutoShape 14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Picture 18" descr="https://ds03.infourok.ru/uploads/ex/0f95/00065124-257168d8/1/img4.jpg"/>
          <p:cNvPicPr/>
          <p:nvPr/>
        </p:nvPicPr>
        <p:blipFill>
          <a:blip r:embed="rId2"/>
          <a:stretch/>
        </p:blipFill>
        <p:spPr>
          <a:xfrm>
            <a:off x="-122400" y="914400"/>
            <a:ext cx="3640320" cy="296244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4" descr="http://img1.liveinternet.ru/images/attach/c/0/35/666/35666683_5436601.jpg"/>
          <p:cNvPicPr/>
          <p:nvPr/>
        </p:nvPicPr>
        <p:blipFill>
          <a:blip r:embed="rId3"/>
          <a:stretch/>
        </p:blipFill>
        <p:spPr>
          <a:xfrm>
            <a:off x="920880" y="3346560"/>
            <a:ext cx="4809960" cy="33717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1" descr="https://www.autogear.ru/misc/i/gallery/31700/800621.jpg"/>
          <p:cNvPicPr/>
          <p:nvPr/>
        </p:nvPicPr>
        <p:blipFill>
          <a:blip r:embed="rId4"/>
          <a:stretch/>
        </p:blipFill>
        <p:spPr>
          <a:xfrm>
            <a:off x="5376960" y="3382920"/>
            <a:ext cx="4876560" cy="338292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5" descr="https://aquapro.ua/images/content/post/1b3DJHT.jpg.pagespeed.ce.oJ-T6Cwz4w.jpg"/>
          <p:cNvPicPr/>
          <p:nvPr/>
        </p:nvPicPr>
        <p:blipFill>
          <a:blip r:embed="rId5"/>
          <a:stretch/>
        </p:blipFill>
        <p:spPr>
          <a:xfrm>
            <a:off x="3260880" y="1158840"/>
            <a:ext cx="4146480" cy="23464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7" descr="http://images.all-free-download.com/images/wallpapers_thum/water_bubbles_wallpaper_abstract_3d_wallpaper_188.jpg"/>
          <p:cNvPicPr/>
          <p:nvPr/>
        </p:nvPicPr>
        <p:blipFill>
          <a:blip r:embed="rId6"/>
          <a:stretch/>
        </p:blipFill>
        <p:spPr>
          <a:xfrm>
            <a:off x="7102440" y="884160"/>
            <a:ext cx="3699000" cy="29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529668-5E20-4C96-BB56-40C38BB76D9F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14480"/>
            <a:ext cx="10693440" cy="7675920"/>
          </a:xfrm>
          <a:prstGeom prst="rect">
            <a:avLst/>
          </a:prstGeom>
          <a:ln w="0">
            <a:noFill/>
          </a:ln>
        </p:spPr>
      </p:pic>
      <p:cxnSp>
        <p:nvCxnSpPr>
          <p:cNvPr id="56" name="Google Shape;124;p4"/>
          <p:cNvCxnSpPr/>
          <p:nvPr/>
        </p:nvCxnSpPr>
        <p:spPr>
          <a:xfrm>
            <a:off x="0" y="707976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7" name="Google Shape;125;p4"/>
          <p:cNvCxnSpPr/>
          <p:nvPr/>
        </p:nvCxnSpPr>
        <p:spPr>
          <a:xfrm flipV="1">
            <a:off x="240120" y="7296840"/>
            <a:ext cx="9727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8" name="Прямоугольник 9"/>
          <p:cNvSpPr/>
          <p:nvPr/>
        </p:nvSpPr>
        <p:spPr>
          <a:xfrm>
            <a:off x="1925640" y="246240"/>
            <a:ext cx="7562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Судың ластануының негізгі көздері: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Google Shape;123;p4"/>
          <p:cNvSpPr/>
          <p:nvPr/>
        </p:nvSpPr>
        <p:spPr>
          <a:xfrm>
            <a:off x="8086680" y="6621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7F771B-3EFC-4C02-B475-BAF5D1964DC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Picture 23" descr="https://pravdaurfo.ru/sites/default/files/726a98912ab166c1052d9a27e51f4048240e29dab09eb56ef3pimgpsh_fullsize_distr.jpg"/>
          <p:cNvPicPr/>
          <p:nvPr/>
        </p:nvPicPr>
        <p:blipFill>
          <a:blip r:embed="rId2"/>
          <a:stretch/>
        </p:blipFill>
        <p:spPr>
          <a:xfrm>
            <a:off x="2646360" y="3773520"/>
            <a:ext cx="5668920" cy="315756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25" descr="https://i1.wp.com/fb.ru/misc/i/gallery/19607/1874557.jpg"/>
          <p:cNvPicPr/>
          <p:nvPr/>
        </p:nvPicPr>
        <p:blipFill>
          <a:blip r:embed="rId3"/>
          <a:stretch/>
        </p:blipFill>
        <p:spPr>
          <a:xfrm>
            <a:off x="231840" y="1054080"/>
            <a:ext cx="4773600" cy="284796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29" descr="http://fresher.ru/manager_content/images/zagryaznenie-vody-v-kitae/big/16.jpg"/>
          <p:cNvPicPr/>
          <p:nvPr/>
        </p:nvPicPr>
        <p:blipFill>
          <a:blip r:embed="rId4"/>
          <a:stretch/>
        </p:blipFill>
        <p:spPr>
          <a:xfrm>
            <a:off x="5681520" y="1006560"/>
            <a:ext cx="4552920" cy="286380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11"/>
          <p:cNvSpPr/>
          <p:nvPr/>
        </p:nvSpPr>
        <p:spPr>
          <a:xfrm>
            <a:off x="387720" y="6789600"/>
            <a:ext cx="2929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https://youtu.be/9AkNAx4tqsY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564F96-1389-4E86-BB67-0BDB8AB38F12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6"/>
          <p:cNvSpPr/>
          <p:nvPr/>
        </p:nvSpPr>
        <p:spPr>
          <a:xfrm>
            <a:off x="0" y="1141560"/>
            <a:ext cx="106934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467a"/>
                </a:solidFill>
                <a:uFillTx/>
                <a:latin typeface="Calibri"/>
              </a:rPr>
              <a:t>«Су байлықтарының табиғаттағы және адам өміріндегі маңызы» сызбанұсқасын толтырыңыз</a:t>
            </a:r>
            <a:r>
              <a:rPr b="0" lang="kk-KZ" sz="3200" strike="noStrike" u="none">
                <a:solidFill>
                  <a:srgbClr val="00467a"/>
                </a:solidFill>
                <a:uFillTx/>
                <a:latin typeface="Calibri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Прямоугольник 8" descr=""/>
          <p:cNvPicPr/>
          <p:nvPr/>
        </p:nvPicPr>
        <p:blipFill>
          <a:blip r:embed="rId2"/>
          <a:stretch/>
        </p:blipFill>
        <p:spPr>
          <a:xfrm>
            <a:off x="2852640" y="2255760"/>
            <a:ext cx="4443480" cy="895320"/>
          </a:xfrm>
          <a:prstGeom prst="rect">
            <a:avLst/>
          </a:prstGeom>
          <a:ln w="0">
            <a:noFill/>
          </a:ln>
        </p:spPr>
      </p:pic>
      <p:sp>
        <p:nvSpPr>
          <p:cNvPr id="70" name="Прямоугольник 9"/>
          <p:cNvSpPr/>
          <p:nvPr/>
        </p:nvSpPr>
        <p:spPr>
          <a:xfrm>
            <a:off x="803160" y="3641760"/>
            <a:ext cx="18288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10"/>
          <p:cNvSpPr/>
          <p:nvPr/>
        </p:nvSpPr>
        <p:spPr>
          <a:xfrm>
            <a:off x="3052800" y="3668760"/>
            <a:ext cx="18288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11"/>
          <p:cNvSpPr/>
          <p:nvPr/>
        </p:nvSpPr>
        <p:spPr>
          <a:xfrm>
            <a:off x="5381640" y="3662280"/>
            <a:ext cx="18288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рямоугольник 12"/>
          <p:cNvSpPr/>
          <p:nvPr/>
        </p:nvSpPr>
        <p:spPr>
          <a:xfrm>
            <a:off x="7709040" y="3641760"/>
            <a:ext cx="18288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4" name="Прямая со стрелкой 13"/>
          <p:cNvCxnSpPr/>
          <p:nvPr/>
        </p:nvCxnSpPr>
        <p:spPr>
          <a:xfrm flipH="1">
            <a:off x="2001240" y="3103920"/>
            <a:ext cx="867240" cy="4896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75" name="Прямая со стрелкой 14"/>
          <p:cNvCxnSpPr/>
          <p:nvPr/>
        </p:nvCxnSpPr>
        <p:spPr>
          <a:xfrm>
            <a:off x="7267680" y="3104640"/>
            <a:ext cx="978480" cy="537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76" name="Прямая со стрелкой 15"/>
          <p:cNvCxnSpPr/>
          <p:nvPr/>
        </p:nvCxnSpPr>
        <p:spPr>
          <a:xfrm flipH="1">
            <a:off x="3714480" y="3105000"/>
            <a:ext cx="653040" cy="564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77" name="Прямая со стрелкой 16"/>
          <p:cNvCxnSpPr/>
          <p:nvPr/>
        </p:nvCxnSpPr>
        <p:spPr>
          <a:xfrm>
            <a:off x="5943240" y="3152880"/>
            <a:ext cx="553320" cy="5212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78" name="Прямоугольник 17"/>
          <p:cNvSpPr/>
          <p:nvPr/>
        </p:nvSpPr>
        <p:spPr>
          <a:xfrm>
            <a:off x="988920" y="5556240"/>
            <a:ext cx="74455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Calibri"/>
                <a:ea typeface="Calibri"/>
              </a:rPr>
              <a:t>Дескриптор: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1f497d"/>
                </a:solidFill>
                <a:uFillTx/>
                <a:latin typeface="Calibri"/>
              </a:rPr>
              <a:t>су байлықтарының түрлерін </a:t>
            </a:r>
            <a:r>
              <a:rPr b="0" i="1" lang="kk-KZ" sz="2800" strike="noStrike" u="none">
                <a:solidFill>
                  <a:srgbClr val="1f497d"/>
                </a:solidFill>
                <a:uFillTx/>
                <a:latin typeface="Arial"/>
              </a:rPr>
              <a:t>түсінеді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Google Shape;123;p4"/>
          <p:cNvSpPr/>
          <p:nvPr/>
        </p:nvSpPr>
        <p:spPr>
          <a:xfrm>
            <a:off x="82882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4CCCF5-7829-4BB9-A72F-574EFD1B6A8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0" name="Google Shape;124;p4"/>
          <p:cNvCxnSpPr/>
          <p:nvPr/>
        </p:nvCxnSpPr>
        <p:spPr>
          <a:xfrm>
            <a:off x="775800" y="7090920"/>
            <a:ext cx="9117720" cy="10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1" name="Google Shape;125;p4"/>
          <p:cNvCxnSpPr/>
          <p:nvPr/>
        </p:nvCxnSpPr>
        <p:spPr>
          <a:xfrm>
            <a:off x="1244520" y="7272360"/>
            <a:ext cx="829224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2" name="TextBox 21"/>
          <p:cNvSpPr/>
          <p:nvPr/>
        </p:nvSpPr>
        <p:spPr>
          <a:xfrm>
            <a:off x="4215960" y="425520"/>
            <a:ext cx="3253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2f2f2"/>
                </a:solidFill>
                <a:uFillTx/>
                <a:latin typeface="Century Gothic"/>
              </a:rPr>
              <a:t>Тапсырма </a:t>
            </a:r>
            <a:r>
              <a:rPr b="0" lang="ru-RU" sz="32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№ </a:t>
            </a:r>
            <a:r>
              <a:rPr b="0" lang="kk-KZ" sz="32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1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579600" y="1763640"/>
            <a:ext cx="512424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D42F49-6088-480B-92FE-9330E4E48895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pic>
        <p:nvPicPr>
          <p:cNvPr id="87" name="Прямоугольник 8" descr=""/>
          <p:cNvPicPr/>
          <p:nvPr/>
        </p:nvPicPr>
        <p:blipFill>
          <a:blip r:embed="rId2"/>
          <a:stretch/>
        </p:blipFill>
        <p:spPr>
          <a:xfrm>
            <a:off x="2852640" y="2255760"/>
            <a:ext cx="4443480" cy="895320"/>
          </a:xfrm>
          <a:prstGeom prst="rect">
            <a:avLst/>
          </a:prstGeom>
          <a:ln w="0">
            <a:noFill/>
          </a:ln>
        </p:spPr>
      </p:pic>
      <p:sp>
        <p:nvSpPr>
          <p:cNvPr id="88" name="Прямоугольник 9"/>
          <p:cNvSpPr/>
          <p:nvPr/>
        </p:nvSpPr>
        <p:spPr>
          <a:xfrm>
            <a:off x="662040" y="3641760"/>
            <a:ext cx="196992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entury Gothic"/>
              </a:rPr>
              <a:t>өзен, көлдер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10"/>
          <p:cNvSpPr/>
          <p:nvPr/>
        </p:nvSpPr>
        <p:spPr>
          <a:xfrm>
            <a:off x="2854440" y="3652920"/>
            <a:ext cx="2174760" cy="93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entury Gothic"/>
              </a:rPr>
              <a:t>мұхиттар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11"/>
          <p:cNvSpPr/>
          <p:nvPr/>
        </p:nvSpPr>
        <p:spPr>
          <a:xfrm>
            <a:off x="5234040" y="3630600"/>
            <a:ext cx="23652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Century Gothic"/>
              </a:rPr>
              <a:t>мұздықтар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12"/>
          <p:cNvSpPr/>
          <p:nvPr/>
        </p:nvSpPr>
        <p:spPr>
          <a:xfrm>
            <a:off x="7881840" y="3641760"/>
            <a:ext cx="220824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467a"/>
                </a:solidFill>
                <a:uFillTx/>
                <a:latin typeface="Century Gothic"/>
              </a:rPr>
              <a:t>жер асты сулары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Прямая со стрелкой 13"/>
          <p:cNvCxnSpPr/>
          <p:nvPr/>
        </p:nvCxnSpPr>
        <p:spPr>
          <a:xfrm flipH="1">
            <a:off x="2001240" y="3103920"/>
            <a:ext cx="867240" cy="4896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3" name="Прямая со стрелкой 14"/>
          <p:cNvCxnSpPr/>
          <p:nvPr/>
        </p:nvCxnSpPr>
        <p:spPr>
          <a:xfrm>
            <a:off x="7267680" y="3104640"/>
            <a:ext cx="978480" cy="537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4" name="Прямая со стрелкой 15"/>
          <p:cNvCxnSpPr/>
          <p:nvPr/>
        </p:nvCxnSpPr>
        <p:spPr>
          <a:xfrm flipH="1">
            <a:off x="3714480" y="3105000"/>
            <a:ext cx="653040" cy="5644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95" name="Прямая со стрелкой 16"/>
          <p:cNvCxnSpPr/>
          <p:nvPr/>
        </p:nvCxnSpPr>
        <p:spPr>
          <a:xfrm>
            <a:off x="5943240" y="3152880"/>
            <a:ext cx="553320" cy="5212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96" name="Google Shape;123;p4"/>
          <p:cNvSpPr/>
          <p:nvPr/>
        </p:nvSpPr>
        <p:spPr>
          <a:xfrm>
            <a:off x="82882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4CFB38-E338-426C-9A39-3DF1BDB2623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7" name="Google Shape;124;p4"/>
          <p:cNvCxnSpPr/>
          <p:nvPr/>
        </p:nvCxnSpPr>
        <p:spPr>
          <a:xfrm>
            <a:off x="1020240" y="7050240"/>
            <a:ext cx="9022680" cy="19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8" name="Google Shape;125;p4"/>
          <p:cNvCxnSpPr/>
          <p:nvPr/>
        </p:nvCxnSpPr>
        <p:spPr>
          <a:xfrm>
            <a:off x="1360080" y="7294680"/>
            <a:ext cx="849564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9" name="TextBox 21"/>
          <p:cNvSpPr/>
          <p:nvPr/>
        </p:nvSpPr>
        <p:spPr>
          <a:xfrm>
            <a:off x="4281120" y="425520"/>
            <a:ext cx="28454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2f2f2"/>
                </a:solidFill>
                <a:uFillTx/>
                <a:latin typeface="Century Gothic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23;p4"/>
          <p:cNvSpPr/>
          <p:nvPr/>
        </p:nvSpPr>
        <p:spPr>
          <a:xfrm>
            <a:off x="8118360" y="66736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44CA9C-B5E7-49B8-9171-388F3ABE246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2" name="Google Shape;124;p4"/>
          <p:cNvCxnSpPr/>
          <p:nvPr/>
        </p:nvCxnSpPr>
        <p:spPr>
          <a:xfrm flipV="1">
            <a:off x="939600" y="7238520"/>
            <a:ext cx="9096840" cy="86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3" name="Google Shape;125;p4"/>
          <p:cNvCxnSpPr/>
          <p:nvPr/>
        </p:nvCxnSpPr>
        <p:spPr>
          <a:xfrm flipV="1">
            <a:off x="1534680" y="7375320"/>
            <a:ext cx="8173080" cy="259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4" name="Прямоугольник 12"/>
          <p:cNvSpPr/>
          <p:nvPr/>
        </p:nvSpPr>
        <p:spPr>
          <a:xfrm>
            <a:off x="465120" y="1052640"/>
            <a:ext cx="9720360" cy="15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467a"/>
                </a:solidFill>
                <a:uFillTx/>
                <a:latin typeface="Century Gothic"/>
              </a:rPr>
              <a:t>Оларсыз тіршілік мүмкін болмайтын 3 негізгі факторды жазыңыз. Осылардың арасында су нешінші орында тұрғанын анықтаңыз.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0"/>
          <p:cNvSpPr/>
          <p:nvPr/>
        </p:nvSpPr>
        <p:spPr>
          <a:xfrm>
            <a:off x="657360" y="5473800"/>
            <a:ext cx="945360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800" strike="noStrike" u="none">
                <a:solidFill>
                  <a:srgbClr val="1f497d"/>
                </a:solidFill>
                <a:uFillTx/>
                <a:latin typeface="Century Gothic"/>
              </a:rPr>
              <a:t> 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Century Gothic"/>
              </a:rPr>
              <a:t>тіршілік мүмкін болмайтын негізгі факторларды жазады;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1f497d"/>
                </a:solidFill>
                <a:uFillTx/>
                <a:latin typeface="Century Gothic"/>
              </a:rPr>
              <a:t>судың маңызын түсінеді;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2"/>
          <p:cNvSpPr/>
          <p:nvPr/>
        </p:nvSpPr>
        <p:spPr>
          <a:xfrm>
            <a:off x="1944720" y="4913280"/>
            <a:ext cx="3816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</a:rPr>
              <a:t>Дискриптор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Century Gothic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2"/>
          <p:cNvSpPr/>
          <p:nvPr/>
        </p:nvSpPr>
        <p:spPr>
          <a:xfrm>
            <a:off x="3358440" y="426960"/>
            <a:ext cx="3270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1185840" y="2565360"/>
          <a:ext cx="8353440" cy="2176560"/>
        </p:xfrm>
        <a:graphic>
          <a:graphicData uri="http://schemas.openxmlformats.org/drawingml/2006/table">
            <a:tbl>
              <a:tblPr/>
              <a:tblGrid>
                <a:gridCol w="880920"/>
                <a:gridCol w="7472520"/>
              </a:tblGrid>
              <a:tr h="658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1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74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2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43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entury Gothic"/>
                        </a:rPr>
                        <a:t>3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2024-11-02T21:15:51Z</dcterms:modified>
  <cp:revision>325</cp:revision>
  <dc:subject/>
  <dc:title>Презентация PowerPoint</dc:title>
</cp:coreProperties>
</file>