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11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2A5C96-7F00-4310-B611-3D802731E5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B1EF2C-5816-40BE-994D-FFB0C653E614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Straight Connector 7"/>
          <p:cNvSpPr/>
          <p:nvPr/>
        </p:nvSpPr>
        <p:spPr>
          <a:xfrm>
            <a:off x="1735200" y="4116240"/>
            <a:ext cx="7218360" cy="0"/>
          </a:xfrm>
          <a:prstGeom prst="line">
            <a:avLst/>
          </a:prstGeom>
          <a:ln w="10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F2131C-713B-4E78-AC75-6ABEEA049A5D}" type="slidenum">
              <a:rPr b="0" lang="ru-RU" sz="11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Straight Connector 6"/>
          <p:cNvSpPr/>
          <p:nvPr/>
        </p:nvSpPr>
        <p:spPr>
          <a:xfrm>
            <a:off x="1738440" y="4432320"/>
            <a:ext cx="7216560" cy="0"/>
          </a:xfrm>
          <a:prstGeom prst="line">
            <a:avLst/>
          </a:prstGeom>
          <a:ln w="10080">
            <a:solidFill>
              <a:srgbClr val="a6b7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A22BA1-74A0-4234-9A7A-B72220ACD130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6;p1"/>
          <p:cNvSpPr/>
          <p:nvPr/>
        </p:nvSpPr>
        <p:spPr>
          <a:xfrm>
            <a:off x="563400" y="4016520"/>
            <a:ext cx="9563400" cy="691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Жердегі тіршілік үшін судың маңызы.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" name="Google Shape;77;p1"/>
          <p:cNvCxnSpPr/>
          <p:nvPr/>
        </p:nvCxnSpPr>
        <p:spPr>
          <a:xfrm>
            <a:off x="1428840" y="640692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22" name="Google Shape;78;p1"/>
          <p:cNvCxnSpPr/>
          <p:nvPr/>
        </p:nvCxnSpPr>
        <p:spPr>
          <a:xfrm>
            <a:off x="1494000" y="670680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3" name="Прямоугольник 2"/>
          <p:cNvSpPr/>
          <p:nvPr/>
        </p:nvSpPr>
        <p:spPr>
          <a:xfrm>
            <a:off x="2776680" y="4805280"/>
            <a:ext cx="5796000" cy="501840"/>
          </a:xfrm>
          <a:prstGeom prst="rect">
            <a:avLst/>
          </a:prstGeom>
          <a:solidFill>
            <a:srgbClr val="e6e6e6"/>
          </a:solidFill>
          <a:ln w="19080">
            <a:solidFill>
              <a:srgbClr val="d8e8f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10- сынып </a:t>
            </a:r>
            <a:r>
              <a:rPr b="0" i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(Қоғамдық – гуманитарлық бағыты)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 advTm="24000">
    <p:pull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Google Shape;230;p65"/>
          <p:cNvSpPr/>
          <p:nvPr/>
        </p:nvSpPr>
        <p:spPr>
          <a:xfrm>
            <a:off x="287280" y="1589040"/>
            <a:ext cx="10036080" cy="45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orbel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Прямоугольник 13"/>
          <p:cNvSpPr/>
          <p:nvPr/>
        </p:nvSpPr>
        <p:spPr>
          <a:xfrm>
            <a:off x="1865160" y="469800"/>
            <a:ext cx="5292720" cy="58176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349200" y="4565520"/>
            <a:ext cx="9912240" cy="2345040"/>
          </a:xfrm>
          <a:prstGeom prst="rect">
            <a:avLst/>
          </a:prstGeom>
          <a:solidFill>
            <a:srgbClr val="b1d1e3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 fontScale="92500" lnSpcReduction="9999"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 молекулалары өзара (когезия) және басқа заттардың (адгезия) молекулаларымен белсенді қосылады 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Адгезия – әртүрлі заттардың молекулалары арасында пайда болатын тартылыс күші. Адгезия ылғалдандыру үдерісінде маңызды рөл атқарады. Мысал: суғару кезінде топырақтың ылғалдануы; тамақтың сілекеймен шылануы;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 </a:t>
            </a:r>
            <a:endParaRPr b="0" lang="ru-RU" sz="28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8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76" name="Рисунок 1" descr=""/>
          <p:cNvPicPr/>
          <p:nvPr/>
        </p:nvPicPr>
        <p:blipFill>
          <a:blip r:embed="rId1"/>
          <a:srcRect l="0" t="23940" r="28378" b="11255"/>
          <a:stretch/>
        </p:blipFill>
        <p:spPr>
          <a:xfrm>
            <a:off x="1055520" y="1817640"/>
            <a:ext cx="3745080" cy="25192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77" name="Рисунок 1" descr=""/>
          <p:cNvPicPr/>
          <p:nvPr/>
        </p:nvPicPr>
        <p:blipFill>
          <a:blip r:embed="rId2"/>
          <a:stretch/>
        </p:blipFill>
        <p:spPr>
          <a:xfrm>
            <a:off x="5305320" y="1817640"/>
            <a:ext cx="3851280" cy="2519280"/>
          </a:xfrm>
          <a:prstGeom prst="rect">
            <a:avLst/>
          </a:prstGeom>
          <a:ln w="9360">
            <a:solidFill>
              <a:srgbClr val="75741a"/>
            </a:solidFill>
            <a:miter/>
          </a:ln>
        </p:spPr>
      </p:pic>
    </p:spTree>
  </p:cSld>
  <p:transition spd="slow">
    <p:randomBar dir="vert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A050BF-E8B2-487D-98A9-762E8EC3C62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>
            <a:off x="-393840" y="8677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1" name="Прямоугольник 13"/>
          <p:cNvSpPr/>
          <p:nvPr/>
        </p:nvSpPr>
        <p:spPr>
          <a:xfrm>
            <a:off x="2351160" y="351000"/>
            <a:ext cx="529272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Скругленный прямоугольник 3"/>
          <p:cNvSpPr/>
          <p:nvPr/>
        </p:nvSpPr>
        <p:spPr>
          <a:xfrm>
            <a:off x="390600" y="5423040"/>
            <a:ext cx="10064520" cy="1820880"/>
          </a:xfrm>
          <a:prstGeom prst="roundRect">
            <a:avLst>
              <a:gd name="adj" fmla="val 16667"/>
            </a:avLst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Тұщы таза су – байлық. Жер шарындағы барлық судың 2% ғана тұщы, ал қалған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98 % ащы су.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Табиғи тұщы су көздерін таза ұстау, оны ластамау, тиімді пайдалану қажет.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Қала тұрғыны тәулігіне орташа  есеппен  150 л. жуық, ал ауыл тұрғыны  55 литрге жуық су жұмсайды екен.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Рисунок 2" descr=""/>
          <p:cNvPicPr/>
          <p:nvPr/>
        </p:nvPicPr>
        <p:blipFill>
          <a:blip r:embed="rId1"/>
          <a:stretch/>
        </p:blipFill>
        <p:spPr>
          <a:xfrm>
            <a:off x="1762200" y="1195560"/>
            <a:ext cx="6418080" cy="413208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816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EE1B75-0757-4101-A4DB-F60AAE3C637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1"/>
          <p:cNvSpPr/>
          <p:nvPr/>
        </p:nvSpPr>
        <p:spPr>
          <a:xfrm>
            <a:off x="365040" y="1090440"/>
            <a:ext cx="9068040" cy="825480"/>
          </a:xfrm>
          <a:prstGeom prst="rect">
            <a:avLst/>
          </a:prstGeom>
          <a:solidFill>
            <a:srgbClr val="f7f6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№1. Төмендегі Венн диаграммасына су туралы ақпараттарды толтырып, түсіндіріңдер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1"/>
          <p:cNvSpPr/>
          <p:nvPr/>
        </p:nvSpPr>
        <p:spPr>
          <a:xfrm>
            <a:off x="4027320" y="39060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3"/>
          <p:cNvSpPr/>
          <p:nvPr/>
        </p:nvSpPr>
        <p:spPr>
          <a:xfrm>
            <a:off x="225360" y="5776920"/>
            <a:ext cx="9855360" cy="1557000"/>
          </a:xfrm>
          <a:prstGeom prst="rect">
            <a:avLst/>
          </a:prstGeom>
          <a:solidFill>
            <a:srgbClr val="efeeb5"/>
          </a:solidFill>
          <a:ln w="9360">
            <a:solidFill>
              <a:srgbClr val="3168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Венн диаграммасына тірі ағзалар үшін судың рөлі, өзіне тән қасиеттері мен адам ағзасындағы маңызы туралы ақпараттарды толтырып, түсіндіреді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8"/>
          <p:cNvSpPr/>
          <p:nvPr/>
        </p:nvSpPr>
        <p:spPr>
          <a:xfrm>
            <a:off x="777960" y="2251080"/>
            <a:ext cx="9455040" cy="1008720"/>
          </a:xfrm>
          <a:prstGeom prst="rect">
            <a:avLst/>
          </a:prstGeom>
          <a:solidFill>
            <a:srgbClr val="e2eb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үшін судың рөлі                                          Адам ағзасындағы маңызы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                  </a:t>
            </a: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өзіне тән қасиеті                                                                        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Овал 9"/>
          <p:cNvSpPr/>
          <p:nvPr/>
        </p:nvSpPr>
        <p:spPr>
          <a:xfrm>
            <a:off x="549360" y="3170160"/>
            <a:ext cx="3687840" cy="2390760"/>
          </a:xfrm>
          <a:prstGeom prst="ellipse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Овал 15"/>
          <p:cNvSpPr/>
          <p:nvPr/>
        </p:nvSpPr>
        <p:spPr>
          <a:xfrm>
            <a:off x="6311880" y="3011400"/>
            <a:ext cx="3687840" cy="2392560"/>
          </a:xfrm>
          <a:prstGeom prst="ellipse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0"/>
          <p:cNvSpPr/>
          <p:nvPr/>
        </p:nvSpPr>
        <p:spPr>
          <a:xfrm>
            <a:off x="3994200" y="3170160"/>
            <a:ext cx="2558880" cy="2390760"/>
          </a:xfrm>
          <a:prstGeom prst="rect">
            <a:avLst/>
          </a:prstGeom>
          <a:solidFill>
            <a:srgbClr val="f7f6da"/>
          </a:solidFill>
          <a:ln w="190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pull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816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09EAC7-0562-414A-8A8E-DBC16E4BFAD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1"/>
          <p:cNvSpPr/>
          <p:nvPr/>
        </p:nvSpPr>
        <p:spPr>
          <a:xfrm>
            <a:off x="3730320" y="390600"/>
            <a:ext cx="2845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8"/>
          <p:cNvSpPr/>
          <p:nvPr/>
        </p:nvSpPr>
        <p:spPr>
          <a:xfrm>
            <a:off x="777960" y="2251080"/>
            <a:ext cx="9455040" cy="1008720"/>
          </a:xfrm>
          <a:prstGeom prst="rect">
            <a:avLst/>
          </a:prstGeom>
          <a:solidFill>
            <a:srgbClr val="e2eb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үшін судың рөлі                                          Адам ағзасындағы маңызы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                  </a:t>
            </a: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өзіне тән қасиеті                                                                        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9"/>
          <p:cNvSpPr/>
          <p:nvPr/>
        </p:nvSpPr>
        <p:spPr>
          <a:xfrm>
            <a:off x="549360" y="3170160"/>
            <a:ext cx="3687840" cy="2390760"/>
          </a:xfrm>
          <a:prstGeom prst="ellipse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ағзада зат алмасу процестеріне белсене қатыса отырып қоректік заттардың тасымалдануы мен сіңірілуін қамтамасыз етеді;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Овал 15"/>
          <p:cNvSpPr/>
          <p:nvPr/>
        </p:nvSpPr>
        <p:spPr>
          <a:xfrm>
            <a:off x="5856120" y="3170160"/>
            <a:ext cx="4141800" cy="2390760"/>
          </a:xfrm>
          <a:prstGeom prst="ellipse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2060"/>
                </a:solidFill>
                <a:uFillTx/>
                <a:latin typeface="Corbe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Күнделікті  судың қажеттілігі 1 кг дене салмағына ересек адам үшін 35 г, сәби үшін  100-130 г құрайды;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денесінің 60% -дан астамы, нәрестенің 75% -дан астамы судан тұрады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10"/>
          <p:cNvSpPr/>
          <p:nvPr/>
        </p:nvSpPr>
        <p:spPr>
          <a:xfrm>
            <a:off x="3994200" y="3170160"/>
            <a:ext cx="2558880" cy="2390760"/>
          </a:xfrm>
          <a:prstGeom prst="rect">
            <a:avLst/>
          </a:prstGeom>
          <a:solidFill>
            <a:srgbClr val="f7f6da"/>
          </a:solidFill>
          <a:ln w="190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Су- нәруызды тіршілік қалыптасатын ерекше химиялық зат;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Қанда және ұлпаларда онкотикалық қысымның белгілі бір шамасын құрайды;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басты қасиеті - ерігіштігі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pull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83720" cy="756144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EE2878-92A3-4E9A-86E7-31EDF476E58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1"/>
          <p:cNvSpPr/>
          <p:nvPr/>
        </p:nvSpPr>
        <p:spPr>
          <a:xfrm>
            <a:off x="714240" y="1096920"/>
            <a:ext cx="9068040" cy="8254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 Тапсырма. Төмендегі семантикалық картадағы  судың ерекше қасиеттерін сәйкестендіріп, анықтаңыздар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11"/>
          <p:cNvSpPr/>
          <p:nvPr/>
        </p:nvSpPr>
        <p:spPr>
          <a:xfrm>
            <a:off x="4122720" y="34920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3"/>
          <p:cNvSpPr/>
          <p:nvPr/>
        </p:nvSpPr>
        <p:spPr>
          <a:xfrm>
            <a:off x="154080" y="6638760"/>
            <a:ext cx="9826560" cy="8254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 Семантикалық картадағы судың  ерекше қасиеттерін сәйкестендіріп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212760" y="1917720"/>
          <a:ext cx="9815400" cy="4726080"/>
        </p:xfrm>
        <a:graphic>
          <a:graphicData uri="http://schemas.openxmlformats.org/drawingml/2006/table">
            <a:tbl>
              <a:tblPr/>
              <a:tblGrid>
                <a:gridCol w="3165480"/>
                <a:gridCol w="1177920"/>
                <a:gridCol w="1662120"/>
                <a:gridCol w="2239920"/>
                <a:gridCol w="1569960"/>
              </a:tblGrid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 туралы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ақпараттар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О°С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Беттік керілуі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Балқу температурасы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+4° С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1262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Қатты  мұздан сұйық суға ауысқан температура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Судың ең жоғары тығыздығы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939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 молекуласының бір – біріне тартылуы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Судың қату температурасы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</a:tbl>
          </a:graphicData>
        </a:graphic>
      </p:graphicFrame>
    </p:spTree>
  </p:cSld>
  <p:transition spd="slow">
    <p:blinds dir="vert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1680" y="0"/>
            <a:ext cx="10725120" cy="756144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23;p4"/>
          <p:cNvSpPr/>
          <p:nvPr/>
        </p:nvSpPr>
        <p:spPr>
          <a:xfrm>
            <a:off x="9121680" y="6561000"/>
            <a:ext cx="1397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1EE576-3536-4DC3-983C-D91FBA2848E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11"/>
          <p:cNvSpPr/>
          <p:nvPr/>
        </p:nvSpPr>
        <p:spPr>
          <a:xfrm>
            <a:off x="3260880" y="45864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141120" y="1500120"/>
          <a:ext cx="10328400" cy="4946760"/>
        </p:xfrm>
        <a:graphic>
          <a:graphicData uri="http://schemas.openxmlformats.org/drawingml/2006/table">
            <a:tbl>
              <a:tblPr/>
              <a:tblGrid>
                <a:gridCol w="3165480"/>
                <a:gridCol w="1752840"/>
                <a:gridCol w="1892160"/>
                <a:gridCol w="2422440"/>
                <a:gridCol w="1095480"/>
              </a:tblGrid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 туралы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ақпараттар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О°С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Беттік керілуі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Балқу температурасы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+4° С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1262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Қатты  мұздан сұйық суға ауысқан температура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Судың ең жоғары тығыздығы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1160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 молекуласының бір – біріне тартылуы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Судың қату температурасы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</a:tbl>
          </a:graphicData>
        </a:graphic>
      </p:graphicFrame>
    </p:spTree>
  </p:cSld>
  <p:transition>
    <p:dissolv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6080" y="0"/>
            <a:ext cx="10667880" cy="754524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DC5E07-F45A-4764-92A5-05D2E1FE411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11"/>
          <p:cNvSpPr/>
          <p:nvPr/>
        </p:nvSpPr>
        <p:spPr>
          <a:xfrm>
            <a:off x="758880" y="1209600"/>
            <a:ext cx="9067680" cy="8254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 Тапсырма. Төмендегі кестедегі  анықтамаларды сәйкестендіріп, мағынасын түсіндіріңіздер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1"/>
          <p:cNvSpPr/>
          <p:nvPr/>
        </p:nvSpPr>
        <p:spPr>
          <a:xfrm>
            <a:off x="3536640" y="40176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3"/>
          <p:cNvSpPr/>
          <p:nvPr/>
        </p:nvSpPr>
        <p:spPr>
          <a:xfrm>
            <a:off x="709560" y="6546960"/>
            <a:ext cx="8917200" cy="8254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 Терминдерді анықтамасымен сәйкестендіріп, мағынасын түсіндіреді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639720" y="2125800"/>
          <a:ext cx="9267840" cy="4240080"/>
        </p:xfrm>
        <a:graphic>
          <a:graphicData uri="http://schemas.openxmlformats.org/drawingml/2006/table">
            <a:tbl>
              <a:tblPr/>
              <a:tblGrid>
                <a:gridCol w="1039680"/>
                <a:gridCol w="2713320"/>
                <a:gridCol w="5514840"/>
              </a:tblGrid>
              <a:tr h="3826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44280"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Терминдер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Анықтамасы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38574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Диполь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Гидрофильді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Адгезия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Гидрофобты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А) Суда ерімейтін, суды жақсы көрмейтін заттар 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В)</a:t>
                      </a: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бір мезгілде әрі оң, әрі теріс зарядтары болатын құрылым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С) ............. суға деген сүйіспеншілікті білдіреді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Д) Әртүрлі заттардың молекулалары арасында пайда болатын тартылыс күші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</a:tbl>
          </a:graphicData>
        </a:graphic>
      </p:graphicFrame>
    </p:spTree>
  </p:cSld>
  <p:transition spd="slow">
    <p:blinds dir="vert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2320" y="0"/>
            <a:ext cx="10671120" cy="754380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23;p4"/>
          <p:cNvSpPr/>
          <p:nvPr/>
        </p:nvSpPr>
        <p:spPr>
          <a:xfrm>
            <a:off x="9121680" y="6561000"/>
            <a:ext cx="1397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63CEF7-8C2E-4084-9E35-3E8B8B95366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1"/>
          <p:cNvSpPr/>
          <p:nvPr/>
        </p:nvSpPr>
        <p:spPr>
          <a:xfrm>
            <a:off x="3075120" y="40464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971640" y="1473120"/>
          <a:ext cx="9267840" cy="4718160"/>
        </p:xfrm>
        <a:graphic>
          <a:graphicData uri="http://schemas.openxmlformats.org/drawingml/2006/table">
            <a:tbl>
              <a:tblPr/>
              <a:tblGrid>
                <a:gridCol w="1039680"/>
                <a:gridCol w="2712960"/>
                <a:gridCol w="5515200"/>
              </a:tblGrid>
              <a:tr h="510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44280"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Терминдер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Анықтамасы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  <a:tr h="42080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Диполь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Гидрофильді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Адгезия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Гидрофобты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А) Суда ерімейтін, суды жақсы көрмейтін заттар 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В)</a:t>
                      </a: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бір мезгілде әрі оң, әрі теріс зарядтары болатын құрылым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С) ............. суға деген сүйіспеншілікті білдіреді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Д) Әртүрлі заттардың молекулалары арасында пайда болатын тартылыс күші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8e8f1"/>
                    </a:solidFill>
                  </a:tcPr>
                </a:tc>
              </a:tr>
            </a:tbl>
          </a:graphicData>
        </a:graphic>
      </p:graphicFrame>
      <p:cxnSp>
        <p:nvCxnSpPr>
          <p:cNvPr id="120" name="Прямая со стрелкой 2"/>
          <p:cNvCxnSpPr/>
          <p:nvPr/>
        </p:nvCxnSpPr>
        <p:spPr>
          <a:xfrm>
            <a:off x="3107880" y="2244240"/>
            <a:ext cx="1761480" cy="83412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21" name="Прямая со стрелкой 4"/>
          <p:cNvCxnSpPr/>
          <p:nvPr/>
        </p:nvCxnSpPr>
        <p:spPr>
          <a:xfrm>
            <a:off x="3627360" y="3250800"/>
            <a:ext cx="1526400" cy="94068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22" name="Прямая со стрелкой 8"/>
          <p:cNvCxnSpPr/>
          <p:nvPr/>
        </p:nvCxnSpPr>
        <p:spPr>
          <a:xfrm>
            <a:off x="3255840" y="4191120"/>
            <a:ext cx="1897920" cy="71640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23" name="Прямая со стрелкой 11"/>
          <p:cNvCxnSpPr/>
          <p:nvPr/>
        </p:nvCxnSpPr>
        <p:spPr>
          <a:xfrm flipV="1">
            <a:off x="3627000" y="2303280"/>
            <a:ext cx="2050200" cy="306936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</p:spTree>
  </p:cSld>
  <p:transition>
    <p:blinds dir="ver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1001880" y="2268000"/>
            <a:ext cx="417168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5497560" y="2268000"/>
            <a:ext cx="417024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27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3AEC52-6A73-4A22-A503-84BFE76A785F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6"/>
          <p:cNvSpPr/>
          <p:nvPr/>
        </p:nvSpPr>
        <p:spPr>
          <a:xfrm>
            <a:off x="2895480" y="422280"/>
            <a:ext cx="4348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Қорытынды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7"/>
          <p:cNvSpPr/>
          <p:nvPr/>
        </p:nvSpPr>
        <p:spPr>
          <a:xfrm>
            <a:off x="9841680" y="670392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8F1E16-2CE6-40C0-99B6-E1B0CF1F1BF0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1"/>
          <p:cNvSpPr/>
          <p:nvPr/>
        </p:nvSpPr>
        <p:spPr>
          <a:xfrm>
            <a:off x="566640" y="1495440"/>
            <a:ext cx="9920520" cy="14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2"/>
          <p:cNvSpPr/>
          <p:nvPr/>
        </p:nvSpPr>
        <p:spPr>
          <a:xfrm>
            <a:off x="633240" y="2143080"/>
            <a:ext cx="9591840" cy="155700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Arial"/>
              </a:rPr>
              <a:t>Бүгін сабақта сіздер: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Arial"/>
              </a:rPr>
              <a:t>Жердегі тіршілік үшін судың іргелі маңызын түсіндіңіздер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7120" y="1876320"/>
            <a:ext cx="89996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8"/>
          <p:cNvSpPr/>
          <p:nvPr/>
        </p:nvSpPr>
        <p:spPr>
          <a:xfrm>
            <a:off x="934920" y="4830840"/>
            <a:ext cx="8960040" cy="4597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7430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Жердегі тіршілік үшін судың іргелі маңызын түсіндіреді;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Прямоугольник 9"/>
          <p:cNvSpPr/>
          <p:nvPr/>
        </p:nvSpPr>
        <p:spPr>
          <a:xfrm>
            <a:off x="3313800" y="3902040"/>
            <a:ext cx="321912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Прямоугольник 10"/>
          <p:cNvSpPr/>
          <p:nvPr/>
        </p:nvSpPr>
        <p:spPr>
          <a:xfrm>
            <a:off x="3292560" y="1541520"/>
            <a:ext cx="320184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Century Gothic"/>
              </a:rPr>
              <a:t>  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"/>
          <p:cNvSpPr/>
          <p:nvPr/>
        </p:nvSpPr>
        <p:spPr>
          <a:xfrm>
            <a:off x="1204920" y="2435400"/>
            <a:ext cx="842004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10.4.1.1 Жердегі тіршілік үшін судың іргелі маңызын түсіндіру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dissolv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78659A-6619-4501-B222-6EF524EFE5F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" name="Google Shape;124;p4"/>
          <p:cNvCxnSpPr/>
          <p:nvPr/>
        </p:nvCxnSpPr>
        <p:spPr>
          <a:xfrm>
            <a:off x="-393840" y="8677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2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3" name="Google Shape;230;p65"/>
          <p:cNvSpPr/>
          <p:nvPr/>
        </p:nvSpPr>
        <p:spPr>
          <a:xfrm>
            <a:off x="287280" y="1589040"/>
            <a:ext cx="8872560" cy="43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orbel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Прямоугольник 13"/>
          <p:cNvSpPr/>
          <p:nvPr/>
        </p:nvSpPr>
        <p:spPr>
          <a:xfrm>
            <a:off x="2216160" y="353880"/>
            <a:ext cx="529272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" name="Схема 1" descr=""/>
          <p:cNvPicPr/>
          <p:nvPr/>
        </p:nvPicPr>
        <p:blipFill>
          <a:blip r:embed="rId1"/>
          <a:stretch/>
        </p:blipFill>
        <p:spPr>
          <a:xfrm>
            <a:off x="1700280" y="1401840"/>
            <a:ext cx="7821720" cy="4754520"/>
          </a:xfrm>
          <a:prstGeom prst="rect">
            <a:avLst/>
          </a:prstGeom>
          <a:ln w="0">
            <a:noFill/>
          </a:ln>
        </p:spPr>
      </p:pic>
    </p:spTree>
  </p:cSld>
  <p:transition spd="slow">
    <p:randomBar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5" descr=""/>
          <p:cNvPicPr/>
          <p:nvPr/>
        </p:nvPicPr>
        <p:blipFill>
          <a:blip r:embed="rId1"/>
          <a:srcRect l="13953" t="20493" r="14280" b="11318"/>
          <a:stretch/>
        </p:blipFill>
        <p:spPr>
          <a:xfrm>
            <a:off x="1440000" y="1527120"/>
            <a:ext cx="6743520" cy="4237200"/>
          </a:xfrm>
          <a:prstGeom prst="rect">
            <a:avLst/>
          </a:prstGeom>
          <a:ln w="9360">
            <a:solidFill>
              <a:srgbClr val="75741a"/>
            </a:solidFill>
            <a:miter/>
          </a:ln>
        </p:spPr>
      </p:pic>
      <p:sp>
        <p:nvSpPr>
          <p:cNvPr id="37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5EB05A-8796-42E1-AAFB-AAFAE82D5D7E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Прямоугольник 13"/>
          <p:cNvSpPr/>
          <p:nvPr/>
        </p:nvSpPr>
        <p:spPr>
          <a:xfrm>
            <a:off x="2057400" y="474840"/>
            <a:ext cx="529272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320760" y="6621480"/>
            <a:ext cx="9813960" cy="666720"/>
          </a:xfrm>
          <a:prstGeom prst="rect">
            <a:avLst/>
          </a:pr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uFillTx/>
                <a:latin typeface="Corbel"/>
              </a:rPr>
              <a:t>https://bilimland.kz/kk/courses/chemistry-kk/bei-organikalyq-ximiya/su-zhane-suly-eritindiler/lesson/sudyng-qasietteri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2"/>
          <p:cNvSpPr/>
          <p:nvPr/>
        </p:nvSpPr>
        <p:spPr>
          <a:xfrm>
            <a:off x="6700680" y="5919840"/>
            <a:ext cx="3434040" cy="468360"/>
          </a:xfrm>
          <a:prstGeom prst="rect">
            <a:avLst/>
          </a:prstGeom>
          <a:solidFill>
            <a:srgbClr val="ffc56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0000"/>
                </a:solidFill>
                <a:uFillTx/>
                <a:latin typeface="Corbel"/>
              </a:rPr>
              <a:t>Су молекуласының құрылымы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blinds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0D8963-B5AC-4702-BDEF-FF1E1467B88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2" name="Google Shape;124;p4"/>
          <p:cNvCxnSpPr/>
          <p:nvPr/>
        </p:nvCxnSpPr>
        <p:spPr>
          <a:xfrm>
            <a:off x="-393840" y="8677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3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4" name="Прямоугольник 13"/>
          <p:cNvSpPr/>
          <p:nvPr/>
        </p:nvSpPr>
        <p:spPr>
          <a:xfrm>
            <a:off x="2489040" y="366840"/>
            <a:ext cx="529272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287280" y="4505040"/>
            <a:ext cx="10036080" cy="2235240"/>
          </a:xfrm>
          <a:prstGeom prst="rect">
            <a:avLst/>
          </a:prstGeom>
          <a:solidFill>
            <a:srgbClr val="d8e8f1"/>
          </a:solidFill>
          <a:ln w="9360">
            <a:solidFill>
              <a:srgbClr val="b0ad26"/>
            </a:solidFill>
            <a:miter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 молекуласы диполь болып табылады. </a:t>
            </a:r>
            <a:endParaRPr b="0" lang="ru-RU" sz="20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Диполь бір мезгілде әрі оң, әрі теріс зарядтары бар. </a:t>
            </a: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Н+ ОН-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болатын құрылым</a:t>
            </a:r>
            <a:endParaRPr b="0" lang="ru-RU" sz="20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Гидрофиль суға деген сүйіспеншілікті білдіреді. Су полярлы молекула. Гидрофильді заттар - суды жақсы көретін заттар; </a:t>
            </a:r>
            <a:endParaRPr b="0" lang="ru-RU" sz="20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  ұнатпайтын заттар гидрофобты деп аталады. Сондықтан олар су молекулаларын қайтарады. </a:t>
            </a:r>
            <a:endParaRPr b="0" lang="ru-RU" sz="20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rcRect l="15528" t="22430" r="14642" b="30462"/>
          <a:stretch/>
        </p:blipFill>
        <p:spPr>
          <a:xfrm>
            <a:off x="1986120" y="1020600"/>
            <a:ext cx="6156000" cy="34149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47" name="Прямоугольник 10"/>
          <p:cNvSpPr/>
          <p:nvPr/>
        </p:nvSpPr>
        <p:spPr>
          <a:xfrm>
            <a:off x="287280" y="6794640"/>
            <a:ext cx="10036080" cy="433080"/>
          </a:xfrm>
          <a:prstGeom prst="rect">
            <a:avLst/>
          </a:pr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uFillTx/>
                <a:latin typeface="Corbel"/>
              </a:rPr>
              <a:t>https://bilimland.kz/kk/courses/chemistry-kk/bei-organikalyq-ximiya/su-zhane-suly-eritindiler/lesson/sudyng-qasietteri</a:t>
            </a:r>
            <a:r>
              <a:rPr b="0" lang="ru-RU" sz="1500" strike="noStrike" u="none">
                <a:solidFill>
                  <a:srgbClr val="ffffff"/>
                </a:solidFill>
                <a:uFillTx/>
                <a:latin typeface="Corbel"/>
              </a:rPr>
              <a:t>/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11"/>
          <p:cNvSpPr/>
          <p:nvPr/>
        </p:nvSpPr>
        <p:spPr>
          <a:xfrm>
            <a:off x="8154000" y="6389640"/>
            <a:ext cx="1770120" cy="322560"/>
          </a:xfrm>
          <a:prstGeom prst="rect">
            <a:avLst/>
          </a:prstGeom>
          <a:solidFill>
            <a:srgbClr val="ffc565"/>
          </a:solidFill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ff0000"/>
                </a:solidFill>
                <a:uFillTx/>
                <a:latin typeface="Arial"/>
              </a:rPr>
              <a:t>Диссоциациялану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over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23;p4"/>
          <p:cNvSpPr/>
          <p:nvPr/>
        </p:nvSpPr>
        <p:spPr>
          <a:xfrm>
            <a:off x="9855360" y="7781760"/>
            <a:ext cx="240480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FAEBAA-CCD3-4E9F-B690-3CE7C209DE0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Google Shape;230;p65"/>
          <p:cNvSpPr/>
          <p:nvPr/>
        </p:nvSpPr>
        <p:spPr>
          <a:xfrm>
            <a:off x="-1293840" y="2565360"/>
            <a:ext cx="3592440" cy="66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оугольник 1"/>
          <p:cNvSpPr/>
          <p:nvPr/>
        </p:nvSpPr>
        <p:spPr>
          <a:xfrm>
            <a:off x="5349960" y="2332080"/>
            <a:ext cx="4784760" cy="380988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Өзін- өзі тазарту;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Жоғары жылусыйымдылығы мен жылуөткізгіштігі;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100°С –қа дейінгі температурада үш түрлі агрегаттық күйде болуы;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ең жоғары тығыздығы +4°С температура кезінде болады.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Прямоугольник 2"/>
          <p:cNvSpPr/>
          <p:nvPr/>
        </p:nvSpPr>
        <p:spPr>
          <a:xfrm>
            <a:off x="298440" y="324000"/>
            <a:ext cx="8975880" cy="91116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тіршілік үшін қажет тағы да бірқатар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ерекше қасиеттері бар: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Рисунок 3" descr=""/>
          <p:cNvPicPr/>
          <p:nvPr/>
        </p:nvPicPr>
        <p:blipFill>
          <a:blip r:embed="rId1"/>
          <a:stretch/>
        </p:blipFill>
        <p:spPr>
          <a:xfrm>
            <a:off x="639720" y="2262240"/>
            <a:ext cx="4353120" cy="3949560"/>
          </a:xfrm>
          <a:prstGeom prst="rect">
            <a:avLst/>
          </a:prstGeom>
          <a:ln w="0">
            <a:noFill/>
          </a:ln>
        </p:spPr>
      </p:pic>
    </p:spTree>
  </p:cSld>
  <p:transition spd="slow">
    <p:blinds dir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23;p4"/>
          <p:cNvSpPr/>
          <p:nvPr/>
        </p:nvSpPr>
        <p:spPr>
          <a:xfrm>
            <a:off x="9855360" y="7781760"/>
            <a:ext cx="240480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1A46E7-B2C7-4461-8197-FF72868D33B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Google Shape;230;p65"/>
          <p:cNvSpPr/>
          <p:nvPr/>
        </p:nvSpPr>
        <p:spPr>
          <a:xfrm>
            <a:off x="-1293840" y="2565360"/>
            <a:ext cx="3592440" cy="66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Рисунок 1" descr=""/>
          <p:cNvPicPr/>
          <p:nvPr/>
        </p:nvPicPr>
        <p:blipFill>
          <a:blip r:embed="rId1"/>
          <a:stretch/>
        </p:blipFill>
        <p:spPr>
          <a:xfrm>
            <a:off x="212760" y="168120"/>
            <a:ext cx="10213920" cy="5646960"/>
          </a:xfrm>
          <a:prstGeom prst="rect">
            <a:avLst/>
          </a:prstGeom>
          <a:ln w="0">
            <a:noFill/>
          </a:ln>
        </p:spPr>
      </p:pic>
      <p:sp>
        <p:nvSpPr>
          <p:cNvPr id="57" name="Прямоугольник 1"/>
          <p:cNvSpPr/>
          <p:nvPr/>
        </p:nvSpPr>
        <p:spPr>
          <a:xfrm>
            <a:off x="212760" y="5815080"/>
            <a:ext cx="10213920" cy="148428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Мысал:  0°С кезде түзілетін қатты мұз судан жеңіл болады.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балқу температурасы қатты мұздан сұйық суға ауысқан температура. Судың қатты және сұйық фазасы осы температурада тепе-теңдікке ие. Балқу температурасы қысымға байланысты, сондықтан судың балқу нүктесі деп есептеуге болатын бірде-бір температура жоқ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checker dir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57A8BC-505C-4A57-AD33-CED91E220EC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>
            <a:off x="-393840" y="8677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Google Shape;230;p65"/>
          <p:cNvSpPr/>
          <p:nvPr/>
        </p:nvSpPr>
        <p:spPr>
          <a:xfrm>
            <a:off x="287280" y="1589040"/>
            <a:ext cx="10036080" cy="45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orbel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13"/>
          <p:cNvSpPr/>
          <p:nvPr/>
        </p:nvSpPr>
        <p:spPr>
          <a:xfrm>
            <a:off x="1646280" y="452520"/>
            <a:ext cx="529272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 – тіршілік көзі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810720" y="1937880"/>
            <a:ext cx="4845240" cy="387036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басты қасиеті- </a:t>
            </a:r>
            <a:r>
              <a:rPr b="0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ерігіштігі.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денесінің 60% -дан астамы, нәрестенің 75% -дан астамы судан тұрады. Бұл жасушалардың құрамдас бөлігі, еріткіш және реактивті зат ретінде әрекет етеді. Су барлық дерлік биологиялық реакциялар үшін орта болып табылады.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5705640" y="1884240"/>
            <a:ext cx="4097160" cy="3967200"/>
          </a:xfrm>
          <a:prstGeom prst="rect">
            <a:avLst/>
          </a:prstGeom>
          <a:ln w="0">
            <a:noFill/>
          </a:ln>
        </p:spPr>
      </p:pic>
      <p:sp>
        <p:nvSpPr>
          <p:cNvPr id="65" name="Скругленный прямоугольник 3"/>
          <p:cNvSpPr/>
          <p:nvPr/>
        </p:nvSpPr>
        <p:spPr>
          <a:xfrm>
            <a:off x="287280" y="6335640"/>
            <a:ext cx="10034640" cy="811440"/>
          </a:xfrm>
          <a:prstGeom prst="roundRect">
            <a:avLst>
              <a:gd name="adj" fmla="val 16667"/>
            </a:avLst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2060"/>
                </a:solidFill>
                <a:uFillTx/>
                <a:latin typeface="Corbel"/>
              </a:rPr>
              <a:t>https://yandex.kz/video/preview?filmId=6274187540886679223&amp;text=%D1%81%D1%83%D0%B4%D1%8B%D2%A3%20%D0%BC%D0%BE%D0%BB%D0%B5%D0%BA%D1%83%D0%BB%D0%B0%D1%81%D1%8B&amp;path=wizard&amp;parent-reqid=1594754469889561-177912396464089410400135-production-app-host-man-web-yp-222&amp;redircnt=1594754542.1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blinds dir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3;p4"/>
          <p:cNvSpPr/>
          <p:nvPr/>
        </p:nvSpPr>
        <p:spPr>
          <a:xfrm>
            <a:off x="10328400" y="80344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12A279-66F4-4F81-95B1-1637EA20F5B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-393840" y="8677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Google Shape;230;p65"/>
          <p:cNvSpPr/>
          <p:nvPr/>
        </p:nvSpPr>
        <p:spPr>
          <a:xfrm>
            <a:off x="287280" y="1589040"/>
            <a:ext cx="10036080" cy="45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orbel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13"/>
          <p:cNvSpPr/>
          <p:nvPr/>
        </p:nvSpPr>
        <p:spPr>
          <a:xfrm>
            <a:off x="1319040" y="568440"/>
            <a:ext cx="6648480" cy="581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Arial"/>
              </a:rPr>
              <a:t>Судың өзін – өзі тазартуы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" name="Схема 1" descr=""/>
          <p:cNvPicPr/>
          <p:nvPr/>
        </p:nvPicPr>
        <p:blipFill>
          <a:blip r:embed="rId1"/>
          <a:stretch/>
        </p:blipFill>
        <p:spPr>
          <a:xfrm>
            <a:off x="1195560" y="1871640"/>
            <a:ext cx="7729200" cy="4084560"/>
          </a:xfrm>
          <a:prstGeom prst="rect">
            <a:avLst/>
          </a:prstGeom>
          <a:ln w="0">
            <a:noFill/>
          </a:ln>
        </p:spPr>
      </p:pic>
    </p:spTree>
  </p:cSld>
  <p:transition spd="slow">
    <p:blinds dir="vert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2024-11-02T22:04:33Z</dcterms:modified>
  <cp:revision>348</cp:revision>
  <dc:subject/>
  <dc:title>Презентация PowerPoint</dc:title>
</cp:coreProperties>
</file>