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15.png" ContentType="image/png"/>
  <Override PartName="/ppt/media/image10.png" ContentType="image/png"/>
  <Override PartName="/ppt/media/image11.png" ContentType="image/png"/>
  <Override PartName="/ppt/media/image3.png" ContentType="image/png"/>
  <Override PartName="/ppt/media/image17.png" ContentType="image/png"/>
  <Override PartName="/ppt/media/image16.jpeg" ContentType="image/jpeg"/>
  <Override PartName="/ppt/media/image9.png" ContentType="image/png"/>
  <Override PartName="/ppt/media/image21.png" ContentType="image/png"/>
  <Override PartName="/ppt/media/image18.png" ContentType="image/png"/>
  <Override PartName="/ppt/media/image2.jpeg" ContentType="image/jpeg"/>
  <Override PartName="/ppt/media/image20.png" ContentType="image/png"/>
  <Override PartName="/ppt/media/image8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19.png" ContentType="image/png"/>
  <Override PartName="/ppt/media/image25.png" ContentType="image/png"/>
  <Override PartName="/ppt/media/image26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989AB2-A227-44E6-95A9-F5BDF8A4ED6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50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46000" indent="-32544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303200" indent="-26028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824120" indent="-26028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346480" indent="-26064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346480" indent="-26064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346480" indent="-26064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34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652920" y="7008840"/>
            <a:ext cx="338760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F0F314A-733D-409B-BF21-324A0F26FC6A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50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46000" indent="-32544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303200" indent="-26028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824120" indent="-26028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346480" indent="-26064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346480" indent="-26064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346480" indent="-26064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4"/>
          </p:nvPr>
        </p:nvSpPr>
        <p:spPr>
          <a:xfrm>
            <a:off x="534960" y="6885000"/>
            <a:ext cx="2495520" cy="5256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5"/>
          </p:nvPr>
        </p:nvSpPr>
        <p:spPr>
          <a:xfrm>
            <a:off x="3652920" y="6885000"/>
            <a:ext cx="3387600" cy="5256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6"/>
          </p:nvPr>
        </p:nvSpPr>
        <p:spPr>
          <a:xfrm>
            <a:off x="7662960" y="6885000"/>
            <a:ext cx="2495520" cy="5256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3596B83-8995-4573-B48D-6F5D644E1C50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50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46000" indent="-32544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303200" indent="-26028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824120" indent="-26028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346480" indent="-26064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346480" indent="-26064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346480" indent="-26064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534960" y="6885000"/>
            <a:ext cx="2495520" cy="5256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3652920" y="6885000"/>
            <a:ext cx="3387600" cy="5256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7662960" y="6885000"/>
            <a:ext cx="2495520" cy="5256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2B6CF67-1898-48C3-948C-5EABE9FE3759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s://youtu.be/RIJiRMPHQko" TargetMode="External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6.jpe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6" name="Google Shape;76;p1"/>
          <p:cNvSpPr/>
          <p:nvPr/>
        </p:nvSpPr>
        <p:spPr>
          <a:xfrm>
            <a:off x="281160" y="2882880"/>
            <a:ext cx="9943920" cy="20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6520" rIns="56520" tIns="28440" bIns="28440" anchor="t">
            <a:normAutofit fontScale="85000" lnSpcReduction="9999"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70c0"/>
                </a:solidFill>
                <a:uFillTx/>
                <a:latin typeface="Arial"/>
                <a:ea typeface="Arial"/>
              </a:rPr>
              <a:t>Тақырыбы: </a:t>
            </a:r>
            <a:r>
              <a:rPr b="1" lang="kk-KZ" sz="3200" strike="noStrike" u="none">
                <a:solidFill>
                  <a:srgbClr val="0070c0"/>
                </a:solidFill>
                <a:uFillTx/>
                <a:latin typeface="Arial"/>
                <a:ea typeface="Arial"/>
              </a:rPr>
              <a:t>  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НӘРУЫЗДЫҢ ҚҰРЫЛЫМДЫҚ ДЕҢГЕЙІ МЕН ҚҰРЫЛЫСЫ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10 сынып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жаратылыстану- математикалық бағыт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7" name="Google Shape;77;p1"/>
          <p:cNvCxnSpPr/>
          <p:nvPr/>
        </p:nvCxnSpPr>
        <p:spPr>
          <a:xfrm>
            <a:off x="1510920" y="6638400"/>
            <a:ext cx="811620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18" name="Google Shape;78;p1"/>
          <p:cNvCxnSpPr/>
          <p:nvPr/>
        </p:nvCxnSpPr>
        <p:spPr>
          <a:xfrm>
            <a:off x="1684440" y="6897240"/>
            <a:ext cx="7850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cxnSp>
        <p:nvCxnSpPr>
          <p:cNvPr id="88" name="Google Shape;124;p4"/>
          <p:cNvCxnSpPr/>
          <p:nvPr/>
        </p:nvCxnSpPr>
        <p:spPr>
          <a:xfrm>
            <a:off x="895320" y="7233840"/>
            <a:ext cx="9068400" cy="813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9" name="Google Shape;125;p4"/>
          <p:cNvCxnSpPr/>
          <p:nvPr/>
        </p:nvCxnSpPr>
        <p:spPr>
          <a:xfrm>
            <a:off x="1414080" y="7311600"/>
            <a:ext cx="8242920" cy="64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0" name="Google Shape;123;p4"/>
          <p:cNvSpPr/>
          <p:nvPr/>
        </p:nvSpPr>
        <p:spPr>
          <a:xfrm>
            <a:off x="10180800" y="6662880"/>
            <a:ext cx="4060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4E47008-4288-4FDB-9F03-1F39DAB1161C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479240" y="372960"/>
            <a:ext cx="7232760" cy="457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Нәруыздың</a:t>
            </a:r>
            <a:r>
              <a:rPr b="1" lang="en-US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 </a:t>
            </a:r>
            <a:r>
              <a:rPr b="1" lang="kk-KZ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үшінші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реттік</a:t>
            </a:r>
            <a:r>
              <a:rPr b="1" lang="en-US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құрылымы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2" name="Прямоугольник 14"/>
          <p:cNvSpPr/>
          <p:nvPr/>
        </p:nvSpPr>
        <p:spPr>
          <a:xfrm>
            <a:off x="201600" y="1093680"/>
            <a:ext cx="1023624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Нәруыздың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үшінші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реттік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құрылымы-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бұл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нәруыз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молекулалары-ның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барлық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атомдарының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кеңістікте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бөлінуі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немесе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басқаша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айтатын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болсақ,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шиыршықталған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полипептидтік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тізбектің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кеңістіктегі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оралымға</a:t>
            </a:r>
            <a:r>
              <a:rPr b="1" lang="en-US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айналуы.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3" name="Прямоугольник 7"/>
          <p:cNvGrpSpPr/>
          <p:nvPr/>
        </p:nvGrpSpPr>
        <p:grpSpPr>
          <a:xfrm>
            <a:off x="85680" y="2077920"/>
            <a:ext cx="5613480" cy="4767480"/>
            <a:chOff x="85680" y="2077920"/>
            <a:chExt cx="5613480" cy="4767480"/>
          </a:xfrm>
        </p:grpSpPr>
        <p:pic>
          <p:nvPicPr>
            <p:cNvPr id="94" name="Прямоугольник 7" descr=""/>
            <p:cNvPicPr/>
            <p:nvPr/>
          </p:nvPicPr>
          <p:blipFill>
            <a:blip r:embed="rId2"/>
            <a:stretch/>
          </p:blipFill>
          <p:spPr>
            <a:xfrm>
              <a:off x="85680" y="2077920"/>
              <a:ext cx="5613480" cy="4767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5" name=""/>
            <p:cNvSpPr/>
            <p:nvPr/>
          </p:nvSpPr>
          <p:spPr>
            <a:xfrm>
              <a:off x="244440" y="2214720"/>
              <a:ext cx="5294520" cy="429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3057a6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Нәруыздың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үшінші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реттік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құрылымының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түзілуінде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амин-қышқылдары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радикалдары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арасындағы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әрекеттесудің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нәтижесінде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қалыптасқан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сутектік,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иондық,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гидрофобтық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және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дисульфидтік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байланыстар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негізгі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орынды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алады;</a:t>
              </a:r>
              <a:endParaRPr b="0" lang="ru-RU" sz="23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buClr>
                  <a:srgbClr val="3057a6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Молекула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пішініне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және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үшінші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реттік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құрылымының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қалыптасу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ерекшелігіне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байланысты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нәруыздар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глобулалы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және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фибриллярлы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болып</a:t>
              </a:r>
              <a:r>
                <a:rPr b="0" i="1" lang="en-US" sz="2300" strike="noStrike" u="none">
                  <a:solidFill>
                    <a:srgbClr val="3057a6"/>
                  </a:solidFill>
                  <a:uFillTx/>
                  <a:latin typeface="Calibri"/>
                </a:rPr>
                <a:t> </a:t>
              </a:r>
              <a:r>
                <a:rPr b="0" i="1" lang="ru-RU" sz="2300" strike="noStrike" u="none">
                  <a:solidFill>
                    <a:srgbClr val="3057a6"/>
                  </a:solidFill>
                  <a:uFillTx/>
                  <a:latin typeface="Calibri"/>
                </a:rPr>
                <a:t>бөлінеді;</a:t>
              </a:r>
              <a:endParaRPr b="0" lang="ru-RU" sz="23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96" name="Picture 12" descr=""/>
          <p:cNvPicPr/>
          <p:nvPr/>
        </p:nvPicPr>
        <p:blipFill>
          <a:blip r:embed="rId3"/>
          <a:stretch/>
        </p:blipFill>
        <p:spPr>
          <a:xfrm>
            <a:off x="5572080" y="2090880"/>
            <a:ext cx="4992840" cy="480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cxnSp>
        <p:nvCxnSpPr>
          <p:cNvPr id="98" name="Google Shape;124;p4"/>
          <p:cNvCxnSpPr/>
          <p:nvPr/>
        </p:nvCxnSpPr>
        <p:spPr>
          <a:xfrm>
            <a:off x="883800" y="7139160"/>
            <a:ext cx="9068760" cy="813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9" name="Google Shape;125;p4"/>
          <p:cNvCxnSpPr/>
          <p:nvPr/>
        </p:nvCxnSpPr>
        <p:spPr>
          <a:xfrm>
            <a:off x="1414080" y="7311600"/>
            <a:ext cx="8242920" cy="64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0" name="Google Shape;123;p4"/>
          <p:cNvSpPr/>
          <p:nvPr/>
        </p:nvSpPr>
        <p:spPr>
          <a:xfrm>
            <a:off x="10180800" y="6662880"/>
            <a:ext cx="4060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6C4D5B3-1B4B-45CA-B5F8-4593F73F18BE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479240" y="372960"/>
            <a:ext cx="7232760" cy="457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Нәруыздың</a:t>
            </a:r>
            <a:r>
              <a:rPr b="1" lang="en-US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 </a:t>
            </a:r>
            <a:r>
              <a:rPr b="1" lang="kk-KZ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төртінші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реттік</a:t>
            </a:r>
            <a:r>
              <a:rPr b="1" lang="en-US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құрылымы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2" name="Прямоугольник 14"/>
          <p:cNvSpPr/>
          <p:nvPr/>
        </p:nvSpPr>
        <p:spPr>
          <a:xfrm>
            <a:off x="414360" y="1073160"/>
            <a:ext cx="976140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Нәруыздың</a:t>
            </a:r>
            <a:r>
              <a:rPr b="1" lang="en-US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төртінші</a:t>
            </a:r>
            <a:r>
              <a:rPr b="1" lang="en-US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реттік</a:t>
            </a:r>
            <a:r>
              <a:rPr b="1" lang="en-US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құрылымы-</a:t>
            </a:r>
            <a:r>
              <a:rPr b="1" lang="en-US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нәруыздың</a:t>
            </a:r>
            <a:r>
              <a:rPr b="1" lang="en-US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бөлек</a:t>
            </a:r>
            <a:r>
              <a:rPr b="1" lang="en-US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полипептидтік</a:t>
            </a:r>
            <a:r>
              <a:rPr b="1" lang="en-US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тізбектерінен</a:t>
            </a:r>
            <a:r>
              <a:rPr b="1" lang="en-US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түзілген,</a:t>
            </a:r>
            <a:r>
              <a:rPr b="1" lang="en-US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бір-бірімен</a:t>
            </a:r>
            <a:r>
              <a:rPr b="1" lang="en-US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өзара</a:t>
            </a:r>
            <a:r>
              <a:rPr b="1" lang="en-US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әрекеттесетін</a:t>
            </a:r>
            <a:r>
              <a:rPr b="1" lang="en-US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суббірліктердің</a:t>
            </a:r>
            <a:r>
              <a:rPr b="1" lang="en-US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кеңістікте</a:t>
            </a:r>
            <a:r>
              <a:rPr b="1" lang="en-US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 </a:t>
            </a:r>
            <a:r>
              <a:rPr b="1" lang="ru-RU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орналасуы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03" name="Прямоугольник 7"/>
          <p:cNvGrpSpPr/>
          <p:nvPr/>
        </p:nvGrpSpPr>
        <p:grpSpPr>
          <a:xfrm>
            <a:off x="85680" y="2077920"/>
            <a:ext cx="5613480" cy="4724640"/>
            <a:chOff x="85680" y="2077920"/>
            <a:chExt cx="5613480" cy="4724640"/>
          </a:xfrm>
        </p:grpSpPr>
        <p:pic>
          <p:nvPicPr>
            <p:cNvPr id="104" name="Прямоугольник 7" descr=""/>
            <p:cNvPicPr/>
            <p:nvPr/>
          </p:nvPicPr>
          <p:blipFill>
            <a:blip r:embed="rId2"/>
            <a:stretch/>
          </p:blipFill>
          <p:spPr>
            <a:xfrm>
              <a:off x="85680" y="2077920"/>
              <a:ext cx="5613480" cy="4724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5" name=""/>
            <p:cNvSpPr/>
            <p:nvPr/>
          </p:nvSpPr>
          <p:spPr>
            <a:xfrm>
              <a:off x="244440" y="2214720"/>
              <a:ext cx="5294520" cy="436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buClr>
                  <a:srgbClr val="3057a6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ru-RU" sz="2000" strike="noStrike" u="none">
                  <a:solidFill>
                    <a:srgbClr val="3057a6"/>
                  </a:solidFill>
                  <a:uFillTx/>
                  <a:latin typeface="Arial"/>
                </a:rPr>
                <a:t>төртінші реттік құрылымы барлық нәруыздарға тән болмайды. </a:t>
              </a:r>
              <a:endParaRPr b="0" lang="ru-RU" sz="20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buClr>
                  <a:srgbClr val="3057a6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ru-RU" sz="2000" strike="noStrike" u="none">
                  <a:solidFill>
                    <a:srgbClr val="3057a6"/>
                  </a:solidFill>
                  <a:uFillTx/>
                  <a:latin typeface="Arial"/>
                </a:rPr>
                <a:t>Бұл бірнеше үшінші реттік  құрылымдардың күрделі кешен  түзе  байланысуы</a:t>
              </a:r>
              <a:endParaRPr b="0" lang="ru-RU" sz="20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buClr>
                  <a:srgbClr val="3057a6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ru-RU" sz="2000" strike="noStrike" u="none">
                  <a:solidFill>
                    <a:srgbClr val="3057a6"/>
                  </a:solidFill>
                  <a:uFillTx/>
                  <a:latin typeface="Arial"/>
                </a:rPr>
                <a:t>Нәруыздың төртінші реттік құрылымына ие нәруыздарды олигомер нәруыздар, ал олардың құрамына кіретін полипептидтік тізбекті суббірліктер немесе протомерлер деп атайды.</a:t>
              </a:r>
              <a:endParaRPr b="0" lang="ru-RU" sz="20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buClr>
                  <a:srgbClr val="3057a6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ru-RU" sz="2000" strike="noStrike" u="none">
                  <a:solidFill>
                    <a:srgbClr val="3057a6"/>
                  </a:solidFill>
                  <a:uFillTx/>
                  <a:latin typeface="Arial"/>
                </a:rPr>
                <a:t> </a:t>
              </a:r>
              <a:r>
                <a:rPr b="0" i="1" lang="ru-RU" sz="2000" strike="noStrike" u="none">
                  <a:solidFill>
                    <a:srgbClr val="3057a6"/>
                  </a:solidFill>
                  <a:uFillTx/>
                  <a:latin typeface="Arial"/>
                </a:rPr>
                <a:t>Кейбір нәруыздар тобында мұндай суббірліктер бірдей немесе құрылысы ұқсас, ал кейбір нәруыздар әртүрлі типті тізбегі бар суббірліктерден тұрады.</a:t>
              </a:r>
              <a:endParaRPr b="0" lang="ru-RU" sz="2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106" name="Picture 7" descr=""/>
          <p:cNvPicPr/>
          <p:nvPr/>
        </p:nvPicPr>
        <p:blipFill>
          <a:blip r:embed="rId3"/>
          <a:stretch/>
        </p:blipFill>
        <p:spPr>
          <a:xfrm>
            <a:off x="5450040" y="2054160"/>
            <a:ext cx="5236920" cy="478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cxnSp>
        <p:nvCxnSpPr>
          <p:cNvPr id="108" name="Google Shape;124;p4"/>
          <p:cNvCxnSpPr/>
          <p:nvPr/>
        </p:nvCxnSpPr>
        <p:spPr>
          <a:xfrm>
            <a:off x="883800" y="7139160"/>
            <a:ext cx="9068760" cy="813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9" name="Google Shape;125;p4"/>
          <p:cNvCxnSpPr/>
          <p:nvPr/>
        </p:nvCxnSpPr>
        <p:spPr>
          <a:xfrm>
            <a:off x="1414080" y="7311600"/>
            <a:ext cx="8242920" cy="64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0" name="Google Shape;123;p4"/>
          <p:cNvSpPr/>
          <p:nvPr/>
        </p:nvSpPr>
        <p:spPr>
          <a:xfrm>
            <a:off x="10180800" y="6662880"/>
            <a:ext cx="4060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8852DCD-BF61-4913-A585-15031DCCBCB6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479240" y="372960"/>
            <a:ext cx="7232760" cy="457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Нәруыздардың</a:t>
            </a:r>
            <a:r>
              <a:rPr b="1" lang="en-US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 </a:t>
            </a:r>
            <a:r>
              <a:rPr b="1" lang="kk-KZ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құрылымы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2"/>
          <a:stretch/>
        </p:blipFill>
        <p:spPr>
          <a:xfrm>
            <a:off x="689040" y="1268280"/>
            <a:ext cx="9236160" cy="570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23760" y="0"/>
            <a:ext cx="10669680" cy="7561440"/>
          </a:xfrm>
          <a:prstGeom prst="rect">
            <a:avLst/>
          </a:prstGeom>
          <a:ln w="0">
            <a:noFill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</p:pic>
      <p:sp>
        <p:nvSpPr>
          <p:cNvPr id="114" name="Google Shape;123;p4"/>
          <p:cNvSpPr/>
          <p:nvPr/>
        </p:nvSpPr>
        <p:spPr>
          <a:xfrm>
            <a:off x="10110960" y="6656400"/>
            <a:ext cx="58248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01ED2FD-D96E-4CFF-802A-FF1F6B83FF62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5" name="Google Shape;124;p4"/>
          <p:cNvCxnSpPr/>
          <p:nvPr/>
        </p:nvCxnSpPr>
        <p:spPr>
          <a:xfrm>
            <a:off x="619200" y="706392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6" name="Google Shape;125;p4"/>
          <p:cNvCxnSpPr/>
          <p:nvPr/>
        </p:nvCxnSpPr>
        <p:spPr>
          <a:xfrm flipV="1">
            <a:off x="797040" y="72460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7" name="Прямоугольник 11"/>
          <p:cNvSpPr/>
          <p:nvPr/>
        </p:nvSpPr>
        <p:spPr>
          <a:xfrm>
            <a:off x="3254400" y="393840"/>
            <a:ext cx="3273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r>
              <a:rPr b="0" lang="kk-KZ" sz="3200" strike="noStrike" u="none">
                <a:solidFill>
                  <a:srgbClr val="c00000"/>
                </a:solidFill>
                <a:uFillTx/>
                <a:latin typeface="Century Gothic"/>
                <a:ea typeface="Calibri"/>
              </a:rPr>
              <a:t> 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Calibri"/>
              </a:rPr>
              <a:t>№ 1</a:t>
            </a:r>
            <a:r>
              <a:rPr b="0" lang="kk-KZ" sz="3200" strike="noStrike" u="none">
                <a:solidFill>
                  <a:srgbClr val="c00000"/>
                </a:solidFill>
                <a:uFillTx/>
                <a:latin typeface="Century Gothic"/>
                <a:ea typeface="Calibri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Прямоугольник 13"/>
          <p:cNvSpPr/>
          <p:nvPr/>
        </p:nvSpPr>
        <p:spPr>
          <a:xfrm>
            <a:off x="735120" y="5707080"/>
            <a:ext cx="8818560" cy="85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600" strike="noStrike" u="none">
                <a:solidFill>
                  <a:srgbClr val="3e86d6"/>
                </a:solidFill>
                <a:uFillTx/>
                <a:latin typeface="Century Gothic"/>
                <a:ea typeface="Arial"/>
              </a:rPr>
              <a:t>Дескриптор: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c00000"/>
                </a:solidFill>
                <a:uFillTx/>
                <a:latin typeface="Century Gothic"/>
                <a:ea typeface="Arial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Прямоугольник 22"/>
          <p:cNvSpPr/>
          <p:nvPr/>
        </p:nvSpPr>
        <p:spPr>
          <a:xfrm>
            <a:off x="1297080" y="6172200"/>
            <a:ext cx="8665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514440" indent="-514440">
              <a:lnSpc>
                <a:spcPct val="100000"/>
              </a:lnSpc>
              <a:buClr>
                <a:srgbClr val="3e86d6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3e86d6"/>
                </a:solidFill>
                <a:uFillTx/>
                <a:latin typeface="Arial"/>
                <a:ea typeface="Calibri"/>
              </a:rPr>
              <a:t>Нәруыз құрылымдарының байланыс түрлерін жіктейді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Rectangle 12"/>
          <p:cNvSpPr/>
          <p:nvPr/>
        </p:nvSpPr>
        <p:spPr>
          <a:xfrm>
            <a:off x="4584240" y="-1080"/>
            <a:ext cx="1524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Кестені толтырыңыз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Прямоугольник 13"/>
          <p:cNvSpPr/>
          <p:nvPr/>
        </p:nvSpPr>
        <p:spPr>
          <a:xfrm>
            <a:off x="287280" y="1297080"/>
            <a:ext cx="10177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1f497d"/>
                </a:solidFill>
                <a:uFillTx/>
                <a:latin typeface="Century Gothic"/>
                <a:ea typeface="Arial"/>
              </a:rPr>
              <a:t>Нәруыз құрылымдарың байланыс түрлерін сипаттайтын кестені толтырыңыз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22" name=""/>
          <p:cNvGraphicFramePr/>
          <p:nvPr/>
        </p:nvGraphicFramePr>
        <p:xfrm>
          <a:off x="1627200" y="2198520"/>
          <a:ext cx="7129440" cy="2041560"/>
        </p:xfrm>
        <a:graphic>
          <a:graphicData uri="http://schemas.openxmlformats.org/drawingml/2006/table">
            <a:tbl>
              <a:tblPr/>
              <a:tblGrid>
                <a:gridCol w="3263760"/>
                <a:gridCol w="3865680"/>
              </a:tblGrid>
              <a:tr h="3967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Century Gothic"/>
                          <a:ea typeface="Calibri"/>
                        </a:rPr>
                        <a:t>Нәруыз құрылымдары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Century Gothic"/>
                        </a:rPr>
                        <a:t>Байланыс түрлері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4118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Бірінші реттік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118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Екінші реттік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118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Үшінші реттік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118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Төртінші реттік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</p:pic>
      <p:sp>
        <p:nvSpPr>
          <p:cNvPr id="124" name="Google Shape;123;p4"/>
          <p:cNvSpPr/>
          <p:nvPr/>
        </p:nvSpPr>
        <p:spPr>
          <a:xfrm>
            <a:off x="10110960" y="6656400"/>
            <a:ext cx="58248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17C6F10-A888-45E3-9B01-CEFA97DE0FAA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5" name="Google Shape;124;p4"/>
          <p:cNvCxnSpPr/>
          <p:nvPr/>
        </p:nvCxnSpPr>
        <p:spPr>
          <a:xfrm>
            <a:off x="619200" y="706392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6" name="Google Shape;125;p4"/>
          <p:cNvCxnSpPr/>
          <p:nvPr/>
        </p:nvCxnSpPr>
        <p:spPr>
          <a:xfrm flipV="1">
            <a:off x="797040" y="72460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7" name="Прямоугольник 8"/>
          <p:cNvSpPr/>
          <p:nvPr/>
        </p:nvSpPr>
        <p:spPr>
          <a:xfrm>
            <a:off x="3463920" y="409680"/>
            <a:ext cx="331776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28" name=""/>
          <p:cNvGraphicFramePr/>
          <p:nvPr/>
        </p:nvGraphicFramePr>
        <p:xfrm>
          <a:off x="1397160" y="2198520"/>
          <a:ext cx="7359480" cy="2286000"/>
        </p:xfrm>
        <a:graphic>
          <a:graphicData uri="http://schemas.openxmlformats.org/drawingml/2006/table">
            <a:tbl>
              <a:tblPr/>
              <a:tblGrid>
                <a:gridCol w="3084480"/>
                <a:gridCol w="4275000"/>
              </a:tblGrid>
              <a:tr h="7038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Century Gothic"/>
                          <a:ea typeface="Calibri"/>
                        </a:rPr>
                        <a:t>Нәруыз құрылымдары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kk-KZ" sz="2000" strike="noStrike" u="none">
                          <a:solidFill>
                            <a:srgbClr val="ffffff"/>
                          </a:solidFill>
                          <a:uFillTx/>
                          <a:latin typeface="Century Gothic"/>
                        </a:rPr>
                        <a:t>Байланыс түрлері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Бірінші реттік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en-US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Пептидтік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Екінші реттік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en-US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Сутектік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3988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Үшінші реттік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en-US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Ион</a:t>
                      </a: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ды, </a:t>
                      </a:r>
                      <a:r>
                        <a:rPr b="0" lang="en-US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дисульфид</a:t>
                      </a: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ті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7038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Төртінші реттік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000" strike="noStrike" u="none">
                          <a:solidFill>
                            <a:srgbClr val="1f497d"/>
                          </a:solidFill>
                          <a:uFillTx/>
                          <a:latin typeface="Century Gothic"/>
                          <a:ea typeface="Calibri"/>
                        </a:rPr>
                        <a:t>Байланыстың барлық түрі бар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43000" y="-1084320"/>
            <a:ext cx="11836440" cy="8410680"/>
          </a:xfrm>
          <a:prstGeom prst="rect">
            <a:avLst/>
          </a:prstGeom>
          <a:ln w="0">
            <a:noFill/>
          </a:ln>
        </p:spPr>
      </p:pic>
      <p:sp>
        <p:nvSpPr>
          <p:cNvPr id="130" name="Google Shape;123;p4"/>
          <p:cNvSpPr/>
          <p:nvPr/>
        </p:nvSpPr>
        <p:spPr>
          <a:xfrm>
            <a:off x="9121680" y="656100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8B0936A-0B0B-4570-8811-F1DF962F63C0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1" name="Google Shape;124;p4"/>
          <p:cNvCxnSpPr/>
          <p:nvPr/>
        </p:nvCxnSpPr>
        <p:spPr>
          <a:xfrm>
            <a:off x="619200" y="704196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2" name="Google Shape;125;p4"/>
          <p:cNvCxnSpPr/>
          <p:nvPr/>
        </p:nvCxnSpPr>
        <p:spPr>
          <a:xfrm flipV="1">
            <a:off x="754200" y="72460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3" name="Прямоугольник 12"/>
          <p:cNvSpPr/>
          <p:nvPr/>
        </p:nvSpPr>
        <p:spPr>
          <a:xfrm>
            <a:off x="3323160" y="466560"/>
            <a:ext cx="30927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Сабақты пысықтау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Прямоугольник 11"/>
          <p:cNvSpPr/>
          <p:nvPr/>
        </p:nvSpPr>
        <p:spPr>
          <a:xfrm>
            <a:off x="4021200" y="-291960"/>
            <a:ext cx="3273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r>
              <a:rPr b="0" lang="kk-KZ" sz="3200" strike="noStrike" u="none">
                <a:solidFill>
                  <a:srgbClr val="c00000"/>
                </a:solidFill>
                <a:uFillTx/>
                <a:latin typeface="Arial"/>
                <a:ea typeface="Calibri"/>
              </a:rPr>
              <a:t> 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Arial"/>
                <a:ea typeface="Calibri"/>
              </a:rPr>
              <a:t>№ 2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Прямоугольник 13"/>
          <p:cNvSpPr/>
          <p:nvPr/>
        </p:nvSpPr>
        <p:spPr>
          <a:xfrm>
            <a:off x="382680" y="6326280"/>
            <a:ext cx="799776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3057a6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Ақуыздың  құрылымы мен байланыс түрлерін сипаттайды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Прямоугольник 13"/>
          <p:cNvSpPr/>
          <p:nvPr/>
        </p:nvSpPr>
        <p:spPr>
          <a:xfrm>
            <a:off x="2112840" y="276120"/>
            <a:ext cx="57214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1e1c11"/>
                </a:solidFill>
                <a:uFillTx/>
                <a:latin typeface="Century Gothic"/>
              </a:rPr>
              <a:t>Ойланып, жауап беріңіз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7" name="Picture 47" descr=""/>
          <p:cNvPicPr/>
          <p:nvPr/>
        </p:nvPicPr>
        <p:blipFill>
          <a:blip r:embed="rId2"/>
          <a:stretch/>
        </p:blipFill>
        <p:spPr>
          <a:xfrm>
            <a:off x="-158760" y="1731960"/>
            <a:ext cx="5437080" cy="2395440"/>
          </a:xfrm>
          <a:prstGeom prst="rect">
            <a:avLst/>
          </a:prstGeom>
          <a:ln w="0">
            <a:noFill/>
          </a:ln>
        </p:spPr>
      </p:pic>
      <p:pic>
        <p:nvPicPr>
          <p:cNvPr id="138" name="Прямоугольник 26" descr=""/>
          <p:cNvPicPr/>
          <p:nvPr/>
        </p:nvPicPr>
        <p:blipFill>
          <a:blip r:embed="rId3"/>
          <a:stretch/>
        </p:blipFill>
        <p:spPr>
          <a:xfrm>
            <a:off x="5205240" y="969840"/>
            <a:ext cx="6316920" cy="535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40" name=""/>
          <p:cNvGraphicFramePr/>
          <p:nvPr/>
        </p:nvGraphicFramePr>
        <p:xfrm>
          <a:off x="1652760" y="3395520"/>
          <a:ext cx="3485880" cy="2598840"/>
        </p:xfrm>
        <a:graphic>
          <a:graphicData uri="http://schemas.openxmlformats.org/drawingml/2006/table">
            <a:tbl>
              <a:tblPr/>
              <a:tblGrid>
                <a:gridCol w="334800"/>
                <a:gridCol w="1370160"/>
                <a:gridCol w="250560"/>
                <a:gridCol w="1530360"/>
              </a:tblGrid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қызметтері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мысал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қоржинақтаушы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A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252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Метаболитикалық су көзі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B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энергетикалық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C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4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Жылуоқшаулағыш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D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5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Қорғаныш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E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6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каталитикалық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F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252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7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Құрылыстық құрылымыдық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G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8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Реттегіштер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H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1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12D888D-384E-4641-9CD8-C1FAD0546568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43" name="Прямоугольник 7"/>
          <p:cNvSpPr/>
          <p:nvPr/>
        </p:nvSpPr>
        <p:spPr>
          <a:xfrm>
            <a:off x="4461120" y="3610080"/>
            <a:ext cx="176976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Үй тапсырмасы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Прямоугольник 8"/>
          <p:cNvSpPr/>
          <p:nvPr/>
        </p:nvSpPr>
        <p:spPr>
          <a:xfrm>
            <a:off x="4111560" y="409680"/>
            <a:ext cx="3318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5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46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7" name="Прямоугольник 13"/>
          <p:cNvSpPr/>
          <p:nvPr/>
        </p:nvSpPr>
        <p:spPr>
          <a:xfrm>
            <a:off x="9905400" y="6670800"/>
            <a:ext cx="116352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E1E31E5-CA4F-415B-8685-3C1E681CCF35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8" name="Прямоугольник 15" descr=""/>
          <p:cNvPicPr/>
          <p:nvPr/>
        </p:nvPicPr>
        <p:blipFill>
          <a:blip r:embed="rId2"/>
          <a:stretch/>
        </p:blipFill>
        <p:spPr>
          <a:xfrm>
            <a:off x="115920" y="1152360"/>
            <a:ext cx="10333080" cy="544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 descr="C:\Users\Типография\Desktop\Безымянный.png"/>
          <p:cNvPicPr/>
          <p:nvPr/>
        </p:nvPicPr>
        <p:blipFill>
          <a:blip r:embed="rId1"/>
          <a:stretch/>
        </p:blipFill>
        <p:spPr>
          <a:xfrm>
            <a:off x="-139680" y="-12600"/>
            <a:ext cx="10972800" cy="7877160"/>
          </a:xfrm>
          <a:prstGeom prst="rect">
            <a:avLst/>
          </a:prstGeom>
          <a:ln w="0">
            <a:noFill/>
          </a:ln>
        </p:spPr>
      </p:pic>
      <p:sp>
        <p:nvSpPr>
          <p:cNvPr id="150" name="Google Shape;123;p4"/>
          <p:cNvSpPr/>
          <p:nvPr/>
        </p:nvSpPr>
        <p:spPr>
          <a:xfrm>
            <a:off x="8288280" y="6688080"/>
            <a:ext cx="2405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2D5DDE5-2AFE-4BDF-887D-0DE52912456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51" name="Google Shape;124;p4"/>
          <p:cNvCxnSpPr/>
          <p:nvPr/>
        </p:nvCxnSpPr>
        <p:spPr>
          <a:xfrm>
            <a:off x="449280" y="7286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52" name="Google Shape;125;p4"/>
          <p:cNvCxnSpPr/>
          <p:nvPr/>
        </p:nvCxnSpPr>
        <p:spPr>
          <a:xfrm flipV="1">
            <a:off x="774720" y="739548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53" name="Прямоугольник 11"/>
          <p:cNvSpPr/>
          <p:nvPr/>
        </p:nvSpPr>
        <p:spPr>
          <a:xfrm>
            <a:off x="600120" y="1365120"/>
            <a:ext cx="934884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3057a6"/>
                </a:solidFill>
                <a:uFillTx/>
                <a:latin typeface="Calibri"/>
              </a:rPr>
              <a:t>Сұраққа жауап беріңіз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Прямоугольник 11"/>
          <p:cNvSpPr/>
          <p:nvPr/>
        </p:nvSpPr>
        <p:spPr>
          <a:xfrm>
            <a:off x="4376880" y="441360"/>
            <a:ext cx="326484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Сабақты бекіту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Прямоугольник 13"/>
          <p:cNvSpPr/>
          <p:nvPr/>
        </p:nvSpPr>
        <p:spPr>
          <a:xfrm>
            <a:off x="615960" y="5662440"/>
            <a:ext cx="9435960" cy="99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3057a6"/>
                </a:solidFill>
                <a:uFillTx/>
                <a:latin typeface="Century Gothic"/>
                <a:ea typeface="Arial"/>
              </a:rPr>
              <a:t>Дескриптор: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3057a6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3057a6"/>
                </a:solidFill>
                <a:uFillTx/>
                <a:latin typeface="Arial"/>
                <a:ea typeface="Arial"/>
              </a:rPr>
              <a:t>Нәруызы жоқ азық түлікпен қоректенуден болатын потологиялық  құбылыстардың қалыптасу себебін анықтайды.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56" name="TextBox 10"/>
          <p:cNvGrpSpPr/>
          <p:nvPr/>
        </p:nvGrpSpPr>
        <p:grpSpPr>
          <a:xfrm>
            <a:off x="212760" y="2335320"/>
            <a:ext cx="9309240" cy="2797200"/>
            <a:chOff x="212760" y="2335320"/>
            <a:chExt cx="9309240" cy="2797200"/>
          </a:xfrm>
        </p:grpSpPr>
        <p:pic>
          <p:nvPicPr>
            <p:cNvPr id="157" name="TextBox 10" descr=""/>
            <p:cNvPicPr/>
            <p:nvPr/>
          </p:nvPicPr>
          <p:blipFill>
            <a:blip r:embed="rId2"/>
            <a:stretch/>
          </p:blipFill>
          <p:spPr>
            <a:xfrm>
              <a:off x="212760" y="2335320"/>
              <a:ext cx="9309240" cy="2797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8" name=""/>
            <p:cNvSpPr/>
            <p:nvPr/>
          </p:nvSpPr>
          <p:spPr>
            <a:xfrm>
              <a:off x="695160" y="2416320"/>
              <a:ext cx="8748720" cy="222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800" strike="noStrike" u="none">
                  <a:solidFill>
                    <a:srgbClr val="1f497d"/>
                  </a:solidFill>
                  <a:uFillTx/>
                  <a:latin typeface="Arial"/>
                </a:rPr>
                <a:t>Азықтың колориясы жеткілікті, бірақ құрамында нәруыз жоқ болса, жануарларда мынадай патологиялық құбылыстар байқалады: өсуі тоқтайды, қан құрамы өзгереді, т.б. Бұл неге байланысты деп ойлайсыздар?</a:t>
              </a:r>
              <a:endParaRPr b="0" lang="ru-RU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1652760" y="3395520"/>
          <a:ext cx="3485880" cy="2598840"/>
        </p:xfrm>
        <a:graphic>
          <a:graphicData uri="http://schemas.openxmlformats.org/drawingml/2006/table">
            <a:tbl>
              <a:tblPr/>
              <a:tblGrid>
                <a:gridCol w="334800"/>
                <a:gridCol w="1370160"/>
                <a:gridCol w="250560"/>
                <a:gridCol w="1530360"/>
              </a:tblGrid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қызметтері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мысал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қоржинақтаушы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A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252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Метаболитикалық су көзі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B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энергетикалық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C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4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Жылуоқшаулағыш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D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5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Қорғаныш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E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6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каталитикалық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F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252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7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Құрылыстық құрылымыдық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G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280"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8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Реттегіштер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H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16560" tIns="316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165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1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9A1B2C3-3206-4602-B048-F595AC6D482F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63" name="Прямоугольник 7"/>
          <p:cNvSpPr/>
          <p:nvPr/>
        </p:nvSpPr>
        <p:spPr>
          <a:xfrm>
            <a:off x="4461120" y="3610080"/>
            <a:ext cx="176976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Үй тапсырмасы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Прямоугольник 8"/>
          <p:cNvSpPr/>
          <p:nvPr/>
        </p:nvSpPr>
        <p:spPr>
          <a:xfrm>
            <a:off x="4111560" y="409680"/>
            <a:ext cx="33181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5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66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67" name="Прямоугольник 13"/>
          <p:cNvSpPr/>
          <p:nvPr/>
        </p:nvSpPr>
        <p:spPr>
          <a:xfrm>
            <a:off x="9905400" y="6670800"/>
            <a:ext cx="116352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5B8999C-D9AA-4503-825F-5C3F67E1BFDA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68" name=""/>
          <p:cNvGraphicFramePr/>
          <p:nvPr/>
        </p:nvGraphicFramePr>
        <p:xfrm>
          <a:off x="960480" y="2365200"/>
          <a:ext cx="8136000" cy="2230560"/>
        </p:xfrm>
        <a:graphic>
          <a:graphicData uri="http://schemas.openxmlformats.org/drawingml/2006/table">
            <a:tbl>
              <a:tblPr/>
              <a:tblGrid>
                <a:gridCol w="8136000"/>
              </a:tblGrid>
              <a:tr h="223056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4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  <a:ea typeface="Calibri"/>
                        </a:rPr>
                        <a:t>Нәруыздар тірі ағзалардың тіршілік ету үрдісінде өте маңызды қызмет атқарады. Олар тірі ағзалар денесіне қорек көздері арқылы толықтырылып отырады.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kk-KZ" sz="24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  <a:ea typeface="Calibri"/>
                        </a:rPr>
                        <a:t>Ағзадағы нәруыздың жеткіліксіздігінен тіршілік үшіін қажетті процестер (</a:t>
                      </a:r>
                      <a:r>
                        <a:rPr b="0" lang="kk-KZ" sz="24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</a:rPr>
                        <a:t>өсуі, қан құрамы</a:t>
                      </a:r>
                      <a:r>
                        <a:rPr b="0" lang="kk-KZ" sz="2400" strike="noStrike" u="none">
                          <a:solidFill>
                            <a:srgbClr val="1f497d"/>
                          </a:solidFill>
                          <a:uFillTx/>
                          <a:latin typeface="Arial"/>
                          <a:ea typeface="Calibri"/>
                        </a:rPr>
                        <a:t> т.б.) бұзылады.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ru-RU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70" name=""/>
          <p:cNvGraphicFramePr/>
          <p:nvPr/>
        </p:nvGraphicFramePr>
        <p:xfrm>
          <a:off x="625320" y="1944720"/>
          <a:ext cx="9580680" cy="3778200"/>
        </p:xfrm>
        <a:graphic>
          <a:graphicData uri="http://schemas.openxmlformats.org/drawingml/2006/table">
            <a:tbl>
              <a:tblPr/>
              <a:tblGrid>
                <a:gridCol w="9580680"/>
              </a:tblGrid>
              <a:tr h="4204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591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Түсіндім</a:t>
                      </a:r>
                      <a:r>
                        <a:rPr b="1" i="1" lang="ru-RU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______________________________________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93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Түсінуді қажет етеді 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_____________________________________________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1928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Түсінбедім____________________________________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1" name="Номер слайда 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7F9AA99-5465-4A0F-8DF7-61699A5DC8E5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934640" cy="7561440"/>
          </a:xfrm>
          <a:prstGeom prst="rect">
            <a:avLst/>
          </a:prstGeom>
          <a:ln w="0">
            <a:noFill/>
          </a:ln>
        </p:spPr>
      </p:pic>
      <p:sp>
        <p:nvSpPr>
          <p:cNvPr id="173" name="Прямоугольник 6"/>
          <p:cNvSpPr/>
          <p:nvPr/>
        </p:nvSpPr>
        <p:spPr>
          <a:xfrm>
            <a:off x="4592520" y="422280"/>
            <a:ext cx="1843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4" name="Прямоугольник 7"/>
          <p:cNvSpPr/>
          <p:nvPr/>
        </p:nvSpPr>
        <p:spPr>
          <a:xfrm>
            <a:off x="10111680" y="6581880"/>
            <a:ext cx="116352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AD4F930-8546-4C91-B3DD-FC2FEB1700F2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75" name=""/>
          <p:cNvGraphicFramePr/>
          <p:nvPr/>
        </p:nvGraphicFramePr>
        <p:xfrm>
          <a:off x="1112760" y="1498680"/>
          <a:ext cx="9580680" cy="3778200"/>
        </p:xfrm>
        <a:graphic>
          <a:graphicData uri="http://schemas.openxmlformats.org/drawingml/2006/table">
            <a:tbl>
              <a:tblPr/>
              <a:tblGrid>
                <a:gridCol w="9580680"/>
              </a:tblGrid>
              <a:tr h="4204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591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Түсіндім</a:t>
                      </a:r>
                      <a:r>
                        <a:rPr b="1" i="1" lang="ru-RU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______________________________________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7932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Түсінуді қажет етеді 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_____________________________________________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19280">
                <a:tc>
                  <a:txBody>
                    <a:bodyPr lIns="68760" rIns="68760" tIns="828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i="1" lang="kk-KZ" sz="3200" strike="noStrike" u="none">
                          <a:solidFill>
                            <a:srgbClr val="1f497d"/>
                          </a:solidFill>
                          <a:uFillTx/>
                          <a:latin typeface="Times New Roman"/>
                          <a:ea typeface="Calibri"/>
                        </a:rPr>
                        <a:t>Түсінбедім____________________________________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324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20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5C0EFE5-D71F-4852-AF48-BAA2C759DF9A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1" name="Google Shape;124;p4"/>
          <p:cNvCxnSpPr/>
          <p:nvPr/>
        </p:nvCxnSpPr>
        <p:spPr>
          <a:xfrm flipV="1">
            <a:off x="894960" y="7025400"/>
            <a:ext cx="9092520" cy="39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2" name="Google Shape;125;p4"/>
          <p:cNvCxnSpPr/>
          <p:nvPr/>
        </p:nvCxnSpPr>
        <p:spPr>
          <a:xfrm>
            <a:off x="1428480" y="7257600"/>
            <a:ext cx="8242920" cy="64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3" name="Прямоугольник 9"/>
          <p:cNvSpPr/>
          <p:nvPr/>
        </p:nvSpPr>
        <p:spPr>
          <a:xfrm>
            <a:off x="3902760" y="355680"/>
            <a:ext cx="277344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Оқу мақсаты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Прямоугольник 9"/>
          <p:cNvSpPr/>
          <p:nvPr/>
        </p:nvSpPr>
        <p:spPr>
          <a:xfrm>
            <a:off x="455760" y="1824120"/>
            <a:ext cx="9753480" cy="10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10.4.1.5 - нәруыздарды олардың құрылымы, құрамы, атқаратын қызметтері бойынша жіктеу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Прямоугольник 8"/>
          <p:cNvSpPr/>
          <p:nvPr/>
        </p:nvSpPr>
        <p:spPr>
          <a:xfrm>
            <a:off x="1041480" y="4875120"/>
            <a:ext cx="855972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buClr>
                <a:srgbClr val="1f497d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497d"/>
                </a:solidFill>
                <a:uFillTx/>
                <a:latin typeface="Arial"/>
                <a:ea typeface="Arial"/>
              </a:rPr>
              <a:t>нәруыздарды  құрылымы, құрамы, атқаратын қызметтері бойынша жіктейді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Прямоугольник 9"/>
          <p:cNvSpPr/>
          <p:nvPr/>
        </p:nvSpPr>
        <p:spPr>
          <a:xfrm>
            <a:off x="2792880" y="4154400"/>
            <a:ext cx="464544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Бағалау критерийлері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7" name="Picture 2" descr="Картинки по запросу белки биология"/>
          <p:cNvPicPr/>
          <p:nvPr/>
        </p:nvPicPr>
        <p:blipFill>
          <a:blip r:embed="rId2"/>
          <a:stretch/>
        </p:blipFill>
        <p:spPr>
          <a:xfrm>
            <a:off x="8410680" y="6031080"/>
            <a:ext cx="1714320" cy="105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cxnSp>
        <p:nvCxnSpPr>
          <p:cNvPr id="29" name="Google Shape;124;p4"/>
          <p:cNvCxnSpPr/>
          <p:nvPr/>
        </p:nvCxnSpPr>
        <p:spPr>
          <a:xfrm>
            <a:off x="895320" y="7233840"/>
            <a:ext cx="9068400" cy="813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0" name="Google Shape;125;p4"/>
          <p:cNvCxnSpPr/>
          <p:nvPr/>
        </p:nvCxnSpPr>
        <p:spPr>
          <a:xfrm>
            <a:off x="1414080" y="7311600"/>
            <a:ext cx="8242920" cy="64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1" name="Прямоугольник 11"/>
          <p:cNvSpPr/>
          <p:nvPr/>
        </p:nvSpPr>
        <p:spPr>
          <a:xfrm>
            <a:off x="201600" y="485640"/>
            <a:ext cx="948816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ffff"/>
                </a:solidFill>
                <a:uFillTx/>
                <a:latin typeface="Calibri"/>
                <a:ea typeface="Calibri"/>
              </a:rPr>
              <a:t>НӘРУЫЗ МОЛЕКУЛАЛАРЫНЫҢ СЫРТҚЫ  ПІШІНІНЕ БАЙЛАНЫСТЫ  ЖІКТЕЛУІ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Прямоугольник 10"/>
          <p:cNvSpPr/>
          <p:nvPr/>
        </p:nvSpPr>
        <p:spPr>
          <a:xfrm>
            <a:off x="219240" y="1090440"/>
            <a:ext cx="9816840" cy="39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300" strike="noStrike" u="none">
                <a:solidFill>
                  <a:srgbClr val="00b0f0"/>
                </a:solidFill>
                <a:uFillTx/>
                <a:latin typeface="Calibri"/>
              </a:rPr>
              <a:t>Нәруыздар-макромолекулалар сияқты тіршіліктің негізі. 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300" strike="noStrike" u="none">
                <a:solidFill>
                  <a:srgbClr val="00b0f0"/>
                </a:solidFill>
                <a:uFillTx/>
                <a:latin typeface="Calibri"/>
              </a:rPr>
              <a:t>Нәруыздардың мономерлері-20 түрлі аминқышқылдары.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300" strike="noStrike" u="none">
                <a:solidFill>
                  <a:srgbClr val="00b0f0"/>
                </a:solidFill>
                <a:uFillTx/>
                <a:latin typeface="Calibri"/>
              </a:rPr>
              <a:t>Барлық биологиялық катализаторлар- табиғаты нәруыз болып келетін ферменттер.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300" strike="noStrike" u="none">
                <a:solidFill>
                  <a:srgbClr val="00b0f0"/>
                </a:solidFill>
                <a:uFillTx/>
                <a:latin typeface="Calibri"/>
              </a:rPr>
              <a:t> </a:t>
            </a:r>
            <a:r>
              <a:rPr b="0" i="1" lang="ru-RU" sz="2300" strike="noStrike" u="none">
                <a:solidFill>
                  <a:srgbClr val="00b0f0"/>
                </a:solidFill>
                <a:uFillTx/>
                <a:latin typeface="Calibri"/>
              </a:rPr>
              <a:t>Нәруыз молекулалары организмді  бөгде заттардан қорғау үшін иммунологиялық қорғаныспен қамтамасыз етеді.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300" strike="noStrike" u="none">
                <a:solidFill>
                  <a:srgbClr val="00b0f0"/>
                </a:solidFill>
                <a:uFillTx/>
                <a:latin typeface="Calibri"/>
              </a:rPr>
              <a:t>Нәруыз молекулаларын бірінші, екінші, үшінші, төртінші реттік құрылымдық деңгейлерге ажырату қалыптасқан. </a:t>
            </a:r>
            <a:r>
              <a:rPr b="1" i="1" lang="ru-RU" sz="2300" strike="noStrike" u="none">
                <a:solidFill>
                  <a:srgbClr val="00b0f0"/>
                </a:solidFill>
                <a:uFillTx/>
                <a:latin typeface="Calibri"/>
              </a:rPr>
              <a:t> 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300" strike="noStrike" u="none">
                <a:solidFill>
                  <a:srgbClr val="00b0f0"/>
                </a:solidFill>
                <a:uFillTx/>
                <a:latin typeface="Calibri"/>
              </a:rPr>
              <a:t>Нәруыздардың бірінші реттік құрылымы генотиппен анықталады. Екінші, үшінші және төртінші реттік құрылымы нәруыздардың бірінші реттік құрылымына байланысты болады.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Google Shape;123;p4"/>
          <p:cNvSpPr/>
          <p:nvPr/>
        </p:nvSpPr>
        <p:spPr>
          <a:xfrm>
            <a:off x="10180800" y="6662880"/>
            <a:ext cx="4060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4A11C48-5EF4-4D3A-8CB0-69F6023FC799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" name="Picture 7" descr=""/>
          <p:cNvPicPr/>
          <p:nvPr/>
        </p:nvPicPr>
        <p:blipFill>
          <a:blip r:embed="rId2"/>
          <a:stretch/>
        </p:blipFill>
        <p:spPr>
          <a:xfrm>
            <a:off x="0" y="5048280"/>
            <a:ext cx="5297400" cy="2200320"/>
          </a:xfrm>
          <a:prstGeom prst="rect">
            <a:avLst/>
          </a:prstGeom>
          <a:ln w="0">
            <a:noFill/>
          </a:ln>
        </p:spPr>
      </p:pic>
      <p:pic>
        <p:nvPicPr>
          <p:cNvPr id="35" name="Picture 7" descr=""/>
          <p:cNvPicPr/>
          <p:nvPr/>
        </p:nvPicPr>
        <p:blipFill>
          <a:blip r:embed="rId3"/>
          <a:stretch/>
        </p:blipFill>
        <p:spPr>
          <a:xfrm>
            <a:off x="5278320" y="5010120"/>
            <a:ext cx="5091120" cy="220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cxnSp>
        <p:nvCxnSpPr>
          <p:cNvPr id="37" name="Google Shape;124;p4"/>
          <p:cNvCxnSpPr/>
          <p:nvPr/>
        </p:nvCxnSpPr>
        <p:spPr>
          <a:xfrm>
            <a:off x="895320" y="7233840"/>
            <a:ext cx="9068400" cy="813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8" name="Google Shape;125;p4"/>
          <p:cNvCxnSpPr/>
          <p:nvPr/>
        </p:nvCxnSpPr>
        <p:spPr>
          <a:xfrm>
            <a:off x="1414080" y="7311600"/>
            <a:ext cx="8242920" cy="64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9" name="Google Shape;123;p4"/>
          <p:cNvSpPr/>
          <p:nvPr/>
        </p:nvSpPr>
        <p:spPr>
          <a:xfrm>
            <a:off x="10180800" y="6662880"/>
            <a:ext cx="4060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CCBF39F-F0DB-4828-9906-7E30CF00098B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Прямоугольник 11"/>
          <p:cNvSpPr/>
          <p:nvPr/>
        </p:nvSpPr>
        <p:spPr>
          <a:xfrm>
            <a:off x="1238760" y="415800"/>
            <a:ext cx="7926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8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Аминқышқылдарының жалпы формуласы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1" name="Рисунок 2" descr=""/>
          <p:cNvPicPr/>
          <p:nvPr/>
        </p:nvPicPr>
        <p:blipFill>
          <a:blip r:embed="rId2"/>
          <a:stretch/>
        </p:blipFill>
        <p:spPr>
          <a:xfrm>
            <a:off x="2457360" y="1152360"/>
            <a:ext cx="4980240" cy="3834000"/>
          </a:xfrm>
          <a:prstGeom prst="rect">
            <a:avLst/>
          </a:prstGeom>
          <a:ln w="0">
            <a:noFill/>
          </a:ln>
        </p:spPr>
      </p:pic>
      <p:pic>
        <p:nvPicPr>
          <p:cNvPr id="42" name="Рисунок 11" descr=""/>
          <p:cNvPicPr/>
          <p:nvPr/>
        </p:nvPicPr>
        <p:blipFill>
          <a:blip r:embed="rId3"/>
          <a:stretch/>
        </p:blipFill>
        <p:spPr>
          <a:xfrm>
            <a:off x="1127160" y="4383000"/>
            <a:ext cx="8224920" cy="2760840"/>
          </a:xfrm>
          <a:prstGeom prst="rect">
            <a:avLst/>
          </a:prstGeom>
          <a:ln w="0">
            <a:noFill/>
          </a:ln>
        </p:spPr>
      </p:pic>
      <p:sp>
        <p:nvSpPr>
          <p:cNvPr id="43" name="Прямоугольник 9"/>
          <p:cNvSpPr/>
          <p:nvPr/>
        </p:nvSpPr>
        <p:spPr>
          <a:xfrm>
            <a:off x="713160" y="6888240"/>
            <a:ext cx="2996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4"/>
              </a:rPr>
              <a:t>https://youtu.be/RIJiRMPHQko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cxnSp>
        <p:nvCxnSpPr>
          <p:cNvPr id="45" name="Google Shape;124;p4"/>
          <p:cNvCxnSpPr/>
          <p:nvPr/>
        </p:nvCxnSpPr>
        <p:spPr>
          <a:xfrm flipV="1">
            <a:off x="866520" y="7137000"/>
            <a:ext cx="9001440" cy="244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6" name="Google Shape;125;p4"/>
          <p:cNvCxnSpPr/>
          <p:nvPr/>
        </p:nvCxnSpPr>
        <p:spPr>
          <a:xfrm flipV="1">
            <a:off x="1283760" y="7362360"/>
            <a:ext cx="8216280" cy="86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7" name="Google Shape;123;p4"/>
          <p:cNvSpPr/>
          <p:nvPr/>
        </p:nvSpPr>
        <p:spPr>
          <a:xfrm>
            <a:off x="10180800" y="6662880"/>
            <a:ext cx="4060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1E4F037-EF56-4BEE-A51F-3A2F934AA981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Rectangle 5"/>
          <p:cNvSpPr/>
          <p:nvPr/>
        </p:nvSpPr>
        <p:spPr>
          <a:xfrm>
            <a:off x="2427120" y="488880"/>
            <a:ext cx="4791240" cy="3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 fontScale="40000" lnSpcReduction="19999"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3200" strike="noStrike" u="none">
                <a:solidFill>
                  <a:srgbClr val="ffffff"/>
                </a:solidFill>
                <a:uFillTx/>
                <a:latin typeface="Century Gothic"/>
                <a:ea typeface="Arial"/>
              </a:rPr>
              <a:t>Пептидті байланыс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Прямоугольник 10"/>
          <p:cNvSpPr/>
          <p:nvPr/>
        </p:nvSpPr>
        <p:spPr>
          <a:xfrm>
            <a:off x="200160" y="1112760"/>
            <a:ext cx="10296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69b8"/>
                </a:solidFill>
                <a:uFillTx/>
                <a:latin typeface="Times New Roman"/>
                <a:ea typeface="Times New Roman"/>
              </a:rPr>
              <a:t>Амин қышқылдары </a:t>
            </a:r>
            <a:r>
              <a:rPr b="1" lang="kk-KZ" sz="2800" strike="noStrike" u="none">
                <a:solidFill>
                  <a:srgbClr val="0069b8"/>
                </a:solidFill>
                <a:uFillTx/>
                <a:latin typeface="Times New Roman"/>
                <a:ea typeface="Times New Roman"/>
              </a:rPr>
              <a:t>пептидтік байланыс </a:t>
            </a:r>
            <a:r>
              <a:rPr b="0" lang="kk-KZ" sz="2800" strike="noStrike" u="none">
                <a:solidFill>
                  <a:srgbClr val="0069b8"/>
                </a:solidFill>
                <a:uFillTx/>
                <a:latin typeface="Times New Roman"/>
                <a:ea typeface="Times New Roman"/>
              </a:rPr>
              <a:t>арқылы байланысады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0" name="Picture 2" descr=""/>
          <p:cNvPicPr/>
          <p:nvPr/>
        </p:nvPicPr>
        <p:blipFill>
          <a:blip r:embed="rId2"/>
          <a:srcRect l="38449" t="14254" r="28191" b="7587"/>
          <a:stretch/>
        </p:blipFill>
        <p:spPr>
          <a:xfrm>
            <a:off x="689040" y="1698480"/>
            <a:ext cx="4070160" cy="536436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4" descr="пептидная связь"/>
          <p:cNvPicPr/>
          <p:nvPr/>
        </p:nvPicPr>
        <p:blipFill>
          <a:blip r:embed="rId3"/>
          <a:stretch/>
        </p:blipFill>
        <p:spPr>
          <a:xfrm>
            <a:off x="5084640" y="2084400"/>
            <a:ext cx="5291280" cy="445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cxnSp>
        <p:nvCxnSpPr>
          <p:cNvPr id="53" name="Google Shape;124;p4"/>
          <p:cNvCxnSpPr/>
          <p:nvPr/>
        </p:nvCxnSpPr>
        <p:spPr>
          <a:xfrm flipV="1">
            <a:off x="866520" y="7137000"/>
            <a:ext cx="9001440" cy="244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4" name="Google Shape;125;p4"/>
          <p:cNvCxnSpPr/>
          <p:nvPr/>
        </p:nvCxnSpPr>
        <p:spPr>
          <a:xfrm flipV="1">
            <a:off x="1283760" y="7362360"/>
            <a:ext cx="8216280" cy="86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5" name="Google Shape;123;p4"/>
          <p:cNvSpPr/>
          <p:nvPr/>
        </p:nvSpPr>
        <p:spPr>
          <a:xfrm>
            <a:off x="10180800" y="6662880"/>
            <a:ext cx="4060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941B434-AD3E-4571-8027-60046BCEBC42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Rectangle 5"/>
          <p:cNvSpPr/>
          <p:nvPr/>
        </p:nvSpPr>
        <p:spPr>
          <a:xfrm>
            <a:off x="2496960" y="501480"/>
            <a:ext cx="4791240" cy="31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rmAutofit fontScale="40000" lnSpcReduction="19999"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Полипептидтер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7" name="Rectangle 3" descr=""/>
          <p:cNvPicPr/>
          <p:nvPr/>
        </p:nvPicPr>
        <p:blipFill>
          <a:blip r:embed="rId2"/>
          <a:stretch/>
        </p:blipFill>
        <p:spPr>
          <a:xfrm>
            <a:off x="-281160" y="1000080"/>
            <a:ext cx="10846080" cy="637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cxnSp>
        <p:nvCxnSpPr>
          <p:cNvPr id="59" name="Google Shape;124;p4"/>
          <p:cNvCxnSpPr/>
          <p:nvPr/>
        </p:nvCxnSpPr>
        <p:spPr>
          <a:xfrm flipV="1">
            <a:off x="866520" y="7137000"/>
            <a:ext cx="9001440" cy="244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0" name="Google Shape;125;p4"/>
          <p:cNvCxnSpPr/>
          <p:nvPr/>
        </p:nvCxnSpPr>
        <p:spPr>
          <a:xfrm flipV="1">
            <a:off x="1283760" y="7362360"/>
            <a:ext cx="8216280" cy="86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1" name="Google Shape;123;p4"/>
          <p:cNvSpPr/>
          <p:nvPr/>
        </p:nvSpPr>
        <p:spPr>
          <a:xfrm>
            <a:off x="10180800" y="6662880"/>
            <a:ext cx="4060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3CD23BE-C77B-4BF1-AD66-3AE2345DE92E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93640" y="444240"/>
            <a:ext cx="8406000" cy="5554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i="1" lang="kk-KZ" sz="34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Нәруыз құрылымының  төрт деңгейі</a:t>
            </a:r>
            <a:endParaRPr b="0" lang="ru-RU" sz="3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3" name="Прямоугольник 10" descr=""/>
          <p:cNvPicPr/>
          <p:nvPr/>
        </p:nvPicPr>
        <p:blipFill>
          <a:blip r:embed="rId2"/>
          <a:stretch/>
        </p:blipFill>
        <p:spPr>
          <a:xfrm>
            <a:off x="-311040" y="1206360"/>
            <a:ext cx="10912320" cy="559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cxnSp>
        <p:nvCxnSpPr>
          <p:cNvPr id="65" name="Google Shape;124;p4"/>
          <p:cNvCxnSpPr/>
          <p:nvPr/>
        </p:nvCxnSpPr>
        <p:spPr>
          <a:xfrm flipV="1">
            <a:off x="866520" y="7137000"/>
            <a:ext cx="9001440" cy="244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6" name="Google Shape;125;p4"/>
          <p:cNvCxnSpPr/>
          <p:nvPr/>
        </p:nvCxnSpPr>
        <p:spPr>
          <a:xfrm flipV="1">
            <a:off x="1283760" y="7362360"/>
            <a:ext cx="8216280" cy="86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7" name="Google Shape;123;p4"/>
          <p:cNvSpPr/>
          <p:nvPr/>
        </p:nvSpPr>
        <p:spPr>
          <a:xfrm>
            <a:off x="10180800" y="6662880"/>
            <a:ext cx="4060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5D04225-CCD1-4AF6-94D9-C9E3BF00C454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93640" y="444240"/>
            <a:ext cx="8406000" cy="5554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Нәруыздың бірінші реттік құрылымы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9" name="Прямоугольник 6"/>
          <p:cNvSpPr/>
          <p:nvPr/>
        </p:nvSpPr>
        <p:spPr>
          <a:xfrm>
            <a:off x="0" y="1033560"/>
            <a:ext cx="1069344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25440" indent="-3254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1600" strike="noStrike" u="none">
                <a:solidFill>
                  <a:srgbClr val="0069b8"/>
                </a:solidFill>
                <a:uFillTx/>
                <a:latin typeface="Arial"/>
                <a:ea typeface="Arial"/>
              </a:rPr>
              <a:t>       </a:t>
            </a:r>
            <a:r>
              <a:rPr b="1" i="1" lang="ru-RU" sz="1600" strike="noStrike" u="none">
                <a:solidFill>
                  <a:srgbClr val="0069b8"/>
                </a:solidFill>
                <a:uFillTx/>
                <a:latin typeface="Century Gothic"/>
                <a:ea typeface="Arial"/>
              </a:rPr>
              <a:t>Полипептидтік тізбектегі әртүрлі аминқышқылдары қалдықтарының бір-бірімен кезектесіп пептидтік байланыспен байланысу ретін нәруыздардың бірінші реттік  құрылымы деп атайды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0" name="Picture 2" descr="ÐÐ°ÑÑÐ¸Ð½ÐºÐ¸ Ð¿Ð¾ Ð·Ð°Ð¿ÑÐ¾ÑÑ Ð¿ÐµÑÐ²Ð¸ÑÐ½Ð°Ñ ÑÑÑÑÐºÑÑÑÐ° Ð±ÐµÐ»ÐºÐ°"/>
          <p:cNvPicPr/>
          <p:nvPr/>
        </p:nvPicPr>
        <p:blipFill>
          <a:blip r:embed="rId2"/>
          <a:stretch/>
        </p:blipFill>
        <p:spPr>
          <a:xfrm>
            <a:off x="-171360" y="1542960"/>
            <a:ext cx="6632640" cy="1998720"/>
          </a:xfrm>
          <a:prstGeom prst="rect">
            <a:avLst/>
          </a:prstGeom>
          <a:ln w="0">
            <a:noFill/>
          </a:ln>
        </p:spPr>
      </p:pic>
      <p:grpSp>
        <p:nvGrpSpPr>
          <p:cNvPr id="71" name="Прямоугольник 6"/>
          <p:cNvGrpSpPr/>
          <p:nvPr/>
        </p:nvGrpSpPr>
        <p:grpSpPr>
          <a:xfrm>
            <a:off x="-115920" y="3213000"/>
            <a:ext cx="6662880" cy="4132440"/>
            <a:chOff x="-115920" y="3213000"/>
            <a:chExt cx="6662880" cy="4132440"/>
          </a:xfrm>
        </p:grpSpPr>
        <p:pic>
          <p:nvPicPr>
            <p:cNvPr id="72" name="Прямоугольник 6" descr=""/>
            <p:cNvPicPr/>
            <p:nvPr/>
          </p:nvPicPr>
          <p:blipFill>
            <a:blip r:embed="rId3"/>
            <a:stretch/>
          </p:blipFill>
          <p:spPr>
            <a:xfrm>
              <a:off x="-115920" y="3213000"/>
              <a:ext cx="6662880" cy="4132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3" name=""/>
            <p:cNvSpPr/>
            <p:nvPr/>
          </p:nvSpPr>
          <p:spPr>
            <a:xfrm>
              <a:off x="258840" y="3233880"/>
              <a:ext cx="6254640" cy="372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2566ad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400" strike="noStrike" u="none">
                  <a:solidFill>
                    <a:srgbClr val="2566ad"/>
                  </a:solidFill>
                  <a:uFillTx/>
                  <a:latin typeface="Century Gothic"/>
                  <a:ea typeface="Times New Roman"/>
                </a:rPr>
                <a:t>Аминқышқылдары бір-бірімен пептидтік байланыстар арқылы қосылады. </a:t>
              </a:r>
              <a:endParaRPr b="0" lang="ru-RU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buClr>
                  <a:srgbClr val="2566ad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400" strike="noStrike" u="none">
                  <a:solidFill>
                    <a:srgbClr val="2566ad"/>
                  </a:solidFill>
                  <a:uFillTx/>
                  <a:latin typeface="Century Gothic"/>
                  <a:ea typeface="Times New Roman"/>
                </a:rPr>
                <a:t>Бұл байланыстар бір аминқышқылының аминтоптарының басқа аминқышқылдарының карбоксил тобымен әрекеттесуі барысында, су молекулаларының бөлінуі нәтижесінде құрылады. </a:t>
              </a:r>
              <a:endParaRPr b="0" lang="ru-RU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buClr>
                  <a:srgbClr val="2566ad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400" strike="noStrike" u="none">
                  <a:solidFill>
                    <a:srgbClr val="2566ad"/>
                  </a:solidFill>
                  <a:uFillTx/>
                  <a:latin typeface="Century Gothic"/>
                  <a:ea typeface="Times New Roman"/>
                </a:rPr>
                <a:t>Судың бөлінуімен жүретін реакция-</a:t>
              </a:r>
              <a:r>
                <a:rPr b="1" i="1" lang="ru-RU" sz="1400" strike="noStrike" u="none">
                  <a:solidFill>
                    <a:srgbClr val="2566ad"/>
                  </a:solidFill>
                  <a:uFillTx/>
                  <a:latin typeface="Century Gothic"/>
                  <a:ea typeface="Times New Roman"/>
                </a:rPr>
                <a:t>конденсация</a:t>
              </a:r>
              <a:r>
                <a:rPr b="0" i="1" lang="ru-RU" sz="1400" strike="noStrike" u="none">
                  <a:solidFill>
                    <a:srgbClr val="2566ad"/>
                  </a:solidFill>
                  <a:uFillTx/>
                  <a:latin typeface="Century Gothic"/>
                  <a:ea typeface="Times New Roman"/>
                </a:rPr>
                <a:t> </a:t>
              </a:r>
              <a:r>
                <a:rPr b="1" i="1" lang="ru-RU" sz="1400" strike="noStrike" u="none">
                  <a:solidFill>
                    <a:srgbClr val="2566ad"/>
                  </a:solidFill>
                  <a:uFillTx/>
                  <a:latin typeface="Century Gothic"/>
                  <a:ea typeface="Times New Roman"/>
                </a:rPr>
                <a:t>реакциясы</a:t>
              </a:r>
              <a:r>
                <a:rPr b="1" lang="ru-RU" sz="1400" strike="noStrike" u="none">
                  <a:solidFill>
                    <a:srgbClr val="2566ad"/>
                  </a:solidFill>
                  <a:uFillTx/>
                  <a:latin typeface="Century Gothic"/>
                  <a:ea typeface="Times New Roman"/>
                </a:rPr>
                <a:t>, </a:t>
              </a:r>
              <a:r>
                <a:rPr b="0" lang="ru-RU" sz="1400" strike="noStrike" u="none">
                  <a:solidFill>
                    <a:srgbClr val="2566ad"/>
                  </a:solidFill>
                  <a:uFillTx/>
                  <a:latin typeface="Century Gothic"/>
                  <a:ea typeface="Times New Roman"/>
                </a:rPr>
                <a:t>ал пайда болған ковалентті көміртек-азот байланысы </a:t>
              </a:r>
              <a:r>
                <a:rPr b="1" i="1" lang="ru-RU" sz="1400" strike="noStrike" u="none">
                  <a:solidFill>
                    <a:srgbClr val="2566ad"/>
                  </a:solidFill>
                  <a:uFillTx/>
                  <a:latin typeface="Century Gothic"/>
                  <a:ea typeface="Times New Roman"/>
                </a:rPr>
                <a:t>пептидтік байланыс </a:t>
              </a:r>
              <a:r>
                <a:rPr b="0" lang="ru-RU" sz="1400" strike="noStrike" u="none">
                  <a:solidFill>
                    <a:srgbClr val="2566ad"/>
                  </a:solidFill>
                  <a:uFillTx/>
                  <a:latin typeface="Century Gothic"/>
                  <a:ea typeface="Times New Roman"/>
                </a:rPr>
                <a:t>деп аталады.</a:t>
              </a:r>
              <a:endParaRPr b="0" lang="ru-RU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buClr>
                  <a:srgbClr val="2566ad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400" strike="noStrike" u="none">
                  <a:solidFill>
                    <a:srgbClr val="2566ad"/>
                  </a:solidFill>
                  <a:uFillTx/>
                  <a:latin typeface="Century Gothic"/>
                  <a:ea typeface="Times New Roman"/>
                </a:rPr>
                <a:t>Нәруыздар бір-бірінен бірінші реттік құрылымды түзетін амин-қышқылдарының реттілігі бойынша ажыратылады. Ол өз кезегінде сол нәруызды кодтайтын ДНҚ (генде) молекуласы бөлігіндегі нуклеотидтердің ретіне тәуелді:</a:t>
              </a:r>
              <a:endParaRPr b="0" lang="ru-RU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400" strike="noStrike" u="none">
                  <a:solidFill>
                    <a:srgbClr val="2566ad"/>
                  </a:solidFill>
                  <a:uFillTx/>
                  <a:latin typeface="Century Gothic"/>
                  <a:ea typeface="Times New Roman"/>
                </a:rPr>
                <a:t>Лиз-гл-ала-тр-ала-ала-лиз-гл-фен-арг-глн-гис-мет</a:t>
              </a:r>
              <a:endParaRPr b="0" lang="ru-RU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buClr>
                  <a:srgbClr val="2566ad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400" strike="noStrike" u="none">
                  <a:solidFill>
                    <a:srgbClr val="2566ad"/>
                  </a:solidFill>
                  <a:uFillTx/>
                  <a:latin typeface="Century Gothic"/>
                  <a:ea typeface="Times New Roman"/>
                </a:rPr>
                <a:t>Пептидтік тізбектер бір бағытқа қарай орналасады және екіұшы болады: бірінші аминқышқылының бос амин топтарын тасымалдаушы  </a:t>
              </a:r>
              <a:r>
                <a:rPr b="0" lang="en-US" sz="1400" strike="noStrike" u="none">
                  <a:solidFill>
                    <a:srgbClr val="2566ad"/>
                  </a:solidFill>
                  <a:uFillTx/>
                  <a:latin typeface="Century Gothic"/>
                  <a:ea typeface="Times New Roman"/>
                </a:rPr>
                <a:t>N-</a:t>
              </a:r>
              <a:r>
                <a:rPr b="0" lang="ru-RU" sz="1400" strike="noStrike" u="none">
                  <a:solidFill>
                    <a:srgbClr val="2566ad"/>
                  </a:solidFill>
                  <a:uFillTx/>
                  <a:latin typeface="Century Gothic"/>
                  <a:ea typeface="Times New Roman"/>
                </a:rPr>
                <a:t>ұшы және соңғы аминқышқылының карбоксил тобын тасымалдаушы С-ұшы. </a:t>
              </a:r>
              <a:endParaRPr b="0" lang="ru-RU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74" name="Picture 2" descr=""/>
          <p:cNvPicPr/>
          <p:nvPr/>
        </p:nvPicPr>
        <p:blipFill>
          <a:blip r:embed="rId4"/>
          <a:stretch/>
        </p:blipFill>
        <p:spPr>
          <a:xfrm>
            <a:off x="6066000" y="1547640"/>
            <a:ext cx="4505040" cy="568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cxnSp>
        <p:nvCxnSpPr>
          <p:cNvPr id="76" name="Google Shape;124;p4"/>
          <p:cNvCxnSpPr/>
          <p:nvPr/>
        </p:nvCxnSpPr>
        <p:spPr>
          <a:xfrm>
            <a:off x="895320" y="7233840"/>
            <a:ext cx="9068400" cy="8136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7" name="Google Shape;125;p4"/>
          <p:cNvCxnSpPr/>
          <p:nvPr/>
        </p:nvCxnSpPr>
        <p:spPr>
          <a:xfrm>
            <a:off x="1414080" y="7311600"/>
            <a:ext cx="8242920" cy="6444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8" name="Google Shape;123;p4"/>
          <p:cNvSpPr/>
          <p:nvPr/>
        </p:nvSpPr>
        <p:spPr>
          <a:xfrm>
            <a:off x="10180800" y="6662880"/>
            <a:ext cx="40608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0856E27-0E6C-4720-A0BA-1EA75DF0112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79" name="Прямоугольник 8"/>
          <p:cNvGrpSpPr/>
          <p:nvPr/>
        </p:nvGrpSpPr>
        <p:grpSpPr>
          <a:xfrm>
            <a:off x="-66600" y="1773360"/>
            <a:ext cx="5003640" cy="5383080"/>
            <a:chOff x="-66600" y="1773360"/>
            <a:chExt cx="5003640" cy="5383080"/>
          </a:xfrm>
        </p:grpSpPr>
        <p:pic>
          <p:nvPicPr>
            <p:cNvPr id="80" name="Прямоугольник 8" descr=""/>
            <p:cNvPicPr/>
            <p:nvPr/>
          </p:nvPicPr>
          <p:blipFill>
            <a:blip r:embed="rId2"/>
            <a:stretch/>
          </p:blipFill>
          <p:spPr>
            <a:xfrm>
              <a:off x="-66600" y="1773360"/>
              <a:ext cx="5003640" cy="5383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1" name=""/>
            <p:cNvSpPr/>
            <p:nvPr/>
          </p:nvSpPr>
          <p:spPr>
            <a:xfrm>
              <a:off x="0" y="1828800"/>
              <a:ext cx="4572000" cy="4437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3057a6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  <a:ea typeface="Times New Roman"/>
                </a:rPr>
                <a:t>Нәруыздың екінші реттік құрылымы сутектік байланыстар арқылы орындалады.</a:t>
              </a:r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buClr>
                  <a:srgbClr val="3057a6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Көптеген нәруыздар әртүрлі амин қышқылдарының СО – ж</a:t>
              </a:r>
              <a:r>
                <a:rPr b="0" lang="kk-KZ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әне 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– NH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топтары арасындағы  сутектік байланыстар негізінде  спираль жасайды.</a:t>
              </a:r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buClr>
                  <a:srgbClr val="3057a6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Бір орамдағы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NH-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топтарымен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көршілес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орамдағы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СО-топтары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арасында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түзілетін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сутектік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байланыстар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арқылы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оралым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ұсталып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тұрады.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buClr>
                  <a:srgbClr val="3057a6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Пептидтік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тізбектердің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екінші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реттік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құрылымының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бірнеше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түрлері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белгілі,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олардың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ішіндегі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негізгілері -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el-GR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α-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шиыршық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және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el-GR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β-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қатпарлы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қабат</a:t>
              </a:r>
              <a:r>
                <a:rPr b="0" lang="kk-KZ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, </a:t>
              </a:r>
              <a:r>
                <a:rPr b="0" lang="el-GR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α-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шиыршық-өзекке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ұқсас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берік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құрылым.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buClr>
                  <a:srgbClr val="3057a6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әрбір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амин-қышқылдары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қалдығының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СО-тобы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NH-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тобының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төртінші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қалдығымен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әрекеттеседі.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buClr>
                  <a:srgbClr val="3057a6"/>
                </a:buClr>
                <a:buFont typeface="Wingdings" charset="2"/>
                <a:buChar char="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Нәруыздың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екінші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реттік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құрылымының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типі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оның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бірінші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реттік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құрылымымен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r>
                <a:rPr b="0" lang="ru-RU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анықталады.</a:t>
              </a:r>
              <a:r>
                <a:rPr b="0" lang="en-US" sz="1500" strike="noStrike" u="none">
                  <a:solidFill>
                    <a:srgbClr val="3057a6"/>
                  </a:solidFill>
                  <a:uFillTx/>
                  <a:latin typeface="Century Gothic"/>
                </a:rPr>
                <a:t> </a:t>
              </a:r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496520" y="458640"/>
            <a:ext cx="7232760" cy="457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Нәруыздың екінші реттік</a:t>
            </a:r>
            <a:r>
              <a:rPr b="1" lang="en-US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құрылымы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3" name="Picture 9" descr=""/>
          <p:cNvPicPr/>
          <p:nvPr/>
        </p:nvPicPr>
        <p:blipFill>
          <a:blip r:embed="rId3"/>
          <a:stretch/>
        </p:blipFill>
        <p:spPr>
          <a:xfrm>
            <a:off x="4668840" y="1951200"/>
            <a:ext cx="6151680" cy="3681360"/>
          </a:xfrm>
          <a:prstGeom prst="rect">
            <a:avLst/>
          </a:prstGeom>
          <a:ln w="0">
            <a:noFill/>
          </a:ln>
        </p:spPr>
      </p:pic>
      <p:sp>
        <p:nvSpPr>
          <p:cNvPr id="84" name="Прямоугольник 12"/>
          <p:cNvSpPr/>
          <p:nvPr/>
        </p:nvSpPr>
        <p:spPr>
          <a:xfrm>
            <a:off x="127080" y="1089000"/>
            <a:ext cx="104169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3057a6"/>
                </a:solidFill>
                <a:uFillTx/>
                <a:latin typeface="Century Gothic"/>
                <a:ea typeface="Times New Roman"/>
              </a:rPr>
              <a:t>Полипептидтік тізбектің кеңістіктегі  оралма тәрізді болып келген пішінін нәруыздың екінші реттік құрылымы деп атайды.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5" name="Picture 9" descr="05_21-ProteinStructure-U"/>
          <p:cNvPicPr/>
          <p:nvPr/>
        </p:nvPicPr>
        <p:blipFill>
          <a:blip r:embed="rId4"/>
          <a:srcRect l="67853" t="0" r="101" b="88480"/>
          <a:stretch/>
        </p:blipFill>
        <p:spPr>
          <a:xfrm>
            <a:off x="7756560" y="5210280"/>
            <a:ext cx="871560" cy="22356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9" descr="05_21-ProteinStructure-U"/>
          <p:cNvPicPr/>
          <p:nvPr/>
        </p:nvPicPr>
        <p:blipFill>
          <a:blip r:embed="rId5"/>
          <a:srcRect l="67853" t="0" r="101" b="88480"/>
          <a:stretch/>
        </p:blipFill>
        <p:spPr>
          <a:xfrm>
            <a:off x="5057640" y="5241960"/>
            <a:ext cx="790560" cy="22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7867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2024-11-02T21:51:12Z</dcterms:modified>
  <cp:revision>663</cp:revision>
  <dc:subject/>
  <dc:title>Презентация PowerPoint</dc:title>
</cp:coreProperties>
</file>