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4.jpeg" ContentType="image/jpeg"/>
  <Override PartName="/ppt/media/image2.png" ContentType="image/png"/>
  <Override PartName="/ppt/media/image13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10.jpeg" ContentType="image/jpeg"/>
  <Override PartName="/ppt/media/image7.jpeg" ContentType="image/jpeg"/>
  <Override PartName="/ppt/media/image11.jpeg" ContentType="image/jpeg"/>
  <Override PartName="/ppt/media/image8.jpeg" ContentType="image/jpeg"/>
  <Override PartName="/ppt/media/image12.jpeg" ContentType="image/jpeg"/>
  <Override PartName="/ppt/media/image14.jpeg" ContentType="image/jpeg"/>
  <Override PartName="/ppt/media/image9.jpeg" ContentType="image/jpeg"/>
  <Override PartName="/ppt/media/image15.jpeg" ContentType="image/jpeg"/>
  <Override PartName="/ppt/media/image16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0691813" cy="7559675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D4E3E1C-F26F-4B19-9819-664AB9355EA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8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ru-RU" sz="4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34960" y="1763640"/>
            <a:ext cx="9623520" cy="499104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t">
            <a:normAutofit/>
          </a:bodyPr>
          <a:p>
            <a:pPr marL="372960" indent="-372960">
              <a:spcBef>
                <a:spcPts val="876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5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808200" indent="-311400">
              <a:spcBef>
                <a:spcPts val="876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5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244520" indent="-247680">
              <a:spcBef>
                <a:spcPts val="876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5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741320" indent="-247320">
              <a:spcBef>
                <a:spcPts val="876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5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239920" indent="-247680">
              <a:spcBef>
                <a:spcPts val="876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5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239920" indent="-247680">
              <a:spcBef>
                <a:spcPts val="876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5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239920" indent="-247680">
              <a:spcBef>
                <a:spcPts val="876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5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34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652920" y="7008840"/>
            <a:ext cx="3387600" cy="40176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3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E0599D2-C759-468E-AC04-67AACDE27C66}" type="slidenum">
              <a:rPr b="0" lang="ru-RU" sz="13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1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jpeg"/><Relationship Id="rId3" Type="http://schemas.openxmlformats.org/officeDocument/2006/relationships/hyperlink" Target="https://kk.wikipedia.org/wiki/&#1057;&#1091;&#1090;&#1077;&#1082;" TargetMode="External"/><Relationship Id="rId4" Type="http://schemas.openxmlformats.org/officeDocument/2006/relationships/hyperlink" Target="https://kk.wikipedia.org/wiki/&#1054;&#1090;&#1090;&#1077;&#1082;" TargetMode="External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6" name="Google Shape;76;p1"/>
          <p:cNvSpPr/>
          <p:nvPr/>
        </p:nvSpPr>
        <p:spPr>
          <a:xfrm>
            <a:off x="803160" y="3240000"/>
            <a:ext cx="9018720" cy="179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6520" rIns="56520" tIns="28440" bIns="284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1f497d"/>
                </a:solidFill>
                <a:uFillTx/>
                <a:latin typeface="Times New Roman"/>
              </a:rPr>
              <a:t>Тақырыбы: </a:t>
            </a:r>
            <a:r>
              <a:rPr b="1" lang="kk-KZ" sz="2800" strike="noStrike" u="none">
                <a:solidFill>
                  <a:srgbClr val="4f81bd"/>
                </a:solidFill>
                <a:uFillTx/>
                <a:latin typeface="Arial"/>
              </a:rPr>
              <a:t>Биологиялық нысандарда нәруыздың болуы. Зертханалық жұмыс</a:t>
            </a:r>
            <a:br>
              <a:rPr sz="2800"/>
            </a:br>
            <a:r>
              <a:rPr b="1" lang="en-US" sz="36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10</a:t>
            </a:r>
            <a:r>
              <a:rPr b="1" lang="kk-KZ" sz="36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сынып</a:t>
            </a:r>
            <a:endParaRPr b="1" lang="ru-RU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ru-RU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" name="Google Shape;77;p1"/>
          <p:cNvCxnSpPr/>
          <p:nvPr/>
        </p:nvCxnSpPr>
        <p:spPr>
          <a:xfrm>
            <a:off x="1428840" y="6406920"/>
            <a:ext cx="811584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8" name="Google Shape;78;p1"/>
          <p:cNvCxnSpPr/>
          <p:nvPr/>
        </p:nvCxnSpPr>
        <p:spPr>
          <a:xfrm>
            <a:off x="1494000" y="6706800"/>
            <a:ext cx="785088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9A9B2C0-698D-452F-BF89-1276632BC17E}" type="slidenum">
              <a:rPr b="1" lang="ru-RU" sz="1400" strike="noStrike" u="none">
                <a:solidFill>
                  <a:srgbClr val="002060"/>
                </a:solidFill>
                <a:uFillTx/>
                <a:latin typeface="Times New Roman"/>
              </a:rPr>
              <a:t>&lt;number&gt;</a:t>
            </a:fld>
            <a:endParaRPr b="1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1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695F83E-172B-4CAA-8294-32431FA0F2A1}" type="slidenum">
              <a:rPr b="1" lang="ru-RU" sz="1400" strike="noStrike" u="none">
                <a:solidFill>
                  <a:srgbClr val="002060"/>
                </a:solidFill>
                <a:uFillTx/>
                <a:latin typeface="Times New Roman"/>
              </a:rPr>
              <a:t>&lt;number&gt;</a:t>
            </a:fld>
            <a:endParaRPr b="1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3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4" name="Прямоугольник 9"/>
          <p:cNvSpPr/>
          <p:nvPr/>
        </p:nvSpPr>
        <p:spPr>
          <a:xfrm>
            <a:off x="627120" y="1876320"/>
            <a:ext cx="899964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4f81bd"/>
                </a:solidFill>
                <a:uFillTx/>
                <a:latin typeface="Arial"/>
              </a:rPr>
              <a:t>10.4.1.7  Биологиялық нысандарда нәруыздың болуын анықтау</a:t>
            </a:r>
            <a:r>
              <a:rPr b="1" lang="ru-RU" sz="2800" strike="noStrike" u="none">
                <a:solidFill>
                  <a:srgbClr val="4f81bd"/>
                </a:solidFill>
                <a:uFillTx/>
                <a:latin typeface="Arial"/>
              </a:rPr>
              <a:t> </a:t>
            </a:r>
            <a:endParaRPr b="1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Прямоугольник 8"/>
          <p:cNvSpPr/>
          <p:nvPr/>
        </p:nvSpPr>
        <p:spPr>
          <a:xfrm>
            <a:off x="711360" y="4684680"/>
            <a:ext cx="894060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buClr>
                <a:srgbClr val="4f81bd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4f81bd"/>
                </a:solidFill>
                <a:uFillTx/>
                <a:latin typeface="Arial"/>
              </a:rPr>
              <a:t>Биологиялық нысандарда нәруыздың болуын анықтайды</a:t>
            </a:r>
            <a:endParaRPr b="1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Прямоугольник 9"/>
          <p:cNvSpPr/>
          <p:nvPr/>
        </p:nvSpPr>
        <p:spPr>
          <a:xfrm>
            <a:off x="3737160" y="3978360"/>
            <a:ext cx="32191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1f497d"/>
                </a:solidFill>
                <a:uFillTx/>
                <a:latin typeface="Times New Roman"/>
              </a:rPr>
              <a:t>Бағалау критерийі</a:t>
            </a:r>
            <a:endParaRPr b="1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Прямоугольник 10"/>
          <p:cNvSpPr/>
          <p:nvPr/>
        </p:nvSpPr>
        <p:spPr>
          <a:xfrm>
            <a:off x="4219560" y="1222200"/>
            <a:ext cx="23385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1f497d"/>
                </a:solidFill>
                <a:uFillTx/>
                <a:latin typeface="Times New Roman"/>
              </a:rPr>
              <a:t>Оқу мақсаты</a:t>
            </a:r>
            <a:endParaRPr b="1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61440"/>
          </a:xfrm>
          <a:prstGeom prst="rect">
            <a:avLst/>
          </a:prstGeom>
          <a:ln w="0">
            <a:noFill/>
          </a:ln>
        </p:spPr>
      </p:pic>
      <p:sp>
        <p:nvSpPr>
          <p:cNvPr id="19" name="Google Shape;123;p4"/>
          <p:cNvSpPr/>
          <p:nvPr/>
        </p:nvSpPr>
        <p:spPr>
          <a:xfrm>
            <a:off x="8105760" y="664848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043D1D9-2618-4896-82DE-396F121BE585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1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0" name="Google Shape;125;p4"/>
          <p:cNvCxnSpPr/>
          <p:nvPr/>
        </p:nvCxnSpPr>
        <p:spPr>
          <a:xfrm flipV="1">
            <a:off x="0" y="89463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1" name="Text Box 18"/>
          <p:cNvSpPr/>
          <p:nvPr/>
        </p:nvSpPr>
        <p:spPr>
          <a:xfrm>
            <a:off x="252360" y="318960"/>
            <a:ext cx="83631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</a:rPr>
              <a:t>Биологиялық нысандарда нәруыз болуының адам ағзасы үшін пайдасы</a:t>
            </a:r>
            <a:endParaRPr b="1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Rectangle 52"/>
          <p:cNvSpPr/>
          <p:nvPr/>
        </p:nvSpPr>
        <p:spPr>
          <a:xfrm>
            <a:off x="392040" y="1430280"/>
            <a:ext cx="4470480" cy="1587600"/>
          </a:xfrm>
          <a:prstGeom prst="rect">
            <a:avLst/>
          </a:prstGeom>
          <a:solidFill>
            <a:srgbClr val="cc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Rectangle 53"/>
          <p:cNvSpPr/>
          <p:nvPr/>
        </p:nvSpPr>
        <p:spPr>
          <a:xfrm>
            <a:off x="392040" y="3454560"/>
            <a:ext cx="5327640" cy="1847520"/>
          </a:xfrm>
          <a:prstGeom prst="rect">
            <a:avLst/>
          </a:prstGeom>
          <a:solidFill>
            <a:srgbClr val="cc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Жаңа жасушалардың, мүшелердің</a:t>
            </a:r>
            <a:br>
              <a:rPr sz="2400"/>
            </a:b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түзілуі үшін, адам еңбек етуі үшін </a:t>
            </a:r>
            <a:br>
              <a:rPr sz="2400"/>
            </a:b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энергия қажет. Бұл энергияны ағза</a:t>
            </a:r>
            <a:br>
              <a:rPr sz="2400"/>
            </a:b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органикалық заттардың</a:t>
            </a:r>
            <a:br>
              <a:rPr sz="2400"/>
            </a:b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ыдырауы барысында</a:t>
            </a:r>
            <a:r>
              <a:rPr b="1" lang="kk-KZ" sz="15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алады</a:t>
            </a: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1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" name="Rectangle 54"/>
          <p:cNvSpPr/>
          <p:nvPr/>
        </p:nvSpPr>
        <p:spPr>
          <a:xfrm>
            <a:off x="392040" y="5662440"/>
            <a:ext cx="4429080" cy="1224000"/>
          </a:xfrm>
          <a:prstGeom prst="rect">
            <a:avLst/>
          </a:prstGeom>
          <a:solidFill>
            <a:srgbClr val="cc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Text Box 57"/>
          <p:cNvSpPr/>
          <p:nvPr/>
        </p:nvSpPr>
        <p:spPr>
          <a:xfrm>
            <a:off x="5719680" y="4883040"/>
            <a:ext cx="483408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Адам денесі орташа алғанда </a:t>
            </a:r>
            <a:br>
              <a:rPr sz="2400"/>
            </a:b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15 — 20% нәруыздан, 0,6% көмірсудан,19% майдан, 60 -65% судан, 5,8% тұздан тұрады</a:t>
            </a:r>
            <a:r>
              <a:rPr b="0" lang="ru-RU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1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Text Box 58"/>
          <p:cNvSpPr/>
          <p:nvPr/>
        </p:nvSpPr>
        <p:spPr>
          <a:xfrm>
            <a:off x="392040" y="1447920"/>
            <a:ext cx="514188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Ағза жасушалары  ағзаға оттек және қоректік заттар үздіксіз</a:t>
            </a:r>
            <a:br>
              <a:rPr sz="2400"/>
            </a:b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түсіп отырғанда жаңарып </a:t>
            </a:r>
            <a:br>
              <a:rPr sz="2400"/>
            </a:b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отырады</a:t>
            </a:r>
            <a:endParaRPr b="1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Text Box 60"/>
          <p:cNvSpPr/>
          <p:nvPr/>
        </p:nvSpPr>
        <p:spPr>
          <a:xfrm>
            <a:off x="461880" y="5653080"/>
            <a:ext cx="482292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Ересек адам үшін тәуліктік </a:t>
            </a:r>
            <a:br>
              <a:rPr sz="2400"/>
            </a:b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рационда орташа 100-118г </a:t>
            </a:r>
            <a:br>
              <a:rPr sz="2400"/>
            </a:b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нәруыз болуы керек</a:t>
            </a:r>
            <a:endParaRPr b="1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8" name="Picture 62" descr="51-сурет"/>
          <p:cNvPicPr/>
          <p:nvPr/>
        </p:nvPicPr>
        <p:blipFill>
          <a:blip r:embed="rId2"/>
          <a:srcRect l="0" t="0" r="0" b="5931"/>
          <a:stretch/>
        </p:blipFill>
        <p:spPr>
          <a:xfrm>
            <a:off x="5872320" y="1644480"/>
            <a:ext cx="4460760" cy="307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61440"/>
          </a:xfrm>
          <a:prstGeom prst="rect">
            <a:avLst/>
          </a:prstGeom>
          <a:ln w="0">
            <a:noFill/>
          </a:ln>
        </p:spPr>
      </p:pic>
      <p:sp>
        <p:nvSpPr>
          <p:cNvPr id="30" name="Google Shape;123;p4"/>
          <p:cNvSpPr/>
          <p:nvPr/>
        </p:nvSpPr>
        <p:spPr>
          <a:xfrm>
            <a:off x="8215200" y="665640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91A8ADA-A805-455F-9622-EA4ABFCBB981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1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1" name="Google Shape;125;p4"/>
          <p:cNvCxnSpPr/>
          <p:nvPr/>
        </p:nvCxnSpPr>
        <p:spPr>
          <a:xfrm flipV="1">
            <a:off x="0" y="89463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2" name="Text Box 11"/>
          <p:cNvSpPr/>
          <p:nvPr/>
        </p:nvSpPr>
        <p:spPr>
          <a:xfrm>
            <a:off x="-1760400" y="314280"/>
            <a:ext cx="142128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Азықта  амин қышқылының болмауы немесе </a:t>
            </a:r>
            <a:endParaRPr b="1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жетіспеуінің салдары</a:t>
            </a:r>
            <a:r>
              <a:rPr b="0" lang="ru-RU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1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Rectangle 33"/>
          <p:cNvSpPr/>
          <p:nvPr/>
        </p:nvSpPr>
        <p:spPr>
          <a:xfrm>
            <a:off x="438120" y="1563840"/>
            <a:ext cx="4908600" cy="1409400"/>
          </a:xfrm>
          <a:prstGeom prst="rect">
            <a:avLst/>
          </a:prstGeom>
          <a:solidFill>
            <a:srgbClr val="00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Rectangle 34"/>
          <p:cNvSpPr/>
          <p:nvPr/>
        </p:nvSpPr>
        <p:spPr>
          <a:xfrm>
            <a:off x="5504040" y="1558800"/>
            <a:ext cx="4802040" cy="1414440"/>
          </a:xfrm>
          <a:prstGeom prst="rect">
            <a:avLst/>
          </a:prstGeom>
          <a:solidFill>
            <a:srgbClr val="00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endParaRPr b="1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Rectangle 35"/>
          <p:cNvSpPr/>
          <p:nvPr/>
        </p:nvSpPr>
        <p:spPr>
          <a:xfrm>
            <a:off x="419040" y="5689440"/>
            <a:ext cx="4900680" cy="1484640"/>
          </a:xfrm>
          <a:prstGeom prst="rect">
            <a:avLst/>
          </a:prstGeom>
          <a:solidFill>
            <a:srgbClr val="00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" name="Rectangle 36"/>
          <p:cNvSpPr/>
          <p:nvPr/>
        </p:nvSpPr>
        <p:spPr>
          <a:xfrm>
            <a:off x="5504040" y="3683160"/>
            <a:ext cx="4802040" cy="1326960"/>
          </a:xfrm>
          <a:prstGeom prst="rect">
            <a:avLst/>
          </a:prstGeom>
          <a:solidFill>
            <a:srgbClr val="00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Rectangle 38"/>
          <p:cNvSpPr/>
          <p:nvPr/>
        </p:nvSpPr>
        <p:spPr>
          <a:xfrm>
            <a:off x="5519880" y="5649840"/>
            <a:ext cx="4786200" cy="1524240"/>
          </a:xfrm>
          <a:prstGeom prst="rect">
            <a:avLst/>
          </a:prstGeom>
          <a:solidFill>
            <a:srgbClr val="00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Rectangle 39"/>
          <p:cNvSpPr/>
          <p:nvPr/>
        </p:nvSpPr>
        <p:spPr>
          <a:xfrm>
            <a:off x="419040" y="3679920"/>
            <a:ext cx="4927680" cy="1330200"/>
          </a:xfrm>
          <a:prstGeom prst="rect">
            <a:avLst/>
          </a:prstGeom>
          <a:solidFill>
            <a:srgbClr val="00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" name="Text Box 40"/>
          <p:cNvSpPr/>
          <p:nvPr/>
        </p:nvSpPr>
        <p:spPr>
          <a:xfrm>
            <a:off x="595800" y="2001960"/>
            <a:ext cx="4177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Ағза өсуінің тоқтауы мүмкін</a:t>
            </a:r>
            <a:endParaRPr b="1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" name="Text Box 41"/>
          <p:cNvSpPr/>
          <p:nvPr/>
        </p:nvSpPr>
        <p:spPr>
          <a:xfrm>
            <a:off x="914400" y="3929040"/>
            <a:ext cx="35398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Қаңқаның қалыптасуы </a:t>
            </a:r>
            <a:endParaRPr b="1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бұзылады</a:t>
            </a:r>
            <a:endParaRPr b="1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" name="Text Box 42"/>
          <p:cNvSpPr/>
          <p:nvPr/>
        </p:nvSpPr>
        <p:spPr>
          <a:xfrm>
            <a:off x="501480" y="6194520"/>
            <a:ext cx="4781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Психомоторлық даму баяулайды</a:t>
            </a:r>
            <a:endParaRPr b="1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" name="Text Box 43"/>
          <p:cNvSpPr/>
          <p:nvPr/>
        </p:nvSpPr>
        <p:spPr>
          <a:xfrm>
            <a:off x="5907240" y="2001960"/>
            <a:ext cx="4398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Тез шаршайтын болады</a:t>
            </a:r>
            <a:endParaRPr b="1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Text Box 44"/>
          <p:cNvSpPr/>
          <p:nvPr/>
        </p:nvSpPr>
        <p:spPr>
          <a:xfrm>
            <a:off x="5519880" y="3929040"/>
            <a:ext cx="47703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Жұмысқа қабілеттілік төмендейді</a:t>
            </a:r>
            <a:r>
              <a:rPr b="0" lang="ru-RU" sz="15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1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" name="Text Box 45"/>
          <p:cNvSpPr/>
          <p:nvPr/>
        </p:nvSpPr>
        <p:spPr>
          <a:xfrm>
            <a:off x="4959360" y="6000840"/>
            <a:ext cx="59072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Суық тиіп ауруға бейімділік</a:t>
            </a:r>
            <a:br>
              <a:rPr sz="2400"/>
            </a:b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пайда болады </a:t>
            </a:r>
            <a:endParaRPr b="1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69840"/>
            <a:ext cx="10693440" cy="7491600"/>
          </a:xfrm>
          <a:prstGeom prst="rect">
            <a:avLst/>
          </a:prstGeom>
          <a:ln w="0">
            <a:noFill/>
          </a:ln>
        </p:spPr>
      </p:pic>
      <p:sp>
        <p:nvSpPr>
          <p:cNvPr id="46" name="Google Shape;123;p4"/>
          <p:cNvSpPr/>
          <p:nvPr/>
        </p:nvSpPr>
        <p:spPr>
          <a:xfrm>
            <a:off x="8197920" y="6643800"/>
            <a:ext cx="240516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97D21BC-2DA9-4A30-9661-B3927B0B8963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1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" name="Text Box 7"/>
          <p:cNvSpPr/>
          <p:nvPr/>
        </p:nvSpPr>
        <p:spPr>
          <a:xfrm>
            <a:off x="1262160" y="473040"/>
            <a:ext cx="12009240" cy="88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Арнайы зертханада орындауға болатын жұмыс</a:t>
            </a:r>
            <a:br>
              <a:rPr sz="1400"/>
            </a:br>
            <a:br>
              <a:rPr sz="1400"/>
            </a:br>
            <a:endParaRPr b="1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" name="Rectangle 17"/>
          <p:cNvSpPr/>
          <p:nvPr/>
        </p:nvSpPr>
        <p:spPr>
          <a:xfrm>
            <a:off x="347760" y="2302920"/>
            <a:ext cx="6918120" cy="46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Мақсаты: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Биологиялық нысандарда нәруыздың болуын анықтау.</a:t>
            </a:r>
            <a:br>
              <a:rPr sz="2000"/>
            </a:br>
            <a:r>
              <a:rPr b="1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Құрал жабдықтар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:1.Жұмыртқа нәруызы.2.Реактивтер:10% натрий гидросидінің ерітіндісі; 1% мыс сульфатының массалық үлесі бар ерітінді.3. Түтікшелер.4.Шыны таяқша</a:t>
            </a:r>
            <a:br>
              <a:rPr sz="2000"/>
            </a:br>
            <a:r>
              <a:rPr b="1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Жұмыс барысы: 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 мл нәруыз ерітіндісіне бірнеше тамшы </a:t>
            </a:r>
            <a:br>
              <a:rPr sz="2000"/>
            </a:b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(5 тамшы )</a:t>
            </a:r>
            <a:br>
              <a:rPr sz="2000"/>
            </a:b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Биурет ерітіндісін (NaOH +Cu(SO)4 ) қосыңыз.</a:t>
            </a:r>
            <a:br>
              <a:rPr sz="2000"/>
            </a:b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Нәруыз қызыл күлгін түске өзгереді.</a:t>
            </a:r>
            <a:br>
              <a:rPr sz="2000"/>
            </a:b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Қыздырған кезде қою күлгін түске өзгереді</a:t>
            </a:r>
            <a:r>
              <a:rPr b="1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</a:t>
            </a:r>
            <a:br>
              <a:rPr sz="2000"/>
            </a:br>
            <a:r>
              <a:rPr b="1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Қорытынды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: Биурет реакциясы көмегімен </a:t>
            </a:r>
            <a:br>
              <a:rPr sz="2000"/>
            </a:b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нәруыз молекуласындағы пептидті тобының</a:t>
            </a:r>
            <a:br>
              <a:rPr sz="2000"/>
            </a:b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болуын анықтайды. Бұл тестіде мыс сульфатының</a:t>
            </a:r>
            <a:br>
              <a:rPr sz="2000"/>
            </a:b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көк түсті ертіндісі индикатор қызметін</a:t>
            </a:r>
            <a:br>
              <a:rPr sz="2000"/>
            </a:b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атқарады. Нәруыз анықталған жағдайда күлгін түс береді.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1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" name="Text Box 19"/>
          <p:cNvSpPr/>
          <p:nvPr/>
        </p:nvSpPr>
        <p:spPr>
          <a:xfrm>
            <a:off x="347760" y="1301760"/>
            <a:ext cx="121917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Зертханалық жұмыс. «Биологиялық нысандардағы нәруыздың болуын </a:t>
            </a: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анықтау</a:t>
            </a:r>
            <a:r>
              <a:rPr b="1" lang="kk-KZ" sz="2000" strike="noStrike" u="none">
                <a:solidFill>
                  <a:srgbClr val="000000"/>
                </a:solidFill>
                <a:uFillTx/>
                <a:latin typeface="Arial"/>
              </a:rPr>
              <a:t>»</a:t>
            </a:r>
            <a:br>
              <a:rPr sz="2000"/>
            </a:br>
            <a:endParaRPr b="1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0" name="Picture 21" descr="Биуретовая реакция белков - Biuret reaction of proteins - YouTube"/>
          <p:cNvPicPr/>
          <p:nvPr/>
        </p:nvPicPr>
        <p:blipFill>
          <a:blip r:embed="rId2"/>
          <a:srcRect l="0" t="1050" r="1669" b="0"/>
          <a:stretch/>
        </p:blipFill>
        <p:spPr>
          <a:xfrm>
            <a:off x="7443720" y="1828800"/>
            <a:ext cx="2951280" cy="19861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23" descr="Белоктар. Биохимиясы - презентация, доклад, проект"/>
          <p:cNvPicPr/>
          <p:nvPr/>
        </p:nvPicPr>
        <p:blipFill>
          <a:blip r:embed="rId3"/>
          <a:srcRect l="0" t="6570" r="0" b="8397"/>
          <a:stretch/>
        </p:blipFill>
        <p:spPr>
          <a:xfrm>
            <a:off x="7380360" y="4186080"/>
            <a:ext cx="2949480" cy="2310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28440" y="0"/>
            <a:ext cx="10721880" cy="7561440"/>
          </a:xfrm>
          <a:prstGeom prst="rect">
            <a:avLst/>
          </a:prstGeom>
          <a:ln w="0">
            <a:noFill/>
          </a:ln>
        </p:spPr>
      </p:pic>
      <p:sp>
        <p:nvSpPr>
          <p:cNvPr id="53" name="Google Shape;123;p4"/>
          <p:cNvSpPr/>
          <p:nvPr/>
        </p:nvSpPr>
        <p:spPr>
          <a:xfrm>
            <a:off x="817416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FB9F8B5-E684-4B00-A74D-41ED35A2B61B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1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4" name="Google Shape;125;p4"/>
          <p:cNvCxnSpPr/>
          <p:nvPr/>
        </p:nvCxnSpPr>
        <p:spPr>
          <a:xfrm flipV="1">
            <a:off x="0" y="89463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55" name="Text Box 7"/>
          <p:cNvSpPr/>
          <p:nvPr/>
        </p:nvSpPr>
        <p:spPr>
          <a:xfrm>
            <a:off x="2498760" y="573120"/>
            <a:ext cx="6885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Тапсырма №1.Зертханалық жұмыс</a:t>
            </a: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1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" name="Rectangle 22"/>
          <p:cNvSpPr/>
          <p:nvPr/>
        </p:nvSpPr>
        <p:spPr>
          <a:xfrm>
            <a:off x="-106560" y="2737440"/>
            <a:ext cx="26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Arial"/>
                <a:ea typeface="Times New Roman"/>
              </a:rPr>
              <a:t>1</a:t>
            </a:r>
            <a:endParaRPr b="1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Text Box 24"/>
          <p:cNvSpPr/>
          <p:nvPr/>
        </p:nvSpPr>
        <p:spPr>
          <a:xfrm>
            <a:off x="1714680" y="1012680"/>
            <a:ext cx="7872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Үй жағдайында жасалатын зертхана жұмысы</a:t>
            </a: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1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Text Box 25"/>
          <p:cNvSpPr/>
          <p:nvPr/>
        </p:nvSpPr>
        <p:spPr>
          <a:xfrm>
            <a:off x="179280" y="1363680"/>
            <a:ext cx="6591240" cy="631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Ескерту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:қауіпсіздік ережесін қатаң сақтау керек.</a:t>
            </a:r>
            <a:br>
              <a:rPr sz="2400"/>
            </a:b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Керекті заттар:</a:t>
            </a:r>
            <a:br>
              <a:rPr sz="2400"/>
            </a:b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1</a:t>
            </a:r>
            <a:r>
              <a:rPr b="0" lang="kk-KZ" sz="2400" strike="noStrike" u="none">
                <a:solidFill>
                  <a:srgbClr val="c0504d"/>
                </a:solidFill>
                <a:uFillTx/>
                <a:latin typeface="Times New Roman"/>
                <a:ea typeface="Times New Roman"/>
              </a:rPr>
              <a:t>.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Сынауықтар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3 дана;</a:t>
            </a:r>
            <a:br>
              <a:rPr sz="2400"/>
            </a:b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2. Сутек асқын тотығы;</a:t>
            </a:r>
            <a:br>
              <a:rPr sz="2400"/>
            </a:b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3.Сиыр етінің кішкене кесіндісі,</a:t>
            </a:r>
            <a:br>
              <a:rPr sz="2400"/>
            </a:b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1 шай қасық  сары май,1 түйір қант</a:t>
            </a:r>
            <a:br>
              <a:rPr sz="2400"/>
            </a:b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Жұмыс барысы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:</a:t>
            </a:r>
            <a:br>
              <a:rPr sz="2400"/>
            </a:b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1.Сутек асқын тотығын әртүрлі өнімдері </a:t>
            </a:r>
            <a:br>
              <a:rPr sz="2400"/>
            </a:b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бар сынауыққа құю.</a:t>
            </a:r>
            <a:br>
              <a:rPr sz="2400"/>
            </a:b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2.Өзгерісті бақылау;</a:t>
            </a:r>
            <a:br>
              <a:rPr sz="2400"/>
            </a:b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Сутек асқын тотығын құйғанда қай сынауықта нәруыздар болғаны  туралы </a:t>
            </a: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қорытынды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жасаңдар.</a:t>
            </a:r>
            <a:br>
              <a:rPr sz="2400"/>
            </a:b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Мынаны біліңіз: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Сутек асқын тотығы белгілі</a:t>
            </a:r>
            <a:br>
              <a:rPr sz="2400"/>
            </a:b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бір нәруызбен әрекеттескенде 1-2 минут</a:t>
            </a:r>
            <a:br>
              <a:rPr sz="2400"/>
            </a:b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көпіршік түзіледі.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1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9" name="Picture 27" descr="Ол сутегі асқын тотығымен сүртуге болады ма: пайдалану сарапшылар ..."/>
          <p:cNvPicPr/>
          <p:nvPr/>
        </p:nvPicPr>
        <p:blipFill>
          <a:blip r:embed="rId2"/>
          <a:stretch/>
        </p:blipFill>
        <p:spPr>
          <a:xfrm>
            <a:off x="8077320" y="2452680"/>
            <a:ext cx="2341440" cy="1913040"/>
          </a:xfrm>
          <a:prstGeom prst="rect">
            <a:avLst/>
          </a:prstGeom>
          <a:ln w="0">
            <a:noFill/>
          </a:ln>
        </p:spPr>
      </p:pic>
      <p:sp>
        <p:nvSpPr>
          <p:cNvPr id="60" name="Text Box 28"/>
          <p:cNvSpPr/>
          <p:nvPr/>
        </p:nvSpPr>
        <p:spPr>
          <a:xfrm>
            <a:off x="6389640" y="4754520"/>
            <a:ext cx="3971880" cy="20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Сутек пероксиді немесе Сутегінің асқын тотығы —</a:t>
            </a:r>
            <a:br>
              <a:rPr sz="1800"/>
            </a:b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</a:t>
            </a:r>
            <a:r>
              <a:rPr b="1" lang="ru-RU" sz="1800" strike="noStrike" u="sng">
                <a:solidFill>
                  <a:srgbClr val="0000ff"/>
                </a:solidFill>
                <a:uFillTx/>
                <a:latin typeface="Times New Roman"/>
                <a:ea typeface="Times New Roman"/>
                <a:hlinkClick r:id="rId3"/>
              </a:rPr>
              <a:t>сутек</a:t>
            </a: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пен </a:t>
            </a:r>
            <a:r>
              <a:rPr b="1" lang="ru-RU" sz="1800" strike="noStrike" u="sng">
                <a:solidFill>
                  <a:srgbClr val="0000ff"/>
                </a:solidFill>
                <a:uFillTx/>
                <a:latin typeface="Times New Roman"/>
                <a:ea typeface="Times New Roman"/>
                <a:hlinkClick r:id="rId4"/>
              </a:rPr>
              <a:t>оттектің</a:t>
            </a: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қосылысы, формуласы - Н2О2.</a:t>
            </a:r>
            <a:br>
              <a:rPr sz="1800"/>
            </a:b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Сипаттамасы :Түссіз, мөлдір, иіссіз немесе өзіне тән әлсіз иісі бар, әлсіз қышқыл реакциясы бар сұйықтық</a:t>
            </a: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1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1" name="Picture 30" descr="Купить Пробирки в Одессе c доставкой по Украине"/>
          <p:cNvPicPr/>
          <p:nvPr/>
        </p:nvPicPr>
        <p:blipFill>
          <a:blip r:embed="rId5"/>
          <a:srcRect l="23929" t="0" r="26381" b="0"/>
          <a:stretch/>
        </p:blipFill>
        <p:spPr>
          <a:xfrm>
            <a:off x="5432400" y="2813040"/>
            <a:ext cx="957240" cy="96984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32" descr="халалетшымкент Instagram posts (photos and videos) - Picuki.com"/>
          <p:cNvPicPr/>
          <p:nvPr/>
        </p:nvPicPr>
        <p:blipFill>
          <a:blip r:embed="rId6"/>
          <a:srcRect l="0" t="18719" r="22930" b="0"/>
          <a:stretch/>
        </p:blipFill>
        <p:spPr>
          <a:xfrm>
            <a:off x="4533840" y="1954080"/>
            <a:ext cx="898560" cy="914400"/>
          </a:xfrm>
          <a:prstGeom prst="rect">
            <a:avLst/>
          </a:prstGeom>
          <a:ln w="0">
            <a:noFill/>
          </a:ln>
        </p:spPr>
      </p:pic>
      <p:sp>
        <p:nvSpPr>
          <p:cNvPr id="63" name="AutoShape 34"/>
          <p:cNvSpPr/>
          <p:nvPr/>
        </p:nvSpPr>
        <p:spPr>
          <a:xfrm>
            <a:off x="144360" y="4608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1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" name="AutoShape 36"/>
          <p:cNvSpPr/>
          <p:nvPr/>
        </p:nvSpPr>
        <p:spPr>
          <a:xfrm>
            <a:off x="144360" y="4608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1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5" name="Picture 38" descr="Қант және оның пайдасы мен зияны» Дайындаған: ТҰ-43 топ студенті ..."/>
          <p:cNvPicPr/>
          <p:nvPr/>
        </p:nvPicPr>
        <p:blipFill>
          <a:blip r:embed="rId7"/>
          <a:srcRect l="5239" t="50284" r="66538" b="22515"/>
          <a:stretch/>
        </p:blipFill>
        <p:spPr>
          <a:xfrm>
            <a:off x="6770520" y="3560760"/>
            <a:ext cx="1055880" cy="1170000"/>
          </a:xfrm>
          <a:prstGeom prst="rect">
            <a:avLst/>
          </a:prstGeom>
          <a:ln w="0">
            <a:noFill/>
          </a:ln>
        </p:spPr>
      </p:pic>
      <p:pic>
        <p:nvPicPr>
          <p:cNvPr id="66" name="Picture 40" descr="Арман Евниев: Себебі бағасы - арзан, бірақ сапасы - төмен"/>
          <p:cNvPicPr/>
          <p:nvPr/>
        </p:nvPicPr>
        <p:blipFill>
          <a:blip r:embed="rId8"/>
          <a:srcRect l="6571" t="49468" r="73716" b="17638"/>
          <a:stretch/>
        </p:blipFill>
        <p:spPr>
          <a:xfrm>
            <a:off x="6711840" y="2035080"/>
            <a:ext cx="1062000" cy="1177920"/>
          </a:xfrm>
          <a:prstGeom prst="rect">
            <a:avLst/>
          </a:prstGeom>
          <a:ln w="0">
            <a:noFill/>
          </a:ln>
        </p:spPr>
      </p:pic>
      <p:sp>
        <p:nvSpPr>
          <p:cNvPr id="67" name="Text Box 41"/>
          <p:cNvSpPr/>
          <p:nvPr/>
        </p:nvSpPr>
        <p:spPr>
          <a:xfrm>
            <a:off x="4711680" y="2430360"/>
            <a:ext cx="536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Ет</a:t>
            </a:r>
            <a:endParaRPr b="1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" name="Text Box 42"/>
          <p:cNvSpPr/>
          <p:nvPr/>
        </p:nvSpPr>
        <p:spPr>
          <a:xfrm>
            <a:off x="6859440" y="2738520"/>
            <a:ext cx="766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Arial"/>
              </a:rPr>
              <a:t>май</a:t>
            </a:r>
            <a:endParaRPr b="1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Text Box 43"/>
          <p:cNvSpPr/>
          <p:nvPr/>
        </p:nvSpPr>
        <p:spPr>
          <a:xfrm>
            <a:off x="6880320" y="4273560"/>
            <a:ext cx="836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Arial"/>
              </a:rPr>
              <a:t>қант</a:t>
            </a:r>
            <a:endParaRPr b="1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Text Box 44"/>
          <p:cNvSpPr/>
          <p:nvPr/>
        </p:nvSpPr>
        <p:spPr>
          <a:xfrm>
            <a:off x="5332320" y="3600360"/>
            <a:ext cx="1417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Arial"/>
              </a:rPr>
              <a:t>сынауық</a:t>
            </a:r>
            <a:endParaRPr b="1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61440"/>
          </a:xfrm>
          <a:prstGeom prst="rect">
            <a:avLst/>
          </a:prstGeom>
          <a:ln w="0">
            <a:noFill/>
          </a:ln>
        </p:spPr>
      </p:pic>
      <p:sp>
        <p:nvSpPr>
          <p:cNvPr id="72" name="Google Shape;123;p4"/>
          <p:cNvSpPr/>
          <p:nvPr/>
        </p:nvSpPr>
        <p:spPr>
          <a:xfrm>
            <a:off x="8188200" y="665316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2BDEE64-B30B-43EB-8DCD-0548A7070248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1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" name="Прямоугольник 10"/>
          <p:cNvSpPr/>
          <p:nvPr/>
        </p:nvSpPr>
        <p:spPr>
          <a:xfrm>
            <a:off x="387360" y="4687920"/>
            <a:ext cx="4425840" cy="265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</a:rPr>
              <a:t>Жұмыс барысы:</a:t>
            </a:r>
            <a:endParaRPr b="1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</a:rPr>
              <a:t>1.Кішкене қой жүнін алу.</a:t>
            </a:r>
            <a:endParaRPr b="1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</a:rPr>
              <a:t>2. Шырпы керек.</a:t>
            </a:r>
            <a:endParaRPr b="1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</a:rPr>
              <a:t>3.Абайлап шырпыны тұтатып, </a:t>
            </a:r>
            <a:br>
              <a:rPr sz="2400"/>
            </a:b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</a:rPr>
              <a:t>қой жүнін жағу.</a:t>
            </a:r>
            <a:br>
              <a:rPr sz="2400"/>
            </a:b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</a:rPr>
              <a:t>4.Иісі сезілуі керек.</a:t>
            </a:r>
            <a:br>
              <a:rPr sz="2400"/>
            </a:b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</a:rPr>
              <a:t>Қорытынды жазу:</a:t>
            </a:r>
            <a:endParaRPr b="1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" name="Прямоугольник 12"/>
          <p:cNvSpPr/>
          <p:nvPr/>
        </p:nvSpPr>
        <p:spPr>
          <a:xfrm>
            <a:off x="-600120" y="390600"/>
            <a:ext cx="116618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Arial"/>
              </a:rPr>
              <a:t>Тапсырма №2. Зертхана</a:t>
            </a:r>
            <a:r>
              <a:rPr b="0" lang="ru-RU" sz="2800" strike="noStrike" u="none">
                <a:solidFill>
                  <a:srgbClr val="ffffff"/>
                </a:solidFill>
                <a:uFillTx/>
                <a:latin typeface="Arial"/>
              </a:rPr>
              <a:t> </a:t>
            </a:r>
            <a:endParaRPr b="1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" name="Rectangle 251"/>
          <p:cNvSpPr/>
          <p:nvPr/>
        </p:nvSpPr>
        <p:spPr>
          <a:xfrm>
            <a:off x="227160" y="1163160"/>
            <a:ext cx="9793080" cy="271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marL="285840" indent="-285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Нәруыз молекулаларын күшті қыздырғанда нәруыз молекулалары түгел бұзылып,одан ұшқыш заттар түзіледі.Ол иіс күйген қауырсынның иісіне ұқсас болады.Осы қасиетін нәруызы бар талшықтарды анықтау үшін пайдалануға болады.Мысалы жүн, табиғи жібек т.б.</a:t>
            </a:r>
            <a:br>
              <a:rPr sz="3200"/>
            </a:br>
            <a:endParaRPr b="1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Text Box 258"/>
          <p:cNvSpPr/>
          <p:nvPr/>
        </p:nvSpPr>
        <p:spPr>
          <a:xfrm>
            <a:off x="1436760" y="3587760"/>
            <a:ext cx="4889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Қауіпсіздік ережесін сақтаңыз</a:t>
            </a:r>
            <a:endParaRPr b="1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7" name="Picture 260" descr="Кто изобрел спички | Журнал Популярная Механика"/>
          <p:cNvPicPr/>
          <p:nvPr/>
        </p:nvPicPr>
        <p:blipFill>
          <a:blip r:embed="rId2"/>
          <a:stretch/>
        </p:blipFill>
        <p:spPr>
          <a:xfrm>
            <a:off x="7172280" y="4044960"/>
            <a:ext cx="1859040" cy="2301840"/>
          </a:xfrm>
          <a:prstGeom prst="rect">
            <a:avLst/>
          </a:prstGeom>
          <a:ln w="0">
            <a:noFill/>
          </a:ln>
        </p:spPr>
      </p:pic>
      <p:pic>
        <p:nvPicPr>
          <p:cNvPr id="78" name="Picture 262" descr="У спички тоже есть свой день | Карталинская новь"/>
          <p:cNvPicPr/>
          <p:nvPr/>
        </p:nvPicPr>
        <p:blipFill>
          <a:blip r:embed="rId3"/>
          <a:stretch/>
        </p:blipFill>
        <p:spPr>
          <a:xfrm>
            <a:off x="4313160" y="4246560"/>
            <a:ext cx="1835280" cy="1407960"/>
          </a:xfrm>
          <a:prstGeom prst="rect">
            <a:avLst/>
          </a:prstGeom>
          <a:ln w="0">
            <a:noFill/>
          </a:ln>
        </p:spPr>
      </p:pic>
      <p:pic>
        <p:nvPicPr>
          <p:cNvPr id="79" name="Picture 264" descr="Атырауда түйе және қой жүнін қайта өңдеу бойынша фабрика салады ..."/>
          <p:cNvPicPr/>
          <p:nvPr/>
        </p:nvPicPr>
        <p:blipFill>
          <a:blip r:embed="rId4"/>
          <a:stretch/>
        </p:blipFill>
        <p:spPr>
          <a:xfrm>
            <a:off x="4506840" y="5827680"/>
            <a:ext cx="2417760" cy="1301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61440"/>
          </a:xfrm>
          <a:prstGeom prst="rect">
            <a:avLst/>
          </a:prstGeom>
          <a:ln w="0">
            <a:noFill/>
          </a:ln>
        </p:spPr>
      </p:pic>
      <p:sp>
        <p:nvSpPr>
          <p:cNvPr id="81" name="Google Shape;123;p4"/>
          <p:cNvSpPr/>
          <p:nvPr/>
        </p:nvSpPr>
        <p:spPr>
          <a:xfrm>
            <a:off x="8197920" y="6546960"/>
            <a:ext cx="240516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532CCF2-EA8D-4AC7-922F-50FF90DCDC67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1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Прямоугольник 10"/>
          <p:cNvSpPr/>
          <p:nvPr/>
        </p:nvSpPr>
        <p:spPr>
          <a:xfrm>
            <a:off x="324000" y="6289560"/>
            <a:ext cx="11798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2400" strike="noStrike" u="none">
                <a:solidFill>
                  <a:srgbClr val="000000"/>
                </a:solidFill>
                <a:uFillTx/>
                <a:latin typeface="Arial"/>
              </a:rPr>
              <a:t>Сүттегі нәруыздың өлшемін анықтайды</a:t>
            </a:r>
            <a:r>
              <a:rPr b="1" lang="ru-RU" sz="24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endParaRPr b="1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" name="Прямоугольник 12"/>
          <p:cNvSpPr/>
          <p:nvPr/>
        </p:nvSpPr>
        <p:spPr>
          <a:xfrm>
            <a:off x="596880" y="5557680"/>
            <a:ext cx="38163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2060"/>
                </a:solidFill>
                <a:uFillTx/>
                <a:latin typeface="Century Gothic"/>
              </a:rPr>
              <a:t>Дескриптор</a:t>
            </a:r>
            <a:r>
              <a:rPr b="1" lang="kk-KZ" sz="3200" strike="noStrike" u="none">
                <a:solidFill>
                  <a:srgbClr val="ff0000"/>
                </a:solidFill>
                <a:uFillTx/>
                <a:latin typeface="Century Gothic"/>
              </a:rPr>
              <a:t>:</a:t>
            </a:r>
            <a:endParaRPr b="1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Прямоугольник 12"/>
          <p:cNvSpPr/>
          <p:nvPr/>
        </p:nvSpPr>
        <p:spPr>
          <a:xfrm>
            <a:off x="-968400" y="425520"/>
            <a:ext cx="116618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</a:rPr>
              <a:t>Бекіту.Тапсырма №3 Есеп шығару: Сүттің құрамы</a:t>
            </a:r>
            <a:endParaRPr b="1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Rectangle 11"/>
          <p:cNvSpPr/>
          <p:nvPr/>
        </p:nvSpPr>
        <p:spPr>
          <a:xfrm>
            <a:off x="374760" y="1358280"/>
            <a:ext cx="6240240" cy="48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Arial"/>
              </a:rPr>
              <a:t>Сүт қорапшасының сыртында сүттің</a:t>
            </a:r>
            <a:br>
              <a:rPr sz="2400"/>
            </a:br>
            <a:r>
              <a:rPr b="1" lang="kk-KZ" sz="2400" strike="noStrike" u="none">
                <a:solidFill>
                  <a:srgbClr val="000000"/>
                </a:solidFill>
                <a:uFillTx/>
                <a:latin typeface="Arial"/>
              </a:rPr>
              <a:t> құрамында 2,5% нәруыз, 3,2% май </a:t>
            </a:r>
            <a:br>
              <a:rPr sz="2400"/>
            </a:br>
            <a:r>
              <a:rPr b="1" lang="kk-KZ" sz="2400" strike="noStrike" u="none">
                <a:solidFill>
                  <a:srgbClr val="000000"/>
                </a:solidFill>
                <a:uFillTx/>
                <a:latin typeface="Arial"/>
              </a:rPr>
              <a:t>және 4,7% көмірсу бар деп көрсетілген.</a:t>
            </a:r>
            <a:br>
              <a:rPr sz="2400"/>
            </a:br>
            <a:r>
              <a:rPr b="1" lang="kk-KZ" sz="2400" strike="noStrike" u="none">
                <a:solidFill>
                  <a:srgbClr val="000000"/>
                </a:solidFill>
                <a:uFillTx/>
                <a:latin typeface="Arial"/>
              </a:rPr>
              <a:t> 200 грамм сүтте әрбір заттардың</a:t>
            </a:r>
            <a:br>
              <a:rPr sz="2400"/>
            </a:br>
            <a:r>
              <a:rPr b="1" lang="kk-KZ" sz="2400" strike="noStrike" u="none">
                <a:solidFill>
                  <a:srgbClr val="000000"/>
                </a:solidFill>
                <a:uFillTx/>
                <a:latin typeface="Arial"/>
              </a:rPr>
              <a:t> өлшемі қанша?</a:t>
            </a:r>
            <a:br>
              <a:rPr sz="2400"/>
            </a:br>
            <a:br>
              <a:rPr sz="2400"/>
            </a:br>
            <a:r>
              <a:rPr b="1" lang="kk-KZ" sz="2400" strike="noStrike" u="none">
                <a:solidFill>
                  <a:srgbClr val="000000"/>
                </a:solidFill>
                <a:uFillTx/>
                <a:latin typeface="Arial"/>
              </a:rPr>
              <a:t>200 г — 100%</a:t>
            </a:r>
            <a:br>
              <a:rPr sz="2400"/>
            </a:br>
            <a:br>
              <a:rPr sz="2400"/>
            </a:br>
            <a:r>
              <a:rPr b="1" lang="kk-KZ" sz="2400" strike="noStrike" u="none">
                <a:solidFill>
                  <a:srgbClr val="000000"/>
                </a:solidFill>
                <a:uFillTx/>
                <a:latin typeface="Arial"/>
              </a:rPr>
              <a:t>Майлар — ? — 3,2%</a:t>
            </a:r>
            <a:br>
              <a:rPr sz="2400"/>
            </a:br>
            <a:r>
              <a:rPr b="1" lang="kk-KZ" sz="2400" strike="noStrike" u="none">
                <a:solidFill>
                  <a:srgbClr val="000000"/>
                </a:solidFill>
                <a:uFillTx/>
                <a:latin typeface="Arial"/>
              </a:rPr>
              <a:t>Нәруыздар — ? — 2,5%</a:t>
            </a:r>
            <a:br>
              <a:rPr sz="2400"/>
            </a:br>
            <a:r>
              <a:rPr b="1" lang="kk-KZ" sz="2400" strike="noStrike" u="none">
                <a:solidFill>
                  <a:srgbClr val="000000"/>
                </a:solidFill>
                <a:uFillTx/>
                <a:latin typeface="Arial"/>
              </a:rPr>
              <a:t>Көмірсулар — ? — 4,7%</a:t>
            </a:r>
            <a:br>
              <a:rPr sz="2400"/>
            </a:br>
            <a:br>
              <a:rPr sz="1500"/>
            </a:br>
            <a:endParaRPr b="1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6" name="Picture 12" descr="Молоко - Продукты питания / напитки - OLX.kz"/>
          <p:cNvPicPr/>
          <p:nvPr/>
        </p:nvPicPr>
        <p:blipFill>
          <a:blip r:embed="rId2"/>
          <a:stretch/>
        </p:blipFill>
        <p:spPr>
          <a:xfrm>
            <a:off x="6615000" y="4460760"/>
            <a:ext cx="3354480" cy="2057400"/>
          </a:xfrm>
          <a:prstGeom prst="rect">
            <a:avLst/>
          </a:prstGeom>
          <a:ln w="0">
            <a:noFill/>
          </a:ln>
        </p:spPr>
      </p:pic>
      <p:pic>
        <p:nvPicPr>
          <p:cNvPr id="87" name="Picture 14" descr="Молоко питьевое ультрапастеризованное&quot;Простоквашино&quot; 3,2% отзывы"/>
          <p:cNvPicPr/>
          <p:nvPr/>
        </p:nvPicPr>
        <p:blipFill>
          <a:blip r:embed="rId3"/>
          <a:stretch/>
        </p:blipFill>
        <p:spPr>
          <a:xfrm>
            <a:off x="8467560" y="1249200"/>
            <a:ext cx="1552680" cy="2382840"/>
          </a:xfrm>
          <a:prstGeom prst="rect">
            <a:avLst/>
          </a:prstGeom>
          <a:ln w="0">
            <a:noFill/>
          </a:ln>
        </p:spPr>
      </p:pic>
      <p:pic>
        <p:nvPicPr>
          <p:cNvPr id="88" name="Picture 15" descr="Отзыв о Молоко Lactel c витамином D3 | Вкус охлаждённого ..."/>
          <p:cNvPicPr/>
          <p:nvPr/>
        </p:nvPicPr>
        <p:blipFill>
          <a:blip r:embed="rId4"/>
          <a:stretch/>
        </p:blipFill>
        <p:spPr>
          <a:xfrm>
            <a:off x="6539040" y="2109960"/>
            <a:ext cx="1581120" cy="2119320"/>
          </a:xfrm>
          <a:prstGeom prst="rect">
            <a:avLst/>
          </a:prstGeom>
          <a:ln w="0">
            <a:noFill/>
          </a:ln>
        </p:spPr>
      </p:pic>
      <p:pic>
        <p:nvPicPr>
          <p:cNvPr id="89" name="Picture 17" descr="Отзыв о Молоко Юнимилк Шадринское 7,1% | Хорошее проверенное молоко."/>
          <p:cNvPicPr/>
          <p:nvPr/>
        </p:nvPicPr>
        <p:blipFill>
          <a:blip r:embed="rId5"/>
          <a:srcRect l="9694" t="0" r="9184" b="2967"/>
          <a:stretch/>
        </p:blipFill>
        <p:spPr>
          <a:xfrm>
            <a:off x="4741920" y="3170160"/>
            <a:ext cx="1328760" cy="2752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Номер слайда 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9720" rIns="99720" tIns="49680" bIns="496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B4F0ED7-031E-46C0-A13B-D06859AFD4A2}" type="slidenum">
              <a:rPr b="0" lang="ru-RU" sz="13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1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39600"/>
            <a:ext cx="10693440" cy="7521840"/>
          </a:xfrm>
          <a:prstGeom prst="rect">
            <a:avLst/>
          </a:prstGeom>
          <a:ln w="0">
            <a:noFill/>
          </a:ln>
        </p:spPr>
      </p:pic>
      <p:sp>
        <p:nvSpPr>
          <p:cNvPr id="92" name="Прямоугольник 9"/>
          <p:cNvSpPr/>
          <p:nvPr/>
        </p:nvSpPr>
        <p:spPr>
          <a:xfrm>
            <a:off x="10177560" y="6692760"/>
            <a:ext cx="431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F9930F2-B8EE-41BD-AA00-04D434F5D0B0}" type="slidenum">
              <a:rPr b="1" lang="ru-RU" sz="16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1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" name="Прямоугольник 11"/>
          <p:cNvSpPr/>
          <p:nvPr/>
        </p:nvSpPr>
        <p:spPr>
          <a:xfrm>
            <a:off x="1714680" y="422280"/>
            <a:ext cx="78721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Arial"/>
              </a:rPr>
              <a:t>Сабақты қорытындылау</a:t>
            </a:r>
            <a:endParaRPr b="1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Rectangle 1"/>
          <p:cNvSpPr/>
          <p:nvPr/>
        </p:nvSpPr>
        <p:spPr>
          <a:xfrm>
            <a:off x="374760" y="1238760"/>
            <a:ext cx="107377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marL="285840" indent="-285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000000"/>
                </a:solidFill>
                <a:uFillTx/>
                <a:latin typeface="Times New Roman"/>
              </a:rPr>
              <a:t>+ - таңбаларын қолданып өз өзіңізді бағалаңыз. Бүгінгі сабақта: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1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5" name="Google Shape;124;p4"/>
          <p:cNvCxnSpPr/>
          <p:nvPr/>
        </p:nvCxnSpPr>
        <p:spPr>
          <a:xfrm flipV="1">
            <a:off x="344160" y="7014960"/>
            <a:ext cx="9466920" cy="1656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6" name="Google Shape;125;p4"/>
          <p:cNvCxnSpPr/>
          <p:nvPr/>
        </p:nvCxnSpPr>
        <p:spPr>
          <a:xfrm flipV="1">
            <a:off x="344520" y="720972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7" name="Rectangle 477"/>
          <p:cNvSpPr/>
          <p:nvPr/>
        </p:nvSpPr>
        <p:spPr>
          <a:xfrm>
            <a:off x="0" y="1935000"/>
            <a:ext cx="106934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6440" bIns="-4644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98" name=""/>
          <p:cNvGraphicFramePr/>
          <p:nvPr/>
        </p:nvGraphicFramePr>
        <p:xfrm>
          <a:off x="1620720" y="2371680"/>
          <a:ext cx="7737480" cy="4094280"/>
        </p:xfrm>
        <a:graphic>
          <a:graphicData uri="http://schemas.openxmlformats.org/drawingml/2006/table">
            <a:tbl>
              <a:tblPr/>
              <a:tblGrid>
                <a:gridCol w="4689720"/>
                <a:gridCol w="3047760"/>
              </a:tblGrid>
              <a:tr h="81936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1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</a:rPr>
                        <a:t>          </a:t>
                      </a:r>
                      <a:r>
                        <a:rPr b="1" lang="ru-RU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</a:rPr>
                        <a:t>+    - </a:t>
                      </a:r>
                      <a:endParaRPr b="1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81900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</a:rPr>
                        <a:t>Мен .......... ажырата білдім</a:t>
                      </a:r>
                      <a:r>
                        <a:rPr b="0" lang="ru-RU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</a:rPr>
                        <a:t> </a:t>
                      </a:r>
                      <a:endParaRPr b="1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1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81756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</a:rPr>
                        <a:t>Мен ........... анықтай алдым</a:t>
                      </a:r>
                      <a:endParaRPr b="1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1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81900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</a:rPr>
                        <a:t>Мен ...............маңызын түсіндім</a:t>
                      </a:r>
                      <a:r>
                        <a:rPr b="0" lang="ru-RU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</a:rPr>
                        <a:t> </a:t>
                      </a:r>
                      <a:endParaRPr b="1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1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81936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</a:rPr>
                        <a:t>Мен..............есептей білдім</a:t>
                      </a:r>
                      <a:r>
                        <a:rPr b="0" lang="ru-RU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</a:rPr>
                        <a:t> </a:t>
                      </a:r>
                      <a:endParaRPr b="1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1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5042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2024-11-02T21:52:50Z</dcterms:modified>
  <cp:revision>348</cp:revision>
  <dc:subject/>
  <dc:title>Презентация PowerPoint</dc:title>
</cp:coreProperties>
</file>