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media/image5.jpeg" ContentType="image/jpeg"/>
  <Override PartName="/ppt/media/image4.png" ContentType="image/png"/>
  <Override PartName="/ppt/media/image6.jpeg" ContentType="image/jpeg"/>
  <Override PartName="/ppt/media/image10.jpeg" ContentType="image/jpeg"/>
  <Override PartName="/ppt/media/image7.jpeg" ContentType="image/jpeg"/>
  <Override PartName="/ppt/media/image11.jpeg" ContentType="image/jpeg"/>
  <Override PartName="/ppt/media/image13.jpeg" ContentType="image/jpeg"/>
  <Override PartName="/ppt/media/image9.jpeg" ContentType="image/jpeg"/>
  <Override PartName="/ppt/media/image8.jpeg" ContentType="image/jpeg"/>
  <Override PartName="/ppt/media/image12.jpeg" ContentType="image/jpeg"/>
  <Override PartName="/ppt/media/image14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978024-35DE-4471-B1D5-F8EBE57E34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38719F-8DA5-46B6-AD9D-5FDFB1FF8DDD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jpeg"/><Relationship Id="rId3" Type="http://schemas.openxmlformats.org/officeDocument/2006/relationships/image" Target="../media/image10.jpeg"/><Relationship Id="rId4" Type="http://schemas.openxmlformats.org/officeDocument/2006/relationships/image" Target="../media/image13.jpe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jpeg"/><Relationship Id="rId3" Type="http://schemas.openxmlformats.org/officeDocument/2006/relationships/image" Target="../media/image14.jpe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k.wikipedia.org/w/index.php?title=&#1053;&#1091;&#1082;&#1083;&#1077;&#1080;&#1085;_&#1179;&#1099;&#1096;&#1179;&#1099;&#1083;&amp;action=edit&amp;redlink=1" TargetMode="External"/><Relationship Id="rId3" Type="http://schemas.openxmlformats.org/officeDocument/2006/relationships/hyperlink" Target="https://kk.wikipedia.org/wiki/&#1044;&#1053;&#1178;" TargetMode="External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jpeg"/><Relationship Id="rId3" Type="http://schemas.openxmlformats.org/officeDocument/2006/relationships/image" Target="../media/image11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Тақырыбы:Дезоксирибонуклеин қышқылының құрылысы мен құрылымы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6" name="Прямоугольник 11"/>
          <p:cNvSpPr/>
          <p:nvPr/>
        </p:nvSpPr>
        <p:spPr>
          <a:xfrm>
            <a:off x="374760" y="1246320"/>
            <a:ext cx="5519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</a:rPr>
              <a:t>ДНҚ молекуласының құрылымы екі түрге бөлінеді. Бірінші реттік құрылым шиыршық тәрізді иілген полинуклеотидті тізбек.ДНҚ молекуласындағы нуклеотидтердің жазылуы 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5'-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</a:rPr>
              <a:t>  басталады және 3'-соңында аяқталады. Қаңқасы фосфат топтарымен байланысқан дезоксирибоз деп аталатын ұзын қант молекулаларының тізбегі негіздерді ұстап тұрады. Қос шиыр-шықты молекула-бұл екінші реттік құрылым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Прямоугольник 12"/>
          <p:cNvSpPr/>
          <p:nvPr/>
        </p:nvSpPr>
        <p:spPr>
          <a:xfrm>
            <a:off x="2813040" y="380880"/>
            <a:ext cx="5783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ДНҚ-ның құрылымдық деңгейлері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оугольник 11"/>
          <p:cNvSpPr/>
          <p:nvPr/>
        </p:nvSpPr>
        <p:spPr>
          <a:xfrm>
            <a:off x="252360" y="5856120"/>
            <a:ext cx="5672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Әр тізбектің 3'- бағыттығы (дизоксирибоза) және 5' бағыттағы (фосфатты) ұшы болады.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9" name="Picture 13" descr="Репликация"/>
          <p:cNvPicPr/>
          <p:nvPr/>
        </p:nvPicPr>
        <p:blipFill>
          <a:blip r:embed="rId2"/>
          <a:stretch/>
        </p:blipFill>
        <p:spPr>
          <a:xfrm>
            <a:off x="5703840" y="1558800"/>
            <a:ext cx="2119320" cy="1739880"/>
          </a:xfrm>
          <a:prstGeom prst="rect">
            <a:avLst/>
          </a:prstGeom>
          <a:ln w="0">
            <a:noFill/>
          </a:ln>
        </p:spPr>
      </p:pic>
      <p:pic>
        <p:nvPicPr>
          <p:cNvPr id="70" name="Picture 14" descr="-123"/>
          <p:cNvPicPr/>
          <p:nvPr/>
        </p:nvPicPr>
        <p:blipFill>
          <a:blip r:embed="rId3"/>
          <a:srcRect l="0" t="47453" r="0" b="0"/>
          <a:stretch/>
        </p:blipFill>
        <p:spPr>
          <a:xfrm>
            <a:off x="5924520" y="3848040"/>
            <a:ext cx="4075200" cy="2139840"/>
          </a:xfrm>
          <a:prstGeom prst="rect">
            <a:avLst/>
          </a:prstGeom>
          <a:ln w="0">
            <a:noFill/>
          </a:ln>
        </p:spPr>
      </p:pic>
      <p:pic>
        <p:nvPicPr>
          <p:cNvPr id="71" name="Picture 17" descr="slide-6"/>
          <p:cNvPicPr/>
          <p:nvPr/>
        </p:nvPicPr>
        <p:blipFill>
          <a:blip r:embed="rId4"/>
          <a:stretch/>
        </p:blipFill>
        <p:spPr>
          <a:xfrm>
            <a:off x="7797960" y="1419120"/>
            <a:ext cx="2511360" cy="2021040"/>
          </a:xfrm>
          <a:prstGeom prst="rect">
            <a:avLst/>
          </a:prstGeom>
          <a:ln w="0">
            <a:noFill/>
          </a:ln>
        </p:spPr>
      </p:pic>
      <p:sp>
        <p:nvSpPr>
          <p:cNvPr id="72" name="Google Shape;123;p4"/>
          <p:cNvSpPr/>
          <p:nvPr/>
        </p:nvSpPr>
        <p:spPr>
          <a:xfrm>
            <a:off x="8210520" y="664200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F009F0-10F7-45F6-8CBB-CE0F93B7C8BD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Text Box 19"/>
          <p:cNvSpPr/>
          <p:nvPr/>
        </p:nvSpPr>
        <p:spPr>
          <a:xfrm>
            <a:off x="8597520" y="3440160"/>
            <a:ext cx="9878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Қаңқасы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42680" cy="7561440"/>
          </a:xfrm>
          <a:prstGeom prst="rect">
            <a:avLst/>
          </a:prstGeom>
          <a:ln w="0">
            <a:noFill/>
          </a:ln>
        </p:spPr>
      </p:pic>
      <p:sp>
        <p:nvSpPr>
          <p:cNvPr id="75" name="Google Shape;123;p4"/>
          <p:cNvSpPr/>
          <p:nvPr/>
        </p:nvSpPr>
        <p:spPr>
          <a:xfrm>
            <a:off x="8094600" y="6515280"/>
            <a:ext cx="240516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B1D0AD-7121-4567-B013-43B97559BF6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Прямоугольник 10"/>
          <p:cNvSpPr/>
          <p:nvPr/>
        </p:nvSpPr>
        <p:spPr>
          <a:xfrm>
            <a:off x="0" y="5657760"/>
            <a:ext cx="1233792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ДНҚ-ның құрылымы мен қызметі арасындағы байланысты орнатады.</a:t>
            </a:r>
            <a:r>
              <a:rPr b="0" lang="ru-RU" sz="2400" strike="noStrike" u="none">
                <a:solidFill>
                  <a:srgbClr val="c0504d"/>
                </a:solidFill>
                <a:uFillTx/>
                <a:latin typeface="Arial"/>
              </a:rPr>
              <a:t> </a:t>
            </a:r>
            <a:br>
              <a:rPr sz="2400"/>
            </a:br>
            <a:br>
              <a:rPr sz="2400"/>
            </a:br>
            <a:br>
              <a:rPr sz="1500"/>
            </a:b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Прямоугольник 12"/>
          <p:cNvSpPr/>
          <p:nvPr/>
        </p:nvSpPr>
        <p:spPr>
          <a:xfrm>
            <a:off x="476280" y="508788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Прямоугольник 12"/>
          <p:cNvSpPr/>
          <p:nvPr/>
        </p:nvSpPr>
        <p:spPr>
          <a:xfrm>
            <a:off x="933840" y="390600"/>
            <a:ext cx="8313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</a:t>
            </a:r>
            <a:r>
              <a:rPr b="0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№1 </a:t>
            </a:r>
            <a:r>
              <a:rPr b="0" lang="kk-KZ" sz="15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ДНҚ-ның құрылымы мен қызметін жазу</a:t>
            </a:r>
            <a:r>
              <a:rPr b="0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9" name="Picture 30" descr="Днқ репликациясы - презентация онлайн"/>
          <p:cNvPicPr/>
          <p:nvPr/>
        </p:nvPicPr>
        <p:blipFill>
          <a:blip r:embed="rId2"/>
          <a:srcRect l="5271" t="10771" r="20490" b="14621"/>
          <a:stretch/>
        </p:blipFill>
        <p:spPr>
          <a:xfrm>
            <a:off x="2890800" y="1608120"/>
            <a:ext cx="3260880" cy="3124080"/>
          </a:xfrm>
          <a:prstGeom prst="rect">
            <a:avLst/>
          </a:prstGeom>
          <a:ln w="0">
            <a:noFill/>
          </a:ln>
        </p:spPr>
      </p:pic>
      <p:sp>
        <p:nvSpPr>
          <p:cNvPr id="80" name="Rectangle 31"/>
          <p:cNvSpPr/>
          <p:nvPr/>
        </p:nvSpPr>
        <p:spPr>
          <a:xfrm>
            <a:off x="7045200" y="1485360"/>
            <a:ext cx="345456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1.Пуринді және пиримидинді мононуклеотидтер ерекшелігі неде ?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2. ДНҚ-ның  қос шиыршықты құрылымының қызметі қандай ?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1" name="Picture 32" descr="Биология пәнінен презентация. Тақырыбы; Хромосомалар ДНҚ-дағды ..."/>
          <p:cNvPicPr/>
          <p:nvPr/>
        </p:nvPicPr>
        <p:blipFill>
          <a:blip r:embed="rId3"/>
          <a:srcRect l="58235" t="5000" r="4069" b="5835"/>
          <a:stretch/>
        </p:blipFill>
        <p:spPr>
          <a:xfrm>
            <a:off x="476280" y="1486080"/>
            <a:ext cx="1981080" cy="3246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1440"/>
            <a:ext cx="10693440" cy="7562880"/>
          </a:xfrm>
          <a:prstGeom prst="rect">
            <a:avLst/>
          </a:prstGeom>
          <a:ln w="0">
            <a:noFill/>
          </a:ln>
        </p:spPr>
      </p:pic>
      <p:sp>
        <p:nvSpPr>
          <p:cNvPr id="83" name="Google Shape;123;p4"/>
          <p:cNvSpPr/>
          <p:nvPr/>
        </p:nvSpPr>
        <p:spPr>
          <a:xfrm>
            <a:off x="8211960" y="6645240"/>
            <a:ext cx="24069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E2D31E-781F-4C49-BE5A-43F5BF7993D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Google Shape;230;p65"/>
          <p:cNvSpPr/>
          <p:nvPr/>
        </p:nvSpPr>
        <p:spPr>
          <a:xfrm>
            <a:off x="10407600" y="1433520"/>
            <a:ext cx="285840" cy="386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 marL="73080" indent="-73080"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500"/>
            </a:b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Прямоугольник 11"/>
          <p:cNvSpPr/>
          <p:nvPr/>
        </p:nvSpPr>
        <p:spPr>
          <a:xfrm>
            <a:off x="812880" y="1082520"/>
            <a:ext cx="9067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ДНҚ тізбегіндегі комплементарлық принципін басшылыққа алып тапсырманы орындау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Прямоугольник 11"/>
          <p:cNvSpPr/>
          <p:nvPr/>
        </p:nvSpPr>
        <p:spPr>
          <a:xfrm>
            <a:off x="3443040" y="274680"/>
            <a:ext cx="3043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Тапсырма №2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Прямоугольник 13"/>
          <p:cNvSpPr/>
          <p:nvPr/>
        </p:nvSpPr>
        <p:spPr>
          <a:xfrm>
            <a:off x="297000" y="5994360"/>
            <a:ext cx="1106784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i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ДНҚ-ның  комплементарлық принципін және оның мәнін жазып көрсетеді.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512640" y="1771560"/>
          <a:ext cx="9607680" cy="4222800"/>
        </p:xfrm>
        <a:graphic>
          <a:graphicData uri="http://schemas.openxmlformats.org/drawingml/2006/table">
            <a:tbl>
              <a:tblPr/>
              <a:tblGrid>
                <a:gridCol w="3659400"/>
                <a:gridCol w="5948280"/>
              </a:tblGrid>
              <a:tr h="1116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Комплементарлықтың маңызы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????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76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Тапсырма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ДНҚ тізбегі  фрагментінің нуклеотидтік құрамы келесідей: Г Т Ц Т А Ц Г А Т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76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Орындау керек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Комплементарлық принципі негізінде ДНҚ-ның 2-ші тізбегін құрастыру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16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Шешуі: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ДНҚ-ның 1-ші тізбегі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2-ші тізбегі ????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br>
                        <a:rPr sz="2000"/>
                      </a:b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Г Т Ц Т А Ц Г А Т</a:t>
                      </a:r>
                      <a:br>
                        <a:rPr sz="2000"/>
                      </a:b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38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Комплементарлық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????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9" name="Rectangle 88"/>
          <p:cNvSpPr/>
          <p:nvPr/>
        </p:nvSpPr>
        <p:spPr>
          <a:xfrm>
            <a:off x="0" y="641664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91" name="Google Shape;123;p4"/>
          <p:cNvSpPr/>
          <p:nvPr/>
        </p:nvSpPr>
        <p:spPr>
          <a:xfrm>
            <a:off x="8126280" y="6546960"/>
            <a:ext cx="2405160" cy="53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CE2954-67A4-4CB6-9900-018F4A34C7E1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Прямоугольник 11"/>
          <p:cNvSpPr/>
          <p:nvPr/>
        </p:nvSpPr>
        <p:spPr>
          <a:xfrm>
            <a:off x="495360" y="563400"/>
            <a:ext cx="9423360" cy="13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Бекіту.Тапсырма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№3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Кестеде ДНҚ-ның құрылымдық деңгейлерін ажыратып,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оның қызметі арасындағы байланысты көрсету.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Прямоугольник 13"/>
          <p:cNvSpPr/>
          <p:nvPr/>
        </p:nvSpPr>
        <p:spPr>
          <a:xfrm>
            <a:off x="495360" y="6039000"/>
            <a:ext cx="92581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200" strike="noStrike" u="none">
                <a:solidFill>
                  <a:srgbClr val="000000"/>
                </a:solidFill>
                <a:uFillTx/>
                <a:latin typeface="Arial"/>
              </a:rPr>
              <a:t>Дескриптор: </a:t>
            </a:r>
            <a:r>
              <a:rPr b="1" i="1" lang="kk-KZ" sz="2000" strike="noStrike" u="none">
                <a:solidFill>
                  <a:srgbClr val="000000"/>
                </a:solidFill>
                <a:uFillTx/>
                <a:latin typeface="Arial"/>
              </a:rPr>
              <a:t> ДНҚ-ның құрылымы мен қызметі арасындағы байланысты орнатады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1601640" y="2114640"/>
          <a:ext cx="7728120" cy="3843360"/>
        </p:xfrm>
        <a:graphic>
          <a:graphicData uri="http://schemas.openxmlformats.org/drawingml/2006/table">
            <a:tbl>
              <a:tblPr/>
              <a:tblGrid>
                <a:gridCol w="3864240"/>
                <a:gridCol w="3863880"/>
              </a:tblGrid>
              <a:tr h="14648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Бірінші реттік құрылым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Екінші реттік құрылым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40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54840">
                <a:tc gridSpan="2"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Осы молекулалық құрылымдар мен қызметі арасында қандай байланыс орнағанын көрсету.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1.</a:t>
                      </a:r>
                      <a:br>
                        <a:rPr sz="2400"/>
                      </a:b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6" name=""/>
          <p:cNvSpPr txBox="1"/>
          <p:nvPr/>
        </p:nvSpPr>
        <p:spPr>
          <a:xfrm>
            <a:off x="579600" y="1763640"/>
            <a:ext cx="512424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7" name=""/>
          <p:cNvSpPr txBox="1"/>
          <p:nvPr/>
        </p:nvSpPr>
        <p:spPr>
          <a:xfrm>
            <a:off x="5881680" y="1763640"/>
            <a:ext cx="512280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8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619682-B6DB-4615-B1C7-F00FB4C7CBAC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934640" cy="7561440"/>
          </a:xfrm>
          <a:prstGeom prst="rect">
            <a:avLst/>
          </a:prstGeom>
          <a:ln w="0">
            <a:noFill/>
          </a:ln>
        </p:spPr>
      </p:pic>
      <p:sp>
        <p:nvSpPr>
          <p:cNvPr id="100" name="Прямоугольник 6"/>
          <p:cNvSpPr/>
          <p:nvPr/>
        </p:nvSpPr>
        <p:spPr>
          <a:xfrm>
            <a:off x="4582440" y="422280"/>
            <a:ext cx="2671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Қорытынды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Прямоугольник 7"/>
          <p:cNvSpPr/>
          <p:nvPr/>
        </p:nvSpPr>
        <p:spPr>
          <a:xfrm>
            <a:off x="10111680" y="6581880"/>
            <a:ext cx="116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BC1171-3B1F-4A13-81BF-8443C066211A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Rectangle 31"/>
          <p:cNvSpPr/>
          <p:nvPr/>
        </p:nvSpPr>
        <p:spPr>
          <a:xfrm>
            <a:off x="320760" y="1344600"/>
            <a:ext cx="10144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Сабақты қорытындылау + - таңбаларын қолданып  өз өзіңізді бағалаңыз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Бүгінгі сабақта: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Rectangle 111"/>
          <p:cNvSpPr/>
          <p:nvPr/>
        </p:nvSpPr>
        <p:spPr>
          <a:xfrm>
            <a:off x="0" y="218268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165320" y="2624040"/>
          <a:ext cx="8611920" cy="3759120"/>
        </p:xfrm>
        <a:graphic>
          <a:graphicData uri="http://schemas.openxmlformats.org/drawingml/2006/table">
            <a:tbl>
              <a:tblPr/>
              <a:tblGrid>
                <a:gridCol w="4300560"/>
                <a:gridCol w="4311360"/>
              </a:tblGrid>
              <a:tr h="91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</a:t>
                      </a: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7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.........анықтадым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09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 түсіндім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5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............орната аламын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99E1D1-BB89-4A39-8AF2-243E87A32BBA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Times New Roman"/>
              </a:rPr>
              <a:t>10.4.1.8 - Дезоксирибонуклеин қышқылы  құрылымы мен қызметі арасындағы байланысты орнату</a:t>
            </a:r>
            <a:r>
              <a:rPr b="0" lang="ru-RU" sz="32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Times New Roman"/>
              </a:rPr>
              <a:t>Дезоксирибонуклеин қышқылы құрылымы мен қызметі арасындағы байланысты орнатады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37160" y="397836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57240" y="0"/>
            <a:ext cx="10750680" cy="7561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185320" y="6541920"/>
            <a:ext cx="2404800" cy="5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893254-71C3-4B77-86E2-80D09F7A1CE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Google Shape;230;p65"/>
          <p:cNvSpPr/>
          <p:nvPr/>
        </p:nvSpPr>
        <p:spPr>
          <a:xfrm>
            <a:off x="299880" y="341280"/>
            <a:ext cx="1003644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 marL="133200"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ffffff"/>
                </a:solidFill>
                <a:uFillTx/>
                <a:latin typeface="Times New Roman"/>
              </a:rPr>
              <a:t>ДНҚ</a:t>
            </a:r>
            <a:r>
              <a:rPr b="1" lang="ru-RU" sz="3200" strike="noStrike" u="none">
                <a:solidFill>
                  <a:srgbClr val="ffffff"/>
                </a:solidFill>
                <a:uFillTx/>
                <a:latin typeface="Times New Roman"/>
              </a:rPr>
              <a:t> </a:t>
            </a:r>
            <a:r>
              <a:rPr b="1" lang="ru-RU" sz="3200" strike="noStrike" u="none">
                <a:solidFill>
                  <a:srgbClr val="000000"/>
                </a:solidFill>
                <a:uFillTx/>
                <a:latin typeface="Times New Roman"/>
              </a:rPr>
              <a:t> 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</a:rPr>
              <a:t>   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Calibri"/>
              </a:rPr>
              <a:t>       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Picture 13" descr="ДНҚ құрылымы - презентация онлайн"/>
          <p:cNvPicPr/>
          <p:nvPr/>
        </p:nvPicPr>
        <p:blipFill>
          <a:blip r:embed="rId2"/>
          <a:stretch/>
        </p:blipFill>
        <p:spPr>
          <a:xfrm>
            <a:off x="433440" y="1379520"/>
            <a:ext cx="8386560" cy="5364360"/>
          </a:xfrm>
          <a:prstGeom prst="rect">
            <a:avLst/>
          </a:prstGeom>
          <a:ln w="0">
            <a:noFill/>
          </a:ln>
        </p:spPr>
      </p:pic>
      <p:cxnSp>
        <p:nvCxnSpPr>
          <p:cNvPr id="20" name="Google Shape;77;p1"/>
          <p:cNvCxnSpPr/>
          <p:nvPr/>
        </p:nvCxnSpPr>
        <p:spPr>
          <a:xfrm>
            <a:off x="1260000" y="6851160"/>
            <a:ext cx="811620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21" name="Google Shape;78;p1"/>
          <p:cNvCxnSpPr/>
          <p:nvPr/>
        </p:nvCxnSpPr>
        <p:spPr>
          <a:xfrm>
            <a:off x="1325520" y="71514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23" name="Google Shape;123;p4"/>
          <p:cNvSpPr/>
          <p:nvPr/>
        </p:nvSpPr>
        <p:spPr>
          <a:xfrm>
            <a:off x="8069400" y="661032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7E661F-D91B-46FF-801F-113682444E6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Google Shape;230;p65"/>
          <p:cNvSpPr/>
          <p:nvPr/>
        </p:nvSpPr>
        <p:spPr>
          <a:xfrm>
            <a:off x="-1293840" y="2565360"/>
            <a:ext cx="359244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Прямоугольник 9"/>
          <p:cNvSpPr/>
          <p:nvPr/>
        </p:nvSpPr>
        <p:spPr>
          <a:xfrm>
            <a:off x="3481200" y="431640"/>
            <a:ext cx="3709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entury Gothic"/>
              </a:rPr>
              <a:t>ДНҚ-ның ерекшелігі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Прямоугольник 11"/>
          <p:cNvSpPr/>
          <p:nvPr/>
        </p:nvSpPr>
        <p:spPr>
          <a:xfrm>
            <a:off x="-933480" y="5462640"/>
            <a:ext cx="368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7" name="Picture 18" descr="Презентация по биологии 10 сынып &quot;Молекулярная биология&quot;"/>
          <p:cNvPicPr/>
          <p:nvPr/>
        </p:nvPicPr>
        <p:blipFill>
          <a:blip r:embed="rId2"/>
          <a:srcRect l="0" t="0" r="0" b="4654"/>
          <a:stretch/>
        </p:blipFill>
        <p:spPr>
          <a:xfrm>
            <a:off x="981000" y="1395360"/>
            <a:ext cx="8731440" cy="4768920"/>
          </a:xfrm>
          <a:prstGeom prst="rect">
            <a:avLst/>
          </a:prstGeom>
          <a:ln w="0">
            <a:noFill/>
          </a:ln>
        </p:spPr>
      </p:pic>
      <p:cxnSp>
        <p:nvCxnSpPr>
          <p:cNvPr id="28" name="Google Shape;77;p1"/>
          <p:cNvCxnSpPr/>
          <p:nvPr/>
        </p:nvCxnSpPr>
        <p:spPr>
          <a:xfrm>
            <a:off x="1355760" y="681156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29" name="Google Shape;78;p1"/>
          <p:cNvCxnSpPr/>
          <p:nvPr/>
        </p:nvCxnSpPr>
        <p:spPr>
          <a:xfrm>
            <a:off x="1420920" y="7111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1" name="Google Shape;230;p65"/>
          <p:cNvSpPr/>
          <p:nvPr/>
        </p:nvSpPr>
        <p:spPr>
          <a:xfrm>
            <a:off x="-1293840" y="2565360"/>
            <a:ext cx="359244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2500920" y="431640"/>
            <a:ext cx="569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entury Gothic"/>
              </a:rPr>
              <a:t>ДНҚ-ның химиялық құрылысы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Прямоугольник 11"/>
          <p:cNvSpPr/>
          <p:nvPr/>
        </p:nvSpPr>
        <p:spPr>
          <a:xfrm>
            <a:off x="-933480" y="5462640"/>
            <a:ext cx="368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Text Box 11"/>
          <p:cNvSpPr/>
          <p:nvPr/>
        </p:nvSpPr>
        <p:spPr>
          <a:xfrm>
            <a:off x="217440" y="1285920"/>
            <a:ext cx="6674040" cy="55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 биополимер,оның мономері- нуклеотидтер.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 – </a:t>
            </a:r>
            <a:r>
              <a:rPr b="0" lang="kk-KZ" sz="20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2"/>
              </a:rPr>
              <a:t>нуклеин қышқылдарын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құрайтын негізгі құрылымдық бірлік.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 бір-бірімен ковалентті байланыс арқылы байланысқан 3 түрлі химиялық бөліктен тұрады: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1.Көміртектің бес атомы бар қант (</a:t>
            </a:r>
            <a:r>
              <a:rPr b="0" lang="kk-KZ" sz="20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3"/>
              </a:rPr>
              <a:t>ДНҚ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молекуласында дезоксирибоза, ал РНҚ-да – рибоза);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2.Қанттың 1-көміртек атомымен ковалентті байланысқан пуриндік немесе пиримидиндік азоттық негізі бар. ДНҚ молекуласының құрамына пуринді негіздер – аденин (А), гуанин (Г) және пиримидинді негіздер – цитозин (Ц), тимин (Т) кіреді.</a:t>
            </a:r>
            <a:br>
              <a:rPr sz="2000"/>
            </a:br>
            <a:br>
              <a:rPr sz="2000"/>
            </a:b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Нуклеотидтердің 3-бөлігін фосфатты топтар (фосфор қышқылының бір немесе бірнеше қалдығы) құрайды. 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Фосфатты - көміртегі атомы арасында фосфодиэфир-лік байланыстар құру арқылы полимерлі тізбек түзеді.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5" name="Picture 13" descr="Хромосомы, строение хромосом — FINDOUT.SU"/>
          <p:cNvPicPr/>
          <p:nvPr/>
        </p:nvPicPr>
        <p:blipFill>
          <a:blip r:embed="rId4"/>
          <a:stretch/>
        </p:blipFill>
        <p:spPr>
          <a:xfrm>
            <a:off x="6808680" y="1592280"/>
            <a:ext cx="3711600" cy="2187720"/>
          </a:xfrm>
          <a:prstGeom prst="rect">
            <a:avLst/>
          </a:prstGeom>
          <a:ln w="0">
            <a:noFill/>
          </a:ln>
        </p:spPr>
      </p:pic>
      <p:pic>
        <p:nvPicPr>
          <p:cNvPr id="36" name="Picture 14" descr="Тұқымқуалаушылықтың молекулалық негіздері. Тұқым қуалайтын ..."/>
          <p:cNvPicPr/>
          <p:nvPr/>
        </p:nvPicPr>
        <p:blipFill>
          <a:blip r:embed="rId5"/>
          <a:srcRect l="2186" t="7815" r="9746" b="4689"/>
          <a:stretch/>
        </p:blipFill>
        <p:spPr>
          <a:xfrm>
            <a:off x="6816600" y="4078440"/>
            <a:ext cx="3703680" cy="2303280"/>
          </a:xfrm>
          <a:prstGeom prst="rect">
            <a:avLst/>
          </a:prstGeom>
          <a:ln w="0">
            <a:noFill/>
          </a:ln>
        </p:spPr>
      </p:pic>
      <p:sp>
        <p:nvSpPr>
          <p:cNvPr id="37" name="Google Shape;123;p4"/>
          <p:cNvSpPr/>
          <p:nvPr/>
        </p:nvSpPr>
        <p:spPr>
          <a:xfrm>
            <a:off x="8115480" y="660096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94AE22-E783-4F77-A9EA-490381A597B9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9" name="Google Shape;123;p4"/>
          <p:cNvSpPr/>
          <p:nvPr/>
        </p:nvSpPr>
        <p:spPr>
          <a:xfrm>
            <a:off x="8074080" y="6610320"/>
            <a:ext cx="247968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31EEE5-D905-49BC-B143-3FCAECF73FA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Google Shape;230;p65"/>
          <p:cNvSpPr/>
          <p:nvPr/>
        </p:nvSpPr>
        <p:spPr>
          <a:xfrm>
            <a:off x="365040" y="1476360"/>
            <a:ext cx="9963360" cy="455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rmAutofit/>
          </a:bodyPr>
          <a:p>
            <a:pPr marL="73080" indent="-7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Прямоугольник 12"/>
          <p:cNvSpPr/>
          <p:nvPr/>
        </p:nvSpPr>
        <p:spPr>
          <a:xfrm>
            <a:off x="2311200" y="360360"/>
            <a:ext cx="5413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Қос сақиналы пуриндік негіздер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2" name="Picture 15" descr="Гетероциклдік қосылыстар - online presentation"/>
          <p:cNvPicPr/>
          <p:nvPr/>
        </p:nvPicPr>
        <p:blipFill>
          <a:blip r:embed="rId2"/>
          <a:srcRect l="4239" t="10240" r="4798" b="0"/>
          <a:stretch/>
        </p:blipFill>
        <p:spPr>
          <a:xfrm>
            <a:off x="855720" y="1747800"/>
            <a:ext cx="8323200" cy="4629240"/>
          </a:xfrm>
          <a:prstGeom prst="rect">
            <a:avLst/>
          </a:prstGeom>
          <a:ln w="0">
            <a:noFill/>
          </a:ln>
        </p:spPr>
      </p:pic>
      <p:cxnSp>
        <p:nvCxnSpPr>
          <p:cNvPr id="43" name="Google Shape;77;p1"/>
          <p:cNvCxnSpPr/>
          <p:nvPr/>
        </p:nvCxnSpPr>
        <p:spPr>
          <a:xfrm>
            <a:off x="1162080" y="67687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44" name="Google Shape;78;p1"/>
          <p:cNvCxnSpPr/>
          <p:nvPr/>
        </p:nvCxnSpPr>
        <p:spPr>
          <a:xfrm>
            <a:off x="1227240" y="70686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9080" y="0"/>
            <a:ext cx="10674360" cy="7561440"/>
          </a:xfrm>
          <a:prstGeom prst="rect">
            <a:avLst/>
          </a:prstGeom>
          <a:ln w="0">
            <a:noFill/>
          </a:ln>
        </p:spPr>
      </p:pic>
      <p:sp>
        <p:nvSpPr>
          <p:cNvPr id="46" name="Google Shape;123;p4"/>
          <p:cNvSpPr/>
          <p:nvPr/>
        </p:nvSpPr>
        <p:spPr>
          <a:xfrm>
            <a:off x="8143920" y="669276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3B0DA6-8881-455E-9736-FD6762F585B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Google Shape;230;p65"/>
          <p:cNvSpPr/>
          <p:nvPr/>
        </p:nvSpPr>
        <p:spPr>
          <a:xfrm>
            <a:off x="804960" y="928800"/>
            <a:ext cx="9963000" cy="455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rmAutofit/>
          </a:bodyPr>
          <a:p>
            <a:pPr marL="73080" indent="-7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Прямоугольник 12"/>
          <p:cNvSpPr/>
          <p:nvPr/>
        </p:nvSpPr>
        <p:spPr>
          <a:xfrm>
            <a:off x="3634560" y="563400"/>
            <a:ext cx="4303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entury Gothic"/>
              </a:rPr>
              <a:t>Пиримидиндік негіздер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9" name="Picture 11" descr="Нуклеин қышқылдары ДНҚ - online presentation"/>
          <p:cNvPicPr/>
          <p:nvPr/>
        </p:nvPicPr>
        <p:blipFill>
          <a:blip r:embed="rId2"/>
          <a:stretch/>
        </p:blipFill>
        <p:spPr>
          <a:xfrm>
            <a:off x="689040" y="1486080"/>
            <a:ext cx="8375760" cy="5257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9240"/>
          </a:xfrm>
          <a:prstGeom prst="rect">
            <a:avLst/>
          </a:prstGeom>
          <a:ln w="0">
            <a:noFill/>
          </a:ln>
        </p:spPr>
      </p:pic>
      <p:sp>
        <p:nvSpPr>
          <p:cNvPr id="51" name="Google Shape;123;p4"/>
          <p:cNvSpPr/>
          <p:nvPr/>
        </p:nvSpPr>
        <p:spPr>
          <a:xfrm>
            <a:off x="8072280" y="6591240"/>
            <a:ext cx="24051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344372-DEC5-43AE-88F2-7E8D911D7F01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Google Shape;230;p65"/>
          <p:cNvSpPr/>
          <p:nvPr/>
        </p:nvSpPr>
        <p:spPr>
          <a:xfrm>
            <a:off x="365040" y="1476360"/>
            <a:ext cx="9963360" cy="455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rmAutofit/>
          </a:bodyPr>
          <a:p>
            <a:pPr marL="73080" indent="-73080" algn="ctr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2"/>
          <p:cNvSpPr/>
          <p:nvPr/>
        </p:nvSpPr>
        <p:spPr>
          <a:xfrm>
            <a:off x="3058560" y="574560"/>
            <a:ext cx="310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ffff"/>
                </a:solidFill>
                <a:uFillTx/>
                <a:latin typeface="Arial"/>
              </a:rPr>
              <a:t>Чаргафф ережесі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Picture 11" descr="112-"/>
          <p:cNvPicPr/>
          <p:nvPr/>
        </p:nvPicPr>
        <p:blipFill>
          <a:blip r:embed="rId2"/>
          <a:stretch/>
        </p:blipFill>
        <p:spPr>
          <a:xfrm>
            <a:off x="365040" y="1362240"/>
            <a:ext cx="3935520" cy="3076560"/>
          </a:xfrm>
          <a:prstGeom prst="rect">
            <a:avLst/>
          </a:prstGeom>
          <a:ln w="0">
            <a:noFill/>
          </a:ln>
        </p:spPr>
      </p:pic>
      <p:sp>
        <p:nvSpPr>
          <p:cNvPr id="55" name="Прямоугольник 12"/>
          <p:cNvSpPr/>
          <p:nvPr/>
        </p:nvSpPr>
        <p:spPr>
          <a:xfrm>
            <a:off x="4141800" y="1766880"/>
            <a:ext cx="650700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Бір тізбектегі аденинмен екінші тізбекте-гі тимин екі сутектік байланыс арқылы, ал бір тізбектегі гуанин мен екінші тізбектегі цитозин үш сутектік байланыс арқылы жалғанып,бір-біріне сәйкес келуін, ДНҚ тізбегіндегі комплементар-лық деп аталады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6" name="Picture 30" descr="Днқ репликациясы - презентация онлайн"/>
          <p:cNvPicPr/>
          <p:nvPr/>
        </p:nvPicPr>
        <p:blipFill>
          <a:blip r:embed="rId3"/>
          <a:srcRect l="5271" t="10771" r="20490" b="14621"/>
          <a:stretch/>
        </p:blipFill>
        <p:spPr>
          <a:xfrm>
            <a:off x="498600" y="4008600"/>
            <a:ext cx="3502080" cy="31240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207800" cy="7539120"/>
          </a:xfrm>
          <a:prstGeom prst="rect">
            <a:avLst/>
          </a:prstGeom>
          <a:ln w="0">
            <a:noFill/>
          </a:ln>
        </p:spPr>
      </p:pic>
      <p:sp>
        <p:nvSpPr>
          <p:cNvPr id="58" name="Google Shape;123;p4"/>
          <p:cNvSpPr/>
          <p:nvPr/>
        </p:nvSpPr>
        <p:spPr>
          <a:xfrm>
            <a:off x="8150400" y="661176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051F49-FE41-4C14-BE52-6E5F4C291C3D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Google Shape;230;p65"/>
          <p:cNvSpPr/>
          <p:nvPr/>
        </p:nvSpPr>
        <p:spPr>
          <a:xfrm>
            <a:off x="384120" y="1671480"/>
            <a:ext cx="107409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 marL="484200" indent="-457200" algn="just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000" strike="noStrike" u="none">
                <a:solidFill>
                  <a:srgbClr val="002060"/>
                </a:solidFill>
                <a:uFillTx/>
                <a:latin typeface="Century Gothic"/>
              </a:rPr>
              <a:t>               </a:t>
            </a:r>
            <a:endParaRPr b="0" lang="ru-RU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9"/>
          <p:cNvSpPr/>
          <p:nvPr/>
        </p:nvSpPr>
        <p:spPr>
          <a:xfrm>
            <a:off x="4794120" y="466560"/>
            <a:ext cx="184320" cy="52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Text Box 11"/>
          <p:cNvSpPr/>
          <p:nvPr/>
        </p:nvSpPr>
        <p:spPr>
          <a:xfrm>
            <a:off x="3336480" y="509760"/>
            <a:ext cx="3010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ДНҚ құрылымы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13"/>
          <p:cNvSpPr/>
          <p:nvPr/>
        </p:nvSpPr>
        <p:spPr>
          <a:xfrm>
            <a:off x="384120" y="1721160"/>
            <a:ext cx="412128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ДНҚ-ның құрылым ерекшелігі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ДНҚ-биополимер.ДНҚ қос  шиыршығының бір орамында ұзындығы 3,4 нм-ге тең 10 нуклеотидтік қалдық бар. Қос шиыршық өз осьінің маңында оңға қарай оралып шиыршық түзетіні анықталды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3" name="Picture 14" descr="-123"/>
          <p:cNvPicPr/>
          <p:nvPr/>
        </p:nvPicPr>
        <p:blipFill>
          <a:blip r:embed="rId2"/>
          <a:srcRect l="542" t="47453" r="61619" b="0"/>
          <a:stretch/>
        </p:blipFill>
        <p:spPr>
          <a:xfrm>
            <a:off x="4505400" y="1671480"/>
            <a:ext cx="1689120" cy="5478480"/>
          </a:xfrm>
          <a:prstGeom prst="rect">
            <a:avLst/>
          </a:prstGeom>
          <a:ln w="0">
            <a:noFill/>
          </a:ln>
        </p:spPr>
      </p:pic>
      <p:pic>
        <p:nvPicPr>
          <p:cNvPr id="64" name="Picture 15" descr="Геннің молекулалық биологиясы - Биология - ВУЗ"/>
          <p:cNvPicPr/>
          <p:nvPr/>
        </p:nvPicPr>
        <p:blipFill>
          <a:blip r:embed="rId3"/>
          <a:srcRect l="12880" t="21449" r="16010" b="6504"/>
          <a:stretch/>
        </p:blipFill>
        <p:spPr>
          <a:xfrm>
            <a:off x="6361200" y="1917720"/>
            <a:ext cx="3794040" cy="4653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2024-11-02T21:53:50Z</dcterms:modified>
  <cp:revision>293</cp:revision>
  <dc:subject/>
  <dc:title>Презентация PowerPoint</dc:title>
</cp:coreProperties>
</file>